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96" r:id="rId3"/>
    <p:sldId id="307" r:id="rId4"/>
    <p:sldId id="298" r:id="rId5"/>
    <p:sldId id="25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47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59" autoAdjust="0"/>
    <p:restoredTop sz="91696" autoAdjust="0"/>
  </p:normalViewPr>
  <p:slideViewPr>
    <p:cSldViewPr snapToGrid="0">
      <p:cViewPr varScale="1">
        <p:scale>
          <a:sx n="105" d="100"/>
          <a:sy n="105" d="100"/>
        </p:scale>
        <p:origin x="1170" y="102"/>
      </p:cViewPr>
      <p:guideLst>
        <p:guide orient="horz" pos="1207"/>
        <p:guide pos="4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FF886-B5B9-4FB6-9DED-CA36CEBFA13A}" type="datetimeFigureOut">
              <a:rPr lang="de-DE" smtClean="0"/>
              <a:t>08.06.2022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F1B7-7312-4C12-9FDB-B436F86FECF1}" type="slidenum">
              <a:rPr lang="de-DE" smtClean="0"/>
              <a:t>‹Nr.›</a:t>
            </a:fld>
            <a:endParaRPr lang="de-DE"/>
          </a:p>
        </p:txBody>
      </p:sp>
    </p:spTree>
    <p:extLst>
      <p:ext uri="{BB962C8B-B14F-4D97-AF65-F5344CB8AC3E}">
        <p14:creationId xmlns:p14="http://schemas.microsoft.com/office/powerpoint/2010/main" val="36471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de-DE" sz="1200" kern="1200" dirty="0">
                <a:solidFill>
                  <a:schemeClr val="tx1"/>
                </a:solidFill>
                <a:effectLst/>
                <a:latin typeface="+mn-lt"/>
                <a:ea typeface="+mn-ea"/>
                <a:cs typeface="+mn-cs"/>
              </a:rPr>
              <a:t>Vorwoche Belegung: 726 (am 25.05)  -&gt;  Rückgang ITS-Belegung</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de-DE" sz="1200" kern="1200" dirty="0">
                <a:solidFill>
                  <a:schemeClr val="tx1"/>
                </a:solidFill>
                <a:effectLst/>
                <a:latin typeface="+mn-lt"/>
                <a:ea typeface="+mn-ea"/>
                <a:cs typeface="+mn-cs"/>
              </a:rPr>
              <a:t>Vorwoche Aufnahmen:  +577-&gt; Abnahme in der Neuaufnahmen 7-Tage-Anzahl</a:t>
            </a:r>
          </a:p>
          <a:p>
            <a:pPr marL="0" marR="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 Verstorbenen Anzahl geht auch zurück</a:t>
            </a:r>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B3B74-E7C2-B34F-8624-8515ACB00503}"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18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2</a:t>
            </a:fld>
            <a:endParaRPr lang="de-DE"/>
          </a:p>
        </p:txBody>
      </p:sp>
    </p:spTree>
    <p:extLst>
      <p:ext uri="{BB962C8B-B14F-4D97-AF65-F5344CB8AC3E}">
        <p14:creationId xmlns:p14="http://schemas.microsoft.com/office/powerpoint/2010/main" val="343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75% &gt; 60 Jahre aktuelle Belegung</a:t>
            </a:r>
          </a:p>
        </p:txBody>
      </p:sp>
      <p:sp>
        <p:nvSpPr>
          <p:cNvPr id="4" name="Foliennummernplatzhalter 3"/>
          <p:cNvSpPr>
            <a:spLocks noGrp="1"/>
          </p:cNvSpPr>
          <p:nvPr>
            <p:ph type="sldNum" sz="quarter" idx="5"/>
          </p:nvPr>
        </p:nvSpPr>
        <p:spPr/>
        <p:txBody>
          <a:bodyPr/>
          <a:lstStyle/>
          <a:p>
            <a:fld id="{3E3BF1B7-7312-4C12-9FDB-B436F86FECF1}" type="slidenum">
              <a:rPr lang="de-DE" smtClean="0"/>
              <a:t>4</a:t>
            </a:fld>
            <a:endParaRPr lang="de-DE"/>
          </a:p>
        </p:txBody>
      </p:sp>
    </p:spTree>
    <p:extLst>
      <p:ext uri="{BB962C8B-B14F-4D97-AF65-F5344CB8AC3E}">
        <p14:creationId xmlns:p14="http://schemas.microsoft.com/office/powerpoint/2010/main" val="3878870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Prognosen für die nächsten 20 Tage!</a:t>
            </a:r>
            <a:br>
              <a:rPr lang="de-DE" dirty="0"/>
            </a:br>
            <a:r>
              <a:rPr lang="de-DE" dirty="0"/>
              <a:t>Hierbei ist zu beachten, dass dies die Trends anzeigt wenn der jetzige Zustand und Trend sich fortsetzt (sprich keine neuen Maßnahmen oder andere Effekte die nächsten Tage einsetzen).  Verlässlich sind also </a:t>
            </a:r>
            <a:r>
              <a:rPr lang="de-DE" dirty="0" err="1"/>
              <a:t>va</a:t>
            </a:r>
            <a:r>
              <a:rPr lang="de-DE" dirty="0"/>
              <a:t> eher die nächsten 10 (!) Tage der Prognose</a:t>
            </a:r>
          </a:p>
        </p:txBody>
      </p:sp>
      <p:sp>
        <p:nvSpPr>
          <p:cNvPr id="4" name="Foliennummernplatzhalter 3"/>
          <p:cNvSpPr>
            <a:spLocks noGrp="1"/>
          </p:cNvSpPr>
          <p:nvPr>
            <p:ph type="sldNum" sz="quarter" idx="5"/>
          </p:nvPr>
        </p:nvSpPr>
        <p:spPr/>
        <p:txBody>
          <a:bodyPr/>
          <a:lstStyle/>
          <a:p>
            <a:fld id="{3E3BF1B7-7312-4C12-9FDB-B436F86FECF1}" type="slidenum">
              <a:rPr lang="de-DE" smtClean="0"/>
              <a:t>5</a:t>
            </a:fld>
            <a:endParaRPr lang="de-DE"/>
          </a:p>
        </p:txBody>
      </p:sp>
    </p:spTree>
    <p:extLst>
      <p:ext uri="{BB962C8B-B14F-4D97-AF65-F5344CB8AC3E}">
        <p14:creationId xmlns:p14="http://schemas.microsoft.com/office/powerpoint/2010/main" val="10833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E7F-8910-46B5-BE98-A496C93F0C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7B58FB2-ABFA-4A6F-A909-F34B8299C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1F2F51-BBD2-499F-8A10-847060A2DF3C}"/>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E82CFC9E-2912-405A-AB43-0DBC08059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5EAAA-CC58-4642-8ACA-F216C4E0E22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1960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112AA-580C-4879-9AEE-DD9A52F39DC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39E95D3-C1C0-4292-9609-C47D457913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F898EB-0538-4019-94E8-B58E7B2C209D}"/>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4BDB0286-7D39-46A2-A013-45E8C4F00E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1356B4-1FC4-47B0-96D8-05D1DD2D76BA}"/>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2294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1A57E8E-AFA3-4EBD-A2FE-87851E44C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0A44117-F5BF-4A45-81EE-9D86F0424A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AFDB7C-509B-4D2A-B6EE-8A5983289949}"/>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C2959C64-748D-4209-8F0E-6D397D23AD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C62834-4146-417F-B68D-797D59C1C55F}"/>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8047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09.12.2020</a:t>
            </a:r>
          </a:p>
        </p:txBody>
      </p:sp>
      <p:sp>
        <p:nvSpPr>
          <p:cNvPr id="5" name="Fußzeilenplatzhalter 4"/>
          <p:cNvSpPr>
            <a:spLocks noGrp="1"/>
          </p:cNvSpPr>
          <p:nvPr>
            <p:ph type="ftr" sz="quarter" idx="11"/>
          </p:nvPr>
        </p:nvSpPr>
        <p:spPr/>
        <p:txBody>
          <a:bodyPr/>
          <a:lstStyle/>
          <a:p>
            <a:r>
              <a:rPr lang="de-DE"/>
              <a:t>COVID-19</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609599" y="1155700"/>
            <a:ext cx="10790124"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09600" y="692696"/>
            <a:ext cx="10790123" cy="609398"/>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388959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A41A7-C82C-485C-A6E7-F818540F1E0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AC3FA9-93CC-4EAA-A954-3AB575D122C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351714-5F24-49D7-8507-664D3C3C3669}"/>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F9F9815B-A534-4466-B38F-D0D71767DFD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BD322E-3F36-422C-9ABE-EB688BBB2F0C}"/>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30433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3600-4E1E-40C0-82C9-21448B897B4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D074DA3-A7ED-4F8A-A642-50EEBAB9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04E298-96C9-457F-A92A-99998A5680DD}"/>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5D8C52C7-D2BB-4549-8722-5B1FAA58F4D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E9D73-AD7D-4C90-860D-BC104449CCC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22093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DC607-5151-4291-AB2C-8823CBC0CF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12B5E91-DA33-4805-AD44-3338F7F036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8DD5363-0DBF-4E2A-A2AE-80A1117CB0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DA6B8A-2D4E-499C-A3F1-F5C5519AA8DE}"/>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6" name="Fußzeilenplatzhalter 5">
            <a:extLst>
              <a:ext uri="{FF2B5EF4-FFF2-40B4-BE49-F238E27FC236}">
                <a16:creationId xmlns:a16="http://schemas.microsoft.com/office/drawing/2014/main" id="{28F4EC31-BB70-47BF-B0E1-AD71E58049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1DFA81-F67E-479B-B10D-D07C65C1FDB0}"/>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14073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D2A0-84BD-4090-89BB-CEB2E01278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A544766-50B4-425F-8BD7-193938AB2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2ECFA2B-7812-4A47-BE46-29E4CE9614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F7741EE-5D5D-4D0A-8A82-E171BCD39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2F404E3-A8E2-4ED9-A8D4-2637B83FBDE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AF663D6-5810-4966-B9F8-29422E88F87E}"/>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8" name="Fußzeilenplatzhalter 7">
            <a:extLst>
              <a:ext uri="{FF2B5EF4-FFF2-40B4-BE49-F238E27FC236}">
                <a16:creationId xmlns:a16="http://schemas.microsoft.com/office/drawing/2014/main" id="{4903B110-3A29-4D4E-A872-37A190CE6A2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7DA7DD1-A6F1-4BBD-965E-157A10D44F0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1282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35408-8BBE-4465-9BCA-4BC7050805A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1A65A6-4FCC-4C0C-86D9-CC4B23C44421}"/>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4" name="Fußzeilenplatzhalter 3">
            <a:extLst>
              <a:ext uri="{FF2B5EF4-FFF2-40B4-BE49-F238E27FC236}">
                <a16:creationId xmlns:a16="http://schemas.microsoft.com/office/drawing/2014/main" id="{218E6451-C646-47FE-83FC-419C87AFD96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3453269-DC48-4AFE-B6A6-C92C018BDBD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0123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E063097-B30A-438C-ADB2-6257210A9BF1}"/>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3" name="Fußzeilenplatzhalter 2">
            <a:extLst>
              <a:ext uri="{FF2B5EF4-FFF2-40B4-BE49-F238E27FC236}">
                <a16:creationId xmlns:a16="http://schemas.microsoft.com/office/drawing/2014/main" id="{1CD54172-FF7A-4C34-85EE-4A9F35797FB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B812217-FD6D-47F4-BC1C-68A616116E3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8555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FAAAFB-7540-465F-BAC8-EECC5C1131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5F9E9B2-3025-4E8A-8BB5-C37A97DC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496F8C8-A20A-481B-BC37-BAE75F94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3F5A58-DD47-4E3A-ADB8-73FA1D2E6EE7}"/>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6" name="Fußzeilenplatzhalter 5">
            <a:extLst>
              <a:ext uri="{FF2B5EF4-FFF2-40B4-BE49-F238E27FC236}">
                <a16:creationId xmlns:a16="http://schemas.microsoft.com/office/drawing/2014/main" id="{EE8DECE1-932E-4BB5-BBB0-14E648898CB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210FEA2-37BE-4794-A018-75AF138BDC5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2560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CF580-F166-4BD5-9823-42BC77D127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A8889B-CB81-4FAD-8505-62589B0EE1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7A35A1B-12E3-4A65-B7A6-54FDD99B4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9E38374-3FD4-40A3-AAD8-1E8A26A59A88}"/>
              </a:ext>
            </a:extLst>
          </p:cNvPr>
          <p:cNvSpPr>
            <a:spLocks noGrp="1"/>
          </p:cNvSpPr>
          <p:nvPr>
            <p:ph type="dt" sz="half" idx="10"/>
          </p:nvPr>
        </p:nvSpPr>
        <p:spPr/>
        <p:txBody>
          <a:bodyPr/>
          <a:lstStyle/>
          <a:p>
            <a:fld id="{9F334D07-CF14-49B9-9B67-E733C7E65F38}" type="datetimeFigureOut">
              <a:rPr lang="de-DE" smtClean="0"/>
              <a:t>08.06.2022</a:t>
            </a:fld>
            <a:endParaRPr lang="de-DE"/>
          </a:p>
        </p:txBody>
      </p:sp>
      <p:sp>
        <p:nvSpPr>
          <p:cNvPr id="6" name="Fußzeilenplatzhalter 5">
            <a:extLst>
              <a:ext uri="{FF2B5EF4-FFF2-40B4-BE49-F238E27FC236}">
                <a16:creationId xmlns:a16="http://schemas.microsoft.com/office/drawing/2014/main" id="{FCA814C7-8239-4EFE-81AE-DB08CA58F9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E81DAF9-FAF6-45B7-B84E-47DBB606A343}"/>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965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69F4455-75A6-4097-A78C-4DBC619D8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517C78-2FAA-489C-8932-1F768E0E3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841ADC-68B7-461E-BD1F-F512E550F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34D07-CF14-49B9-9B67-E733C7E65F38}" type="datetimeFigureOut">
              <a:rPr lang="de-DE" smtClean="0"/>
              <a:t>08.06.2022</a:t>
            </a:fld>
            <a:endParaRPr lang="de-DE"/>
          </a:p>
        </p:txBody>
      </p:sp>
      <p:sp>
        <p:nvSpPr>
          <p:cNvPr id="5" name="Fußzeilenplatzhalter 4">
            <a:extLst>
              <a:ext uri="{FF2B5EF4-FFF2-40B4-BE49-F238E27FC236}">
                <a16:creationId xmlns:a16="http://schemas.microsoft.com/office/drawing/2014/main" id="{C8221EA0-13E1-4A1A-8CE5-4AB3C97A60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F353BEB-A983-4FDB-AFC0-9648770A3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CBFDB-4A1C-43B0-902A-A1537585AA7B}" type="slidenum">
              <a:rPr lang="de-DE" smtClean="0"/>
              <a:t>‹Nr.›</a:t>
            </a:fld>
            <a:endParaRPr lang="de-DE"/>
          </a:p>
        </p:txBody>
      </p:sp>
    </p:spTree>
    <p:extLst>
      <p:ext uri="{BB962C8B-B14F-4D97-AF65-F5344CB8AC3E}">
        <p14:creationId xmlns:p14="http://schemas.microsoft.com/office/powerpoint/2010/main" val="337007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platzhalter 9"/>
          <p:cNvSpPr>
            <a:spLocks noGrp="1"/>
          </p:cNvSpPr>
          <p:nvPr>
            <p:ph type="body" sz="quarter" idx="13"/>
          </p:nvPr>
        </p:nvSpPr>
        <p:spPr>
          <a:xfrm>
            <a:off x="125319" y="729489"/>
            <a:ext cx="6396631" cy="1261345"/>
          </a:xfrm>
        </p:spPr>
        <p:txBody>
          <a:bodyPr>
            <a:noAutofit/>
          </a:bodyPr>
          <a:lstStyle/>
          <a:p>
            <a:pPr>
              <a:spcBef>
                <a:spcPts val="600"/>
              </a:spcBef>
            </a:pPr>
            <a:r>
              <a:rPr lang="de-DE" sz="1600" dirty="0"/>
              <a:t>Mit Stand 08.06.2022 werden </a:t>
            </a:r>
            <a:r>
              <a:rPr lang="de-DE" sz="1600" b="1" dirty="0"/>
              <a:t>644 </a:t>
            </a:r>
            <a:r>
              <a:rPr lang="de-DE" sz="1600" dirty="0"/>
              <a:t>COVID-19-Patient*innen auf Intensivstationen (der ca. 1.300 Akutkrankenhäuser) behandelt. </a:t>
            </a:r>
          </a:p>
          <a:p>
            <a:pPr>
              <a:spcBef>
                <a:spcPts val="600"/>
              </a:spcBef>
            </a:pPr>
            <a:r>
              <a:rPr lang="de-DE" sz="1600" dirty="0"/>
              <a:t>Rückgang in der COVID-ITS-Belegung</a:t>
            </a:r>
          </a:p>
          <a:p>
            <a:pPr>
              <a:spcBef>
                <a:spcPts val="600"/>
              </a:spcBef>
            </a:pPr>
            <a:r>
              <a:rPr lang="de-DE" sz="1600" dirty="0"/>
              <a:t>ITS-COVID-Neuaufnahmen mit </a:t>
            </a:r>
            <a:r>
              <a:rPr lang="de-DE" sz="1600" b="1" dirty="0"/>
              <a:t>+479 </a:t>
            </a:r>
            <a:r>
              <a:rPr lang="de-DE" sz="1600" dirty="0"/>
              <a:t>in den letzten 7 Tagen</a:t>
            </a:r>
          </a:p>
        </p:txBody>
      </p:sp>
      <p:sp>
        <p:nvSpPr>
          <p:cNvPr id="5" name="Foliennummernplatzhalter 4"/>
          <p:cNvSpPr>
            <a:spLocks noGrp="1"/>
          </p:cNvSpPr>
          <p:nvPr>
            <p:ph type="sldNum" sz="quarter" idx="12"/>
          </p:nvPr>
        </p:nvSpPr>
        <p:spPr/>
        <p:txBody>
          <a:bodyPr/>
          <a:lstStyle/>
          <a:p>
            <a:pPr defTabSz="457189"/>
            <a:fld id="{162A217B-ED1C-D84B-8478-63C77FA79618}" type="slidenum">
              <a:rPr lang="de-DE">
                <a:latin typeface="Calibri"/>
              </a:rPr>
              <a:pPr defTabSz="457189"/>
              <a:t>1</a:t>
            </a:fld>
            <a:endParaRPr lang="de-DE" dirty="0">
              <a:latin typeface="Calibri"/>
            </a:endParaRPr>
          </a:p>
        </p:txBody>
      </p:sp>
      <p:sp>
        <p:nvSpPr>
          <p:cNvPr id="6" name="Titel 5"/>
          <p:cNvSpPr>
            <a:spLocks noGrp="1"/>
          </p:cNvSpPr>
          <p:nvPr>
            <p:ph type="title"/>
          </p:nvPr>
        </p:nvSpPr>
        <p:spPr>
          <a:xfrm>
            <a:off x="258233" y="160408"/>
            <a:ext cx="7983646" cy="387798"/>
          </a:xfrm>
        </p:spPr>
        <p:txBody>
          <a:bodyPr/>
          <a:lstStyle/>
          <a:p>
            <a:r>
              <a:rPr lang="de-DE" sz="2800" dirty="0"/>
              <a:t>DIVI-Intensivregister</a:t>
            </a:r>
          </a:p>
        </p:txBody>
      </p:sp>
      <p:grpSp>
        <p:nvGrpSpPr>
          <p:cNvPr id="2" name="Gruppieren 1">
            <a:extLst>
              <a:ext uri="{FF2B5EF4-FFF2-40B4-BE49-F238E27FC236}">
                <a16:creationId xmlns:a16="http://schemas.microsoft.com/office/drawing/2014/main" id="{0D6CE16D-2489-4871-9F07-0812BB0AFCF6}"/>
              </a:ext>
            </a:extLst>
          </p:cNvPr>
          <p:cNvGrpSpPr/>
          <p:nvPr/>
        </p:nvGrpSpPr>
        <p:grpSpPr>
          <a:xfrm>
            <a:off x="71379" y="2297349"/>
            <a:ext cx="6841485" cy="4160794"/>
            <a:chOff x="-755405" y="2906306"/>
            <a:chExt cx="10172287" cy="1978386"/>
          </a:xfrm>
        </p:grpSpPr>
        <p:pic>
          <p:nvPicPr>
            <p:cNvPr id="12" name="Grafik 11">
              <a:extLst>
                <a:ext uri="{FF2B5EF4-FFF2-40B4-BE49-F238E27FC236}">
                  <a16:creationId xmlns:a16="http://schemas.microsoft.com/office/drawing/2014/main" id="{8B209C2B-C649-47CF-9B15-0F2B88950A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405" y="2906306"/>
              <a:ext cx="10041681" cy="1978386"/>
            </a:xfrm>
            <a:prstGeom prst="rect">
              <a:avLst/>
            </a:prstGeom>
          </p:spPr>
        </p:pic>
        <p:sp>
          <p:nvSpPr>
            <p:cNvPr id="26" name="Textfeld 25">
              <a:extLst>
                <a:ext uri="{FF2B5EF4-FFF2-40B4-BE49-F238E27FC236}">
                  <a16:creationId xmlns:a16="http://schemas.microsoft.com/office/drawing/2014/main" id="{D73E6659-02B7-4105-A782-708515D3013E}"/>
                </a:ext>
              </a:extLst>
            </p:cNvPr>
            <p:cNvSpPr txBox="1"/>
            <p:nvPr/>
          </p:nvSpPr>
          <p:spPr>
            <a:xfrm>
              <a:off x="2632882" y="2985132"/>
              <a:ext cx="777152" cy="230832"/>
            </a:xfrm>
            <a:prstGeom prst="rect">
              <a:avLst/>
            </a:prstGeom>
            <a:noFill/>
          </p:spPr>
          <p:txBody>
            <a:bodyPr wrap="square" rtlCol="0">
              <a:spAutoFit/>
            </a:bodyPr>
            <a:lstStyle/>
            <a:p>
              <a:r>
                <a:rPr lang="de-DE" sz="900" dirty="0">
                  <a:solidFill>
                    <a:srgbClr val="FF0000"/>
                  </a:solidFill>
                </a:rPr>
                <a:t>Lock-Down</a:t>
              </a:r>
            </a:p>
          </p:txBody>
        </p:sp>
        <p:sp>
          <p:nvSpPr>
            <p:cNvPr id="27" name="Textfeld 26">
              <a:extLst>
                <a:ext uri="{FF2B5EF4-FFF2-40B4-BE49-F238E27FC236}">
                  <a16:creationId xmlns:a16="http://schemas.microsoft.com/office/drawing/2014/main" id="{78E05476-1B7D-42B7-B693-607D1AAFF78E}"/>
                </a:ext>
              </a:extLst>
            </p:cNvPr>
            <p:cNvSpPr txBox="1"/>
            <p:nvPr/>
          </p:nvSpPr>
          <p:spPr>
            <a:xfrm>
              <a:off x="2158286" y="2988018"/>
              <a:ext cx="777152" cy="230832"/>
            </a:xfrm>
            <a:prstGeom prst="rect">
              <a:avLst/>
            </a:prstGeom>
            <a:noFill/>
          </p:spPr>
          <p:txBody>
            <a:bodyPr wrap="square" rtlCol="0">
              <a:spAutoFit/>
            </a:bodyPr>
            <a:lstStyle/>
            <a:p>
              <a:r>
                <a:rPr lang="de-DE" sz="900" dirty="0">
                  <a:solidFill>
                    <a:srgbClr val="FF0000"/>
                  </a:solidFill>
                </a:rPr>
                <a:t>Lock-Down</a:t>
              </a:r>
            </a:p>
          </p:txBody>
        </p:sp>
        <p:sp>
          <p:nvSpPr>
            <p:cNvPr id="21" name="Textfeld 20">
              <a:extLst>
                <a:ext uri="{FF2B5EF4-FFF2-40B4-BE49-F238E27FC236}">
                  <a16:creationId xmlns:a16="http://schemas.microsoft.com/office/drawing/2014/main" id="{DD94FA65-78BB-490E-93D3-A41CCE0BC88E}"/>
                </a:ext>
              </a:extLst>
            </p:cNvPr>
            <p:cNvSpPr txBox="1"/>
            <p:nvPr/>
          </p:nvSpPr>
          <p:spPr>
            <a:xfrm>
              <a:off x="3302213" y="3002414"/>
              <a:ext cx="963222" cy="214993"/>
            </a:xfrm>
            <a:prstGeom prst="rect">
              <a:avLst/>
            </a:prstGeom>
            <a:noFill/>
          </p:spPr>
          <p:txBody>
            <a:bodyPr wrap="square" rtlCol="0">
              <a:spAutoFit/>
            </a:bodyPr>
            <a:lstStyle/>
            <a:p>
              <a:r>
                <a:rPr lang="de-DE" sz="1200" dirty="0">
                  <a:solidFill>
                    <a:schemeClr val="bg2">
                      <a:lumMod val="50000"/>
                    </a:schemeClr>
                  </a:solidFill>
                </a:rPr>
                <a:t>5.762</a:t>
              </a:r>
            </a:p>
          </p:txBody>
        </p:sp>
        <p:cxnSp>
          <p:nvCxnSpPr>
            <p:cNvPr id="8" name="Gerade Verbindung mit Pfeil 7">
              <a:extLst>
                <a:ext uri="{FF2B5EF4-FFF2-40B4-BE49-F238E27FC236}">
                  <a16:creationId xmlns:a16="http://schemas.microsoft.com/office/drawing/2014/main" id="{21BC29F1-248A-43B5-91BB-6499CD29C5E5}"/>
                </a:ext>
              </a:extLst>
            </p:cNvPr>
            <p:cNvCxnSpPr>
              <a:cxnSpLocks/>
            </p:cNvCxnSpPr>
            <p:nvPr/>
          </p:nvCxnSpPr>
          <p:spPr>
            <a:xfrm flipH="1">
              <a:off x="8698367" y="3991071"/>
              <a:ext cx="138828" cy="3872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5785B65B-14EA-4574-853C-A004843C0E4E}"/>
                </a:ext>
              </a:extLst>
            </p:cNvPr>
            <p:cNvSpPr txBox="1"/>
            <p:nvPr/>
          </p:nvSpPr>
          <p:spPr>
            <a:xfrm>
              <a:off x="8642306" y="4455955"/>
              <a:ext cx="774576" cy="136257"/>
            </a:xfrm>
            <a:prstGeom prst="rect">
              <a:avLst/>
            </a:prstGeom>
            <a:noFill/>
          </p:spPr>
          <p:txBody>
            <a:bodyPr wrap="square" rtlCol="0">
              <a:spAutoFit/>
            </a:bodyPr>
            <a:lstStyle/>
            <a:p>
              <a:r>
                <a:rPr lang="de-DE" sz="1200" dirty="0">
                  <a:solidFill>
                    <a:schemeClr val="bg2">
                      <a:lumMod val="50000"/>
                    </a:schemeClr>
                  </a:solidFill>
                </a:rPr>
                <a:t>644</a:t>
              </a:r>
            </a:p>
          </p:txBody>
        </p:sp>
      </p:grpSp>
      <p:grpSp>
        <p:nvGrpSpPr>
          <p:cNvPr id="3" name="Gruppieren 2">
            <a:extLst>
              <a:ext uri="{FF2B5EF4-FFF2-40B4-BE49-F238E27FC236}">
                <a16:creationId xmlns:a16="http://schemas.microsoft.com/office/drawing/2014/main" id="{2B232C93-224B-4269-9739-5BFFE43543E3}"/>
              </a:ext>
            </a:extLst>
          </p:cNvPr>
          <p:cNvGrpSpPr/>
          <p:nvPr/>
        </p:nvGrpSpPr>
        <p:grpSpPr>
          <a:xfrm>
            <a:off x="7141053" y="2142943"/>
            <a:ext cx="4875271" cy="4315201"/>
            <a:chOff x="7514671" y="1356258"/>
            <a:chExt cx="4368447" cy="4709639"/>
          </a:xfrm>
        </p:grpSpPr>
        <p:pic>
          <p:nvPicPr>
            <p:cNvPr id="9" name="Grafik 8">
              <a:extLst>
                <a:ext uri="{FF2B5EF4-FFF2-40B4-BE49-F238E27FC236}">
                  <a16:creationId xmlns:a16="http://schemas.microsoft.com/office/drawing/2014/main" id="{12522198-6521-40A9-9BBC-734A9B55D8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14671" y="2225463"/>
              <a:ext cx="4368447" cy="3840434"/>
            </a:xfrm>
            <a:prstGeom prst="rect">
              <a:avLst/>
            </a:prstGeom>
          </p:spPr>
        </p:pic>
        <p:sp>
          <p:nvSpPr>
            <p:cNvPr id="14" name="Textfeld 13">
              <a:extLst>
                <a:ext uri="{FF2B5EF4-FFF2-40B4-BE49-F238E27FC236}">
                  <a16:creationId xmlns:a16="http://schemas.microsoft.com/office/drawing/2014/main" id="{4A28318D-B736-4639-8DFC-4670EAAD84D7}"/>
                </a:ext>
              </a:extLst>
            </p:cNvPr>
            <p:cNvSpPr txBox="1"/>
            <p:nvPr/>
          </p:nvSpPr>
          <p:spPr>
            <a:xfrm>
              <a:off x="7514671" y="1356258"/>
              <a:ext cx="3872339" cy="356078"/>
            </a:xfrm>
            <a:prstGeom prst="rect">
              <a:avLst/>
            </a:prstGeom>
            <a:noFill/>
          </p:spPr>
          <p:txBody>
            <a:bodyPr wrap="square" rtlCol="0">
              <a:spAutoFit/>
            </a:bodyPr>
            <a:lstStyle/>
            <a:p>
              <a:r>
                <a:rPr lang="de-DE" sz="1400" b="1" dirty="0"/>
                <a:t>Neuaufnahmen auf die ITS  </a:t>
              </a:r>
              <a:r>
                <a:rPr lang="de-DE" sz="1400" i="1" dirty="0"/>
                <a:t>(pro Tag)</a:t>
              </a:r>
            </a:p>
          </p:txBody>
        </p:sp>
      </p:grpSp>
      <p:pic>
        <p:nvPicPr>
          <p:cNvPr id="19" name="Grafik 18">
            <a:extLst>
              <a:ext uri="{FF2B5EF4-FFF2-40B4-BE49-F238E27FC236}">
                <a16:creationId xmlns:a16="http://schemas.microsoft.com/office/drawing/2014/main" id="{AA6C48BA-DBCA-4E42-9409-27AE09EA0DD1}"/>
              </a:ext>
            </a:extLst>
          </p:cNvPr>
          <p:cNvPicPr>
            <a:picLocks noChangeAspect="1"/>
          </p:cNvPicPr>
          <p:nvPr/>
        </p:nvPicPr>
        <p:blipFill>
          <a:blip r:embed="rId5"/>
          <a:stretch>
            <a:fillRect/>
          </a:stretch>
        </p:blipFill>
        <p:spPr>
          <a:xfrm>
            <a:off x="9891616" y="2613280"/>
            <a:ext cx="2198781" cy="473593"/>
          </a:xfrm>
          <a:prstGeom prst="rect">
            <a:avLst/>
          </a:prstGeom>
        </p:spPr>
      </p:pic>
      <p:sp>
        <p:nvSpPr>
          <p:cNvPr id="7" name="Rechteck 6">
            <a:extLst>
              <a:ext uri="{FF2B5EF4-FFF2-40B4-BE49-F238E27FC236}">
                <a16:creationId xmlns:a16="http://schemas.microsoft.com/office/drawing/2014/main" id="{5AAA6FB0-3973-446F-85CA-9B0A7ED38003}"/>
              </a:ext>
            </a:extLst>
          </p:cNvPr>
          <p:cNvSpPr/>
          <p:nvPr/>
        </p:nvSpPr>
        <p:spPr>
          <a:xfrm>
            <a:off x="12016324" y="247403"/>
            <a:ext cx="111781" cy="196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 Verbindung mit Pfeil 16">
            <a:extLst>
              <a:ext uri="{FF2B5EF4-FFF2-40B4-BE49-F238E27FC236}">
                <a16:creationId xmlns:a16="http://schemas.microsoft.com/office/drawing/2014/main" id="{69613F9B-6184-43ED-B357-93E81FD51C3E}"/>
              </a:ext>
            </a:extLst>
          </p:cNvPr>
          <p:cNvCxnSpPr>
            <a:cxnSpLocks/>
          </p:cNvCxnSpPr>
          <p:nvPr/>
        </p:nvCxnSpPr>
        <p:spPr>
          <a:xfrm flipH="1">
            <a:off x="11998137" y="4326802"/>
            <a:ext cx="92260" cy="787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5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B4ADC84-E69C-48C0-A0C8-E3B81A78DC55}"/>
              </a:ext>
            </a:extLst>
          </p:cNvPr>
          <p:cNvSpPr txBox="1"/>
          <p:nvPr/>
        </p:nvSpPr>
        <p:spPr>
          <a:xfrm>
            <a:off x="119473" y="148045"/>
            <a:ext cx="1709327" cy="2554545"/>
          </a:xfrm>
          <a:prstGeom prst="rect">
            <a:avLst/>
          </a:prstGeom>
          <a:noFill/>
        </p:spPr>
        <p:txBody>
          <a:bodyPr wrap="square" rtlCol="0">
            <a:spAutoFit/>
          </a:bodyPr>
          <a:lstStyle/>
          <a:p>
            <a:r>
              <a:rPr lang="de-DE" sz="2000" b="1" dirty="0">
                <a:latin typeface="+mj-lt"/>
              </a:rPr>
              <a:t>Anteil der COVID-19-Patient*innen an der Gesamtzahl betreibbarer </a:t>
            </a:r>
            <a:br>
              <a:rPr lang="de-DE" sz="2000" b="1" dirty="0">
                <a:latin typeface="+mj-lt"/>
              </a:rPr>
            </a:br>
            <a:r>
              <a:rPr lang="de-DE" sz="2000" b="1" dirty="0">
                <a:latin typeface="+mj-lt"/>
              </a:rPr>
              <a:t>ITS-Betten </a:t>
            </a:r>
            <a:br>
              <a:rPr lang="de-DE" sz="2000" b="1" dirty="0">
                <a:latin typeface="+mj-lt"/>
              </a:rPr>
            </a:br>
            <a:r>
              <a:rPr lang="de-DE" sz="1400" b="1" dirty="0">
                <a:solidFill>
                  <a:schemeClr val="bg1">
                    <a:lumMod val="65000"/>
                  </a:schemeClr>
                </a:solidFill>
                <a:latin typeface="+mj-lt"/>
              </a:rPr>
              <a:t>(* letzte 8 Wochen)</a:t>
            </a:r>
            <a:endParaRPr lang="de-DE" sz="2000" b="1" dirty="0">
              <a:solidFill>
                <a:schemeClr val="bg1">
                  <a:lumMod val="65000"/>
                </a:schemeClr>
              </a:solidFill>
              <a:latin typeface="+mj-lt"/>
            </a:endParaRPr>
          </a:p>
        </p:txBody>
      </p:sp>
      <p:pic>
        <p:nvPicPr>
          <p:cNvPr id="4" name="Grafik 3">
            <a:extLst>
              <a:ext uri="{FF2B5EF4-FFF2-40B4-BE49-F238E27FC236}">
                <a16:creationId xmlns:a16="http://schemas.microsoft.com/office/drawing/2014/main" id="{6BEC7B37-7AF6-4380-803F-2A0F49757E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8528" y="50862"/>
            <a:ext cx="9802368" cy="6807138"/>
          </a:xfrm>
          <a:prstGeom prst="rect">
            <a:avLst/>
          </a:prstGeom>
        </p:spPr>
      </p:pic>
    </p:spTree>
    <p:extLst>
      <p:ext uri="{BB962C8B-B14F-4D97-AF65-F5344CB8AC3E}">
        <p14:creationId xmlns:p14="http://schemas.microsoft.com/office/powerpoint/2010/main" val="141290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feld 30">
            <a:extLst>
              <a:ext uri="{FF2B5EF4-FFF2-40B4-BE49-F238E27FC236}">
                <a16:creationId xmlns:a16="http://schemas.microsoft.com/office/drawing/2014/main" id="{FB971EB3-0020-4DB3-9459-B953DC3FB4BD}"/>
              </a:ext>
            </a:extLst>
          </p:cNvPr>
          <p:cNvSpPr txBox="1"/>
          <p:nvPr/>
        </p:nvSpPr>
        <p:spPr>
          <a:xfrm>
            <a:off x="5627099" y="3803842"/>
            <a:ext cx="1636253" cy="830997"/>
          </a:xfrm>
          <a:prstGeom prst="rect">
            <a:avLst/>
          </a:prstGeom>
          <a:noFill/>
        </p:spPr>
        <p:txBody>
          <a:bodyPr wrap="square" rtlCol="0">
            <a:spAutoFit/>
          </a:bodyPr>
          <a:lstStyle/>
          <a:p>
            <a:r>
              <a:rPr lang="de-DE" sz="1600" b="1" dirty="0"/>
              <a:t>Gründe der </a:t>
            </a:r>
            <a:br>
              <a:rPr lang="de-DE" sz="1600" b="1" dirty="0"/>
            </a:br>
            <a:r>
              <a:rPr lang="de-DE" sz="1600" b="1" dirty="0"/>
              <a:t>Betriebs-einschränkung</a:t>
            </a:r>
          </a:p>
        </p:txBody>
      </p:sp>
      <p:pic>
        <p:nvPicPr>
          <p:cNvPr id="35" name="Grafik 34">
            <a:extLst>
              <a:ext uri="{FF2B5EF4-FFF2-40B4-BE49-F238E27FC236}">
                <a16:creationId xmlns:a16="http://schemas.microsoft.com/office/drawing/2014/main" id="{0359C4C2-DC57-4958-AE3F-D57D338847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63352" y="3803842"/>
            <a:ext cx="4538560" cy="2906884"/>
          </a:xfrm>
          <a:prstGeom prst="rect">
            <a:avLst/>
          </a:prstGeom>
        </p:spPr>
      </p:pic>
      <p:pic>
        <p:nvPicPr>
          <p:cNvPr id="37" name="Grafik 36">
            <a:extLst>
              <a:ext uri="{FF2B5EF4-FFF2-40B4-BE49-F238E27FC236}">
                <a16:creationId xmlns:a16="http://schemas.microsoft.com/office/drawing/2014/main" id="{462F7C8C-599F-401B-ABCE-D93941BF0282}"/>
              </a:ext>
            </a:extLst>
          </p:cNvPr>
          <p:cNvPicPr>
            <a:picLocks noChangeAspect="1"/>
          </p:cNvPicPr>
          <p:nvPr/>
        </p:nvPicPr>
        <p:blipFill>
          <a:blip r:embed="rId3"/>
          <a:stretch>
            <a:fillRect/>
          </a:stretch>
        </p:blipFill>
        <p:spPr>
          <a:xfrm>
            <a:off x="5508374" y="5833691"/>
            <a:ext cx="1724025" cy="857250"/>
          </a:xfrm>
          <a:prstGeom prst="rect">
            <a:avLst/>
          </a:prstGeom>
        </p:spPr>
      </p:pic>
      <p:cxnSp>
        <p:nvCxnSpPr>
          <p:cNvPr id="18" name="Gerade Verbindung mit Pfeil 17">
            <a:extLst>
              <a:ext uri="{FF2B5EF4-FFF2-40B4-BE49-F238E27FC236}">
                <a16:creationId xmlns:a16="http://schemas.microsoft.com/office/drawing/2014/main" id="{C1A98B8F-21AB-4CBA-99A3-046E50B82C6A}"/>
              </a:ext>
            </a:extLst>
          </p:cNvPr>
          <p:cNvCxnSpPr>
            <a:cxnSpLocks/>
          </p:cNvCxnSpPr>
          <p:nvPr/>
        </p:nvCxnSpPr>
        <p:spPr>
          <a:xfrm flipH="1">
            <a:off x="11801912" y="3968197"/>
            <a:ext cx="46459" cy="225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a:extLst>
              <a:ext uri="{FF2B5EF4-FFF2-40B4-BE49-F238E27FC236}">
                <a16:creationId xmlns:a16="http://schemas.microsoft.com/office/drawing/2014/main" id="{0FC09EEE-6A1D-4907-991D-D69958E3945F}"/>
              </a:ext>
            </a:extLst>
          </p:cNvPr>
          <p:cNvSpPr txBox="1"/>
          <p:nvPr/>
        </p:nvSpPr>
        <p:spPr>
          <a:xfrm>
            <a:off x="11426651" y="3690537"/>
            <a:ext cx="796980" cy="276999"/>
          </a:xfrm>
          <a:prstGeom prst="rect">
            <a:avLst/>
          </a:prstGeom>
          <a:noFill/>
        </p:spPr>
        <p:txBody>
          <a:bodyPr wrap="square" rtlCol="0">
            <a:spAutoFit/>
          </a:bodyPr>
          <a:lstStyle/>
          <a:p>
            <a:pPr algn="r"/>
            <a:r>
              <a:rPr lang="de-DE" sz="1200" i="1" dirty="0"/>
              <a:t>Rückgang</a:t>
            </a:r>
          </a:p>
        </p:txBody>
      </p:sp>
      <p:sp>
        <p:nvSpPr>
          <p:cNvPr id="17" name="Textfeld 16">
            <a:extLst>
              <a:ext uri="{FF2B5EF4-FFF2-40B4-BE49-F238E27FC236}">
                <a16:creationId xmlns:a16="http://schemas.microsoft.com/office/drawing/2014/main" id="{238293D3-A43C-4BE2-80CE-E6704B7094C6}"/>
              </a:ext>
            </a:extLst>
          </p:cNvPr>
          <p:cNvSpPr txBox="1"/>
          <p:nvPr/>
        </p:nvSpPr>
        <p:spPr>
          <a:xfrm>
            <a:off x="78216" y="245017"/>
            <a:ext cx="4032390" cy="584775"/>
          </a:xfrm>
          <a:prstGeom prst="rect">
            <a:avLst/>
          </a:prstGeom>
          <a:noFill/>
        </p:spPr>
        <p:txBody>
          <a:bodyPr wrap="square" rtlCol="0">
            <a:spAutoFit/>
          </a:bodyPr>
          <a:lstStyle/>
          <a:p>
            <a:r>
              <a:rPr lang="de-DE" sz="1600" b="1" dirty="0"/>
              <a:t>Behandlungsbelegung COVID-19 nach Schweregrad</a:t>
            </a:r>
          </a:p>
        </p:txBody>
      </p:sp>
      <p:pic>
        <p:nvPicPr>
          <p:cNvPr id="19" name="Grafik 18">
            <a:extLst>
              <a:ext uri="{FF2B5EF4-FFF2-40B4-BE49-F238E27FC236}">
                <a16:creationId xmlns:a16="http://schemas.microsoft.com/office/drawing/2014/main" id="{BD2B00B0-C77B-49E4-8BFC-A86D733A46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36" y="1024443"/>
            <a:ext cx="4602148" cy="3657775"/>
          </a:xfrm>
          <a:prstGeom prst="rect">
            <a:avLst/>
          </a:prstGeom>
        </p:spPr>
      </p:pic>
      <p:pic>
        <p:nvPicPr>
          <p:cNvPr id="20" name="Grafik 19">
            <a:extLst>
              <a:ext uri="{FF2B5EF4-FFF2-40B4-BE49-F238E27FC236}">
                <a16:creationId xmlns:a16="http://schemas.microsoft.com/office/drawing/2014/main" id="{F6A99EC6-3536-4C3A-B41C-6B03BE042631}"/>
              </a:ext>
            </a:extLst>
          </p:cNvPr>
          <p:cNvPicPr>
            <a:picLocks noChangeAspect="1"/>
          </p:cNvPicPr>
          <p:nvPr/>
        </p:nvPicPr>
        <p:blipFill>
          <a:blip r:embed="rId5"/>
          <a:stretch>
            <a:fillRect/>
          </a:stretch>
        </p:blipFill>
        <p:spPr>
          <a:xfrm>
            <a:off x="444138" y="5102991"/>
            <a:ext cx="2120898" cy="1443536"/>
          </a:xfrm>
          <a:prstGeom prst="rect">
            <a:avLst/>
          </a:prstGeom>
        </p:spPr>
      </p:pic>
      <p:sp>
        <p:nvSpPr>
          <p:cNvPr id="5" name="Rechteck 4">
            <a:extLst>
              <a:ext uri="{FF2B5EF4-FFF2-40B4-BE49-F238E27FC236}">
                <a16:creationId xmlns:a16="http://schemas.microsoft.com/office/drawing/2014/main" id="{3969B4D7-869D-4156-A347-422DB02E0492}"/>
              </a:ext>
            </a:extLst>
          </p:cNvPr>
          <p:cNvSpPr/>
          <p:nvPr/>
        </p:nvSpPr>
        <p:spPr>
          <a:xfrm>
            <a:off x="4561674" y="1004938"/>
            <a:ext cx="263823" cy="26855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6FBE7F3B-05CF-41D0-8AF3-BE0FB5966504}"/>
              </a:ext>
            </a:extLst>
          </p:cNvPr>
          <p:cNvSpPr txBox="1"/>
          <p:nvPr/>
        </p:nvSpPr>
        <p:spPr>
          <a:xfrm>
            <a:off x="5488341" y="167059"/>
            <a:ext cx="1724025" cy="584775"/>
          </a:xfrm>
          <a:prstGeom prst="rect">
            <a:avLst/>
          </a:prstGeom>
          <a:noFill/>
        </p:spPr>
        <p:txBody>
          <a:bodyPr wrap="square" rtlCol="0">
            <a:spAutoFit/>
          </a:bodyPr>
          <a:lstStyle/>
          <a:p>
            <a:r>
              <a:rPr lang="de-DE" sz="1600" b="1" dirty="0"/>
              <a:t>Einschätzung Betriebssituation</a:t>
            </a:r>
          </a:p>
        </p:txBody>
      </p:sp>
      <p:pic>
        <p:nvPicPr>
          <p:cNvPr id="3" name="Grafik 2">
            <a:extLst>
              <a:ext uri="{FF2B5EF4-FFF2-40B4-BE49-F238E27FC236}">
                <a16:creationId xmlns:a16="http://schemas.microsoft.com/office/drawing/2014/main" id="{E9523C7F-8F2A-4822-B2AE-1C105198DD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26074" y="362335"/>
            <a:ext cx="4633769" cy="3156896"/>
          </a:xfrm>
          <a:prstGeom prst="rect">
            <a:avLst/>
          </a:prstGeom>
        </p:spPr>
      </p:pic>
      <p:pic>
        <p:nvPicPr>
          <p:cNvPr id="2" name="Grafik 1">
            <a:extLst>
              <a:ext uri="{FF2B5EF4-FFF2-40B4-BE49-F238E27FC236}">
                <a16:creationId xmlns:a16="http://schemas.microsoft.com/office/drawing/2014/main" id="{FD952C85-2393-4995-B293-1E1FD103FD1F}"/>
              </a:ext>
            </a:extLst>
          </p:cNvPr>
          <p:cNvPicPr>
            <a:picLocks noChangeAspect="1"/>
          </p:cNvPicPr>
          <p:nvPr/>
        </p:nvPicPr>
        <p:blipFill>
          <a:blip r:embed="rId7"/>
          <a:stretch>
            <a:fillRect/>
          </a:stretch>
        </p:blipFill>
        <p:spPr>
          <a:xfrm>
            <a:off x="10227834" y="95635"/>
            <a:ext cx="1885950" cy="533400"/>
          </a:xfrm>
          <a:prstGeom prst="rect">
            <a:avLst/>
          </a:prstGeom>
        </p:spPr>
      </p:pic>
      <p:sp>
        <p:nvSpPr>
          <p:cNvPr id="4" name="Rechteck 3">
            <a:extLst>
              <a:ext uri="{FF2B5EF4-FFF2-40B4-BE49-F238E27FC236}">
                <a16:creationId xmlns:a16="http://schemas.microsoft.com/office/drawing/2014/main" id="{F926F1F0-D294-4C6B-8E58-ADFB2AF01EBF}"/>
              </a:ext>
            </a:extLst>
          </p:cNvPr>
          <p:cNvSpPr/>
          <p:nvPr/>
        </p:nvSpPr>
        <p:spPr>
          <a:xfrm>
            <a:off x="4288641" y="2999945"/>
            <a:ext cx="365760" cy="1658181"/>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21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feld 20">
            <a:extLst>
              <a:ext uri="{FF2B5EF4-FFF2-40B4-BE49-F238E27FC236}">
                <a16:creationId xmlns:a16="http://schemas.microsoft.com/office/drawing/2014/main" id="{6E5DBD5B-F586-4CFC-96F1-BC191D90A6EA}"/>
              </a:ext>
            </a:extLst>
          </p:cNvPr>
          <p:cNvSpPr txBox="1"/>
          <p:nvPr/>
        </p:nvSpPr>
        <p:spPr>
          <a:xfrm>
            <a:off x="84683" y="167380"/>
            <a:ext cx="1857790" cy="830997"/>
          </a:xfrm>
          <a:prstGeom prst="rect">
            <a:avLst/>
          </a:prstGeom>
          <a:noFill/>
        </p:spPr>
        <p:txBody>
          <a:bodyPr wrap="square" rtlCol="0">
            <a:spAutoFit/>
          </a:bodyPr>
          <a:lstStyle/>
          <a:p>
            <a:r>
              <a:rPr lang="de-DE" sz="1600" b="1" dirty="0"/>
              <a:t>Altersgruppen Entwicklung  </a:t>
            </a:r>
            <a:r>
              <a:rPr lang="de-DE" sz="1600" dirty="0"/>
              <a:t>(absolut)</a:t>
            </a:r>
          </a:p>
        </p:txBody>
      </p:sp>
      <p:pic>
        <p:nvPicPr>
          <p:cNvPr id="14" name="Grafik 13">
            <a:extLst>
              <a:ext uri="{FF2B5EF4-FFF2-40B4-BE49-F238E27FC236}">
                <a16:creationId xmlns:a16="http://schemas.microsoft.com/office/drawing/2014/main" id="{974DD230-A680-4DA1-B2C4-29776E49A2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5787" y="1332565"/>
            <a:ext cx="1181381" cy="1966030"/>
          </a:xfrm>
          <a:prstGeom prst="rect">
            <a:avLst/>
          </a:prstGeom>
        </p:spPr>
      </p:pic>
      <p:pic>
        <p:nvPicPr>
          <p:cNvPr id="5" name="Grafik 4">
            <a:extLst>
              <a:ext uri="{FF2B5EF4-FFF2-40B4-BE49-F238E27FC236}">
                <a16:creationId xmlns:a16="http://schemas.microsoft.com/office/drawing/2014/main" id="{3BD18E34-70DE-445C-B52A-E82495D5B1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8176" y="372817"/>
            <a:ext cx="5621236" cy="2988426"/>
          </a:xfrm>
          <a:prstGeom prst="rect">
            <a:avLst/>
          </a:prstGeom>
        </p:spPr>
      </p:pic>
      <p:pic>
        <p:nvPicPr>
          <p:cNvPr id="2" name="Grafik 1">
            <a:extLst>
              <a:ext uri="{FF2B5EF4-FFF2-40B4-BE49-F238E27FC236}">
                <a16:creationId xmlns:a16="http://schemas.microsoft.com/office/drawing/2014/main" id="{8649BEC0-50E9-4BCF-8C03-45938634719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82749" y="486047"/>
            <a:ext cx="4624567" cy="2531473"/>
          </a:xfrm>
          <a:prstGeom prst="rect">
            <a:avLst/>
          </a:prstGeom>
          <a:ln>
            <a:solidFill>
              <a:schemeClr val="accent1"/>
            </a:solidFill>
          </a:ln>
        </p:spPr>
      </p:pic>
      <p:cxnSp>
        <p:nvCxnSpPr>
          <p:cNvPr id="6" name="Gerade Verbindung mit Pfeil 5">
            <a:extLst>
              <a:ext uri="{FF2B5EF4-FFF2-40B4-BE49-F238E27FC236}">
                <a16:creationId xmlns:a16="http://schemas.microsoft.com/office/drawing/2014/main" id="{4DE3AA27-9868-4AD0-8EBC-22760808AA57}"/>
              </a:ext>
            </a:extLst>
          </p:cNvPr>
          <p:cNvCxnSpPr>
            <a:cxnSpLocks/>
          </p:cNvCxnSpPr>
          <p:nvPr/>
        </p:nvCxnSpPr>
        <p:spPr>
          <a:xfrm flipV="1">
            <a:off x="7119810" y="2655605"/>
            <a:ext cx="459119" cy="1882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feld 6">
            <a:extLst>
              <a:ext uri="{FF2B5EF4-FFF2-40B4-BE49-F238E27FC236}">
                <a16:creationId xmlns:a16="http://schemas.microsoft.com/office/drawing/2014/main" id="{543499B8-02FB-49FA-A140-60A31A9067F1}"/>
              </a:ext>
            </a:extLst>
          </p:cNvPr>
          <p:cNvSpPr txBox="1"/>
          <p:nvPr/>
        </p:nvSpPr>
        <p:spPr>
          <a:xfrm>
            <a:off x="7210570" y="146104"/>
            <a:ext cx="2847829" cy="338554"/>
          </a:xfrm>
          <a:prstGeom prst="rect">
            <a:avLst/>
          </a:prstGeom>
          <a:noFill/>
        </p:spPr>
        <p:txBody>
          <a:bodyPr wrap="square" rtlCol="0">
            <a:spAutoFit/>
          </a:bodyPr>
          <a:lstStyle/>
          <a:p>
            <a:r>
              <a:rPr lang="de-DE" sz="1600" dirty="0"/>
              <a:t>(zoom):</a:t>
            </a:r>
            <a:endParaRPr lang="de-DE" dirty="0"/>
          </a:p>
        </p:txBody>
      </p:sp>
      <p:cxnSp>
        <p:nvCxnSpPr>
          <p:cNvPr id="31" name="Gerade Verbindung mit Pfeil 30">
            <a:extLst>
              <a:ext uri="{FF2B5EF4-FFF2-40B4-BE49-F238E27FC236}">
                <a16:creationId xmlns:a16="http://schemas.microsoft.com/office/drawing/2014/main" id="{82AD5AA1-BEBC-4C8C-B2CF-12DF0A8402DF}"/>
              </a:ext>
            </a:extLst>
          </p:cNvPr>
          <p:cNvCxnSpPr>
            <a:cxnSpLocks/>
          </p:cNvCxnSpPr>
          <p:nvPr/>
        </p:nvCxnSpPr>
        <p:spPr>
          <a:xfrm flipH="1">
            <a:off x="7052643" y="1865323"/>
            <a:ext cx="144696" cy="3592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feld 31">
            <a:extLst>
              <a:ext uri="{FF2B5EF4-FFF2-40B4-BE49-F238E27FC236}">
                <a16:creationId xmlns:a16="http://schemas.microsoft.com/office/drawing/2014/main" id="{6FFF6E81-E8E7-4F54-AEBF-5D98A0924801}"/>
              </a:ext>
            </a:extLst>
          </p:cNvPr>
          <p:cNvSpPr txBox="1"/>
          <p:nvPr/>
        </p:nvSpPr>
        <p:spPr>
          <a:xfrm>
            <a:off x="90963" y="4088721"/>
            <a:ext cx="1857790" cy="830997"/>
          </a:xfrm>
          <a:prstGeom prst="rect">
            <a:avLst/>
          </a:prstGeom>
          <a:noFill/>
        </p:spPr>
        <p:txBody>
          <a:bodyPr wrap="square" rtlCol="0">
            <a:spAutoFit/>
          </a:bodyPr>
          <a:lstStyle/>
          <a:p>
            <a:r>
              <a:rPr lang="de-DE" sz="1600" b="1" dirty="0"/>
              <a:t>Altersgruppen Entwicklung  </a:t>
            </a:r>
            <a:r>
              <a:rPr lang="de-DE" sz="1600" dirty="0"/>
              <a:t>(prozentual)</a:t>
            </a:r>
          </a:p>
        </p:txBody>
      </p:sp>
      <p:pic>
        <p:nvPicPr>
          <p:cNvPr id="19" name="Grafik 18">
            <a:extLst>
              <a:ext uri="{FF2B5EF4-FFF2-40B4-BE49-F238E27FC236}">
                <a16:creationId xmlns:a16="http://schemas.microsoft.com/office/drawing/2014/main" id="{71FF83E4-B5D1-4E61-B356-433921EB3B9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60504" y="3977085"/>
            <a:ext cx="6128296" cy="2759381"/>
          </a:xfrm>
          <a:prstGeom prst="rect">
            <a:avLst/>
          </a:prstGeom>
        </p:spPr>
      </p:pic>
      <p:sp>
        <p:nvSpPr>
          <p:cNvPr id="3" name="Rechteck 2">
            <a:extLst>
              <a:ext uri="{FF2B5EF4-FFF2-40B4-BE49-F238E27FC236}">
                <a16:creationId xmlns:a16="http://schemas.microsoft.com/office/drawing/2014/main" id="{FF26717F-CA66-4FD4-95B9-CDD545B5B182}"/>
              </a:ext>
            </a:extLst>
          </p:cNvPr>
          <p:cNvSpPr/>
          <p:nvPr/>
        </p:nvSpPr>
        <p:spPr>
          <a:xfrm>
            <a:off x="1864272" y="6256650"/>
            <a:ext cx="156402" cy="32400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a16="http://schemas.microsoft.com/office/drawing/2014/main" id="{D0B1CDF4-7ED9-4C4E-9382-6435BE05D969}"/>
              </a:ext>
            </a:extLst>
          </p:cNvPr>
          <p:cNvSpPr/>
          <p:nvPr/>
        </p:nvSpPr>
        <p:spPr>
          <a:xfrm>
            <a:off x="5510333" y="6256650"/>
            <a:ext cx="156402" cy="32400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CB234365-9641-49CA-BE6D-D97212076EE1}"/>
              </a:ext>
            </a:extLst>
          </p:cNvPr>
          <p:cNvSpPr txBox="1"/>
          <p:nvPr/>
        </p:nvSpPr>
        <p:spPr>
          <a:xfrm rot="10800000" flipV="1">
            <a:off x="3594627" y="3777353"/>
            <a:ext cx="2085173" cy="307777"/>
          </a:xfrm>
          <a:prstGeom prst="rect">
            <a:avLst/>
          </a:prstGeom>
          <a:noFill/>
        </p:spPr>
        <p:txBody>
          <a:bodyPr wrap="square" rtlCol="0">
            <a:spAutoFit/>
          </a:bodyPr>
          <a:lstStyle/>
          <a:p>
            <a:r>
              <a:rPr lang="de-DE" sz="1400" dirty="0"/>
              <a:t>(prozentuale Anzahlen)</a:t>
            </a:r>
          </a:p>
        </p:txBody>
      </p:sp>
      <p:sp>
        <p:nvSpPr>
          <p:cNvPr id="22" name="Textfeld 21">
            <a:extLst>
              <a:ext uri="{FF2B5EF4-FFF2-40B4-BE49-F238E27FC236}">
                <a16:creationId xmlns:a16="http://schemas.microsoft.com/office/drawing/2014/main" id="{3BCF6F6B-692F-4488-9C61-DA99AEF67C85}"/>
              </a:ext>
            </a:extLst>
          </p:cNvPr>
          <p:cNvSpPr txBox="1"/>
          <p:nvPr/>
        </p:nvSpPr>
        <p:spPr>
          <a:xfrm rot="10800000" flipV="1">
            <a:off x="3494808" y="27995"/>
            <a:ext cx="1767426" cy="307777"/>
          </a:xfrm>
          <a:prstGeom prst="rect">
            <a:avLst/>
          </a:prstGeom>
          <a:noFill/>
        </p:spPr>
        <p:txBody>
          <a:bodyPr wrap="square" rtlCol="0">
            <a:spAutoFit/>
          </a:bodyPr>
          <a:lstStyle/>
          <a:p>
            <a:r>
              <a:rPr lang="de-DE" sz="1400" dirty="0"/>
              <a:t>(absolute Anzahlen)</a:t>
            </a:r>
          </a:p>
        </p:txBody>
      </p:sp>
      <p:sp>
        <p:nvSpPr>
          <p:cNvPr id="11" name="Rechteck 10">
            <a:extLst>
              <a:ext uri="{FF2B5EF4-FFF2-40B4-BE49-F238E27FC236}">
                <a16:creationId xmlns:a16="http://schemas.microsoft.com/office/drawing/2014/main" id="{3D902B73-C07A-4724-A2FC-14A12AB2D90B}"/>
              </a:ext>
            </a:extLst>
          </p:cNvPr>
          <p:cNvSpPr/>
          <p:nvPr/>
        </p:nvSpPr>
        <p:spPr>
          <a:xfrm>
            <a:off x="1985110" y="4014129"/>
            <a:ext cx="459119" cy="2299484"/>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283958F3-7083-4FA9-84E4-8704BD90BC89}"/>
              </a:ext>
            </a:extLst>
          </p:cNvPr>
          <p:cNvSpPr/>
          <p:nvPr/>
        </p:nvSpPr>
        <p:spPr>
          <a:xfrm>
            <a:off x="7119811" y="4027585"/>
            <a:ext cx="459119" cy="2637434"/>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666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B14323FE-0245-4C7B-83CD-E6C9908F9391}"/>
              </a:ext>
            </a:extLst>
          </p:cNvPr>
          <p:cNvSpPr txBox="1">
            <a:spLocks/>
          </p:cNvSpPr>
          <p:nvPr/>
        </p:nvSpPr>
        <p:spPr>
          <a:xfrm>
            <a:off x="59378" y="0"/>
            <a:ext cx="12085122" cy="5631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400" b="1" dirty="0">
                <a:solidFill>
                  <a:srgbClr val="0070C0"/>
                </a:solidFill>
              </a:rPr>
              <a:t> </a:t>
            </a:r>
            <a:r>
              <a:rPr lang="de-DE" sz="2400" b="1" dirty="0" err="1">
                <a:solidFill>
                  <a:srgbClr val="0070C0"/>
                </a:solidFill>
              </a:rPr>
              <a:t>SPoCK</a:t>
            </a:r>
            <a:r>
              <a:rPr lang="de-DE" sz="2400" b="1" dirty="0">
                <a:solidFill>
                  <a:srgbClr val="0070C0"/>
                </a:solidFill>
              </a:rPr>
              <a:t>: Prognosen intensivpflichtiger COVID-19-Patient*innen</a:t>
            </a:r>
            <a:endParaRPr lang="de-DE" sz="2400" dirty="0">
              <a:solidFill>
                <a:srgbClr val="0070C0"/>
              </a:solidFill>
            </a:endParaRPr>
          </a:p>
        </p:txBody>
      </p:sp>
      <p:sp>
        <p:nvSpPr>
          <p:cNvPr id="11" name="Textfeld 10">
            <a:extLst>
              <a:ext uri="{FF2B5EF4-FFF2-40B4-BE49-F238E27FC236}">
                <a16:creationId xmlns:a16="http://schemas.microsoft.com/office/drawing/2014/main" id="{36D316A3-AAC9-4090-A57A-7FD12D8B0A41}"/>
              </a:ext>
            </a:extLst>
          </p:cNvPr>
          <p:cNvSpPr txBox="1"/>
          <p:nvPr/>
        </p:nvSpPr>
        <p:spPr>
          <a:xfrm>
            <a:off x="181886" y="1893169"/>
            <a:ext cx="5334994" cy="369332"/>
          </a:xfrm>
          <a:prstGeom prst="rect">
            <a:avLst/>
          </a:prstGeom>
          <a:noFill/>
        </p:spPr>
        <p:txBody>
          <a:bodyPr wrap="square" rtlCol="0">
            <a:spAutoFit/>
          </a:bodyPr>
          <a:lstStyle/>
          <a:p>
            <a:r>
              <a:rPr lang="de-DE" dirty="0"/>
              <a:t>Länder (nach Kleeblättern) mit Kapazitäts-Prognosen:</a:t>
            </a:r>
          </a:p>
        </p:txBody>
      </p:sp>
      <p:sp>
        <p:nvSpPr>
          <p:cNvPr id="14" name="Rechteck 13">
            <a:extLst>
              <a:ext uri="{FF2B5EF4-FFF2-40B4-BE49-F238E27FC236}">
                <a16:creationId xmlns:a16="http://schemas.microsoft.com/office/drawing/2014/main" id="{293051AC-CDBB-4F45-A416-A1763C928651}"/>
              </a:ext>
            </a:extLst>
          </p:cNvPr>
          <p:cNvSpPr/>
          <p:nvPr/>
        </p:nvSpPr>
        <p:spPr>
          <a:xfrm>
            <a:off x="5710844" y="1387921"/>
            <a:ext cx="1678706" cy="134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1BB67F89-C932-455D-A624-9369B62AD9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93" y="701445"/>
            <a:ext cx="7456087" cy="781298"/>
          </a:xfrm>
          <a:prstGeom prst="rect">
            <a:avLst/>
          </a:prstGeom>
        </p:spPr>
      </p:pic>
      <p:sp>
        <p:nvSpPr>
          <p:cNvPr id="6" name="Textfeld 5">
            <a:extLst>
              <a:ext uri="{FF2B5EF4-FFF2-40B4-BE49-F238E27FC236}">
                <a16:creationId xmlns:a16="http://schemas.microsoft.com/office/drawing/2014/main" id="{632F46F8-91F6-44BC-9FD1-30BA5CABA547}"/>
              </a:ext>
            </a:extLst>
          </p:cNvPr>
          <p:cNvSpPr txBox="1"/>
          <p:nvPr/>
        </p:nvSpPr>
        <p:spPr>
          <a:xfrm>
            <a:off x="8085923" y="135650"/>
            <a:ext cx="1372769" cy="338554"/>
          </a:xfrm>
          <a:prstGeom prst="rect">
            <a:avLst/>
          </a:prstGeom>
          <a:noFill/>
        </p:spPr>
        <p:txBody>
          <a:bodyPr wrap="square" rtlCol="0">
            <a:spAutoFit/>
          </a:bodyPr>
          <a:lstStyle/>
          <a:p>
            <a:r>
              <a:rPr lang="de-DE" sz="1600" dirty="0"/>
              <a:t>Deutschland</a:t>
            </a:r>
          </a:p>
        </p:txBody>
      </p:sp>
      <p:pic>
        <p:nvPicPr>
          <p:cNvPr id="27" name="Grafik 26">
            <a:extLst>
              <a:ext uri="{FF2B5EF4-FFF2-40B4-BE49-F238E27FC236}">
                <a16:creationId xmlns:a16="http://schemas.microsoft.com/office/drawing/2014/main" id="{B5BB7390-FD8F-488E-96F7-13B9597D65C0}"/>
              </a:ext>
            </a:extLst>
          </p:cNvPr>
          <p:cNvPicPr>
            <a:picLocks noChangeAspect="1"/>
          </p:cNvPicPr>
          <p:nvPr/>
        </p:nvPicPr>
        <p:blipFill>
          <a:blip r:embed="rId4"/>
          <a:stretch>
            <a:fillRect/>
          </a:stretch>
        </p:blipFill>
        <p:spPr>
          <a:xfrm>
            <a:off x="8369350" y="3017299"/>
            <a:ext cx="2956717" cy="3794600"/>
          </a:xfrm>
          <a:prstGeom prst="rect">
            <a:avLst/>
          </a:prstGeom>
        </p:spPr>
      </p:pic>
      <p:sp>
        <p:nvSpPr>
          <p:cNvPr id="29" name="Textfeld 28">
            <a:extLst>
              <a:ext uri="{FF2B5EF4-FFF2-40B4-BE49-F238E27FC236}">
                <a16:creationId xmlns:a16="http://schemas.microsoft.com/office/drawing/2014/main" id="{72D84F85-3FF1-40EF-9A5C-17EA3996C8E2}"/>
              </a:ext>
            </a:extLst>
          </p:cNvPr>
          <p:cNvSpPr txBox="1"/>
          <p:nvPr/>
        </p:nvSpPr>
        <p:spPr>
          <a:xfrm>
            <a:off x="10815043" y="5114586"/>
            <a:ext cx="1626368" cy="646331"/>
          </a:xfrm>
          <a:prstGeom prst="rect">
            <a:avLst/>
          </a:prstGeom>
          <a:noFill/>
        </p:spPr>
        <p:txBody>
          <a:bodyPr wrap="square" rtlCol="0">
            <a:spAutoFit/>
          </a:bodyPr>
          <a:lstStyle/>
          <a:p>
            <a:r>
              <a:rPr lang="de-DE" dirty="0"/>
              <a:t>Kleeblatt Zuordnungen</a:t>
            </a:r>
          </a:p>
        </p:txBody>
      </p:sp>
      <p:pic>
        <p:nvPicPr>
          <p:cNvPr id="2" name="Grafik 1">
            <a:extLst>
              <a:ext uri="{FF2B5EF4-FFF2-40B4-BE49-F238E27FC236}">
                <a16:creationId xmlns:a16="http://schemas.microsoft.com/office/drawing/2014/main" id="{476C3AAA-C578-41FA-8266-F4AEC06CD4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42753" y="513536"/>
            <a:ext cx="3897898" cy="2305864"/>
          </a:xfrm>
          <a:prstGeom prst="rect">
            <a:avLst/>
          </a:prstGeom>
          <a:ln w="28575">
            <a:solidFill>
              <a:srgbClr val="0070C0"/>
            </a:solidFill>
          </a:ln>
        </p:spPr>
      </p:pic>
      <p:pic>
        <p:nvPicPr>
          <p:cNvPr id="16" name="Grafik 15">
            <a:extLst>
              <a:ext uri="{FF2B5EF4-FFF2-40B4-BE49-F238E27FC236}">
                <a16:creationId xmlns:a16="http://schemas.microsoft.com/office/drawing/2014/main" id="{16EFD64A-EEEE-4678-A624-A0550508B0D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5702" y="2325968"/>
            <a:ext cx="7342578" cy="4447777"/>
          </a:xfrm>
          <a:prstGeom prst="rect">
            <a:avLst/>
          </a:prstGeom>
        </p:spPr>
      </p:pic>
    </p:spTree>
    <p:extLst>
      <p:ext uri="{BB962C8B-B14F-4D97-AF65-F5344CB8AC3E}">
        <p14:creationId xmlns:p14="http://schemas.microsoft.com/office/powerpoint/2010/main" val="76255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Words>
  <Application>Microsoft Office PowerPoint</Application>
  <PresentationFormat>Breitbild</PresentationFormat>
  <Paragraphs>33</Paragraphs>
  <Slides>5</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DIVI-Intensivregister</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Infektionssituation in Schulen</dc:title>
  <dc:creator>Lehfeld, Ann-Sophie</dc:creator>
  <cp:lastModifiedBy>Fischer, Martina</cp:lastModifiedBy>
  <cp:revision>607</cp:revision>
  <dcterms:created xsi:type="dcterms:W3CDTF">2021-01-13T08:46:29Z</dcterms:created>
  <dcterms:modified xsi:type="dcterms:W3CDTF">2022-06-08T08:45:32Z</dcterms:modified>
</cp:coreProperties>
</file>