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6" r:id="rId3"/>
    <p:sldId id="267" r:id="rId4"/>
    <p:sldId id="268" r:id="rId5"/>
    <p:sldId id="271" r:id="rId6"/>
    <p:sldId id="273" r:id="rId7"/>
    <p:sldId id="272" r:id="rId8"/>
    <p:sldId id="274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64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BA.5: Meldesystem: 26/1101 Verdachtsfälle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BA.4: Meldesystem: 7/201 Verdachtsfälle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08.06.2022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29.05.2022)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</a:t>
            </a:r>
          </a:p>
          <a:p>
            <a:r>
              <a:rPr lang="de-DE" sz="1350" b="1" dirty="0"/>
              <a:t>20/2022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63.2%</a:t>
            </a:r>
          </a:p>
          <a:p>
            <a:r>
              <a:rPr lang="de-DE" sz="1350" dirty="0"/>
              <a:t>    BA.2.9		14.5%</a:t>
            </a:r>
          </a:p>
          <a:p>
            <a:r>
              <a:rPr lang="de-DE" sz="1350" dirty="0"/>
              <a:t>    BA.2.3 		  1.5%</a:t>
            </a:r>
          </a:p>
          <a:p>
            <a:r>
              <a:rPr lang="de-DE" sz="1350" dirty="0"/>
              <a:t>    BA.5 		  10 %</a:t>
            </a:r>
          </a:p>
          <a:p>
            <a:r>
              <a:rPr lang="de-DE" sz="1350" dirty="0"/>
              <a:t>    BA.2.12.1		  2.5%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0.2%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5" y="3457166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                1750 (847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                368 (298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       618  (190 in Stichprobe)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605851" y="416510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20.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F542-CA53-4909-82AC-202C4B09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A1B02D-8B4E-4031-AF1C-12BFA72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043016-80C6-4F0E-8634-3779E0E69C69}"/>
              </a:ext>
            </a:extLst>
          </p:cNvPr>
          <p:cNvCxnSpPr>
            <a:cxnSpLocks/>
          </p:cNvCxnSpPr>
          <p:nvPr/>
        </p:nvCxnSpPr>
        <p:spPr>
          <a:xfrm>
            <a:off x="7747564" y="184785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A500868-CA13-440A-A4B1-633391DDEAFD}"/>
              </a:ext>
            </a:extLst>
          </p:cNvPr>
          <p:cNvCxnSpPr>
            <a:cxnSpLocks/>
          </p:cNvCxnSpPr>
          <p:nvPr/>
        </p:nvCxnSpPr>
        <p:spPr>
          <a:xfrm>
            <a:off x="7747564" y="207302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638C43E-3DBA-4764-BBC0-E1B714179B53}"/>
              </a:ext>
            </a:extLst>
          </p:cNvPr>
          <p:cNvCxnSpPr>
            <a:cxnSpLocks/>
          </p:cNvCxnSpPr>
          <p:nvPr/>
        </p:nvCxnSpPr>
        <p:spPr>
          <a:xfrm rot="10800000">
            <a:off x="7823764" y="226314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BC74171-5CA3-4D91-9151-9A15607AC166}"/>
              </a:ext>
            </a:extLst>
          </p:cNvPr>
          <p:cNvCxnSpPr>
            <a:cxnSpLocks/>
          </p:cNvCxnSpPr>
          <p:nvPr/>
        </p:nvCxnSpPr>
        <p:spPr>
          <a:xfrm rot="10800000">
            <a:off x="7829408" y="246126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649F486-8E22-4F64-B80C-EBDAB7D20C38}"/>
              </a:ext>
            </a:extLst>
          </p:cNvPr>
          <p:cNvCxnSpPr>
            <a:cxnSpLocks/>
          </p:cNvCxnSpPr>
          <p:nvPr/>
        </p:nvCxnSpPr>
        <p:spPr>
          <a:xfrm rot="10800000">
            <a:off x="7829408" y="267119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3149D55-A603-4200-92CF-4658FE34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800671"/>
            <a:ext cx="4571999" cy="3325091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9383862-33C6-4195-B35D-9749880076DD}"/>
              </a:ext>
            </a:extLst>
          </p:cNvPr>
          <p:cNvCxnSpPr>
            <a:cxnSpLocks/>
          </p:cNvCxnSpPr>
          <p:nvPr/>
        </p:nvCxnSpPr>
        <p:spPr>
          <a:xfrm>
            <a:off x="7755751" y="3160017"/>
            <a:ext cx="186682" cy="0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29.05.2022)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7EE7ED9-46C3-42A6-9A82-40D7EF666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92765"/>
              </p:ext>
            </p:extLst>
          </p:nvPr>
        </p:nvGraphicFramePr>
        <p:xfrm>
          <a:off x="1055965" y="1815687"/>
          <a:ext cx="6786007" cy="2237613"/>
        </p:xfrm>
        <a:graphic>
          <a:graphicData uri="http://schemas.openxmlformats.org/drawingml/2006/table">
            <a:tbl>
              <a:tblPr firstRow="1" firstCol="1" bandRow="1"/>
              <a:tblGrid>
                <a:gridCol w="1008401">
                  <a:extLst>
                    <a:ext uri="{9D8B030D-6E8A-4147-A177-3AD203B41FA5}">
                      <a16:colId xmlns:a16="http://schemas.microsoft.com/office/drawing/2014/main" val="3198755328"/>
                    </a:ext>
                  </a:extLst>
                </a:gridCol>
                <a:gridCol w="1008401">
                  <a:extLst>
                    <a:ext uri="{9D8B030D-6E8A-4147-A177-3AD203B41FA5}">
                      <a16:colId xmlns:a16="http://schemas.microsoft.com/office/drawing/2014/main" val="3829333381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326827514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1941966805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47751969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2553715013"/>
                    </a:ext>
                  </a:extLst>
                </a:gridCol>
                <a:gridCol w="800749">
                  <a:extLst>
                    <a:ext uri="{9D8B030D-6E8A-4147-A177-3AD203B41FA5}">
                      <a16:colId xmlns:a16="http://schemas.microsoft.com/office/drawing/2014/main" val="3217231241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Delta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988739"/>
                  </a:ext>
                </a:extLst>
              </a:tr>
              <a:tr h="50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538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9016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536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5679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0409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1569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7436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9916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1687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2216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10,0%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0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221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Rekombinanten und S:L452* Mutation (Datenstand: 07.06.2022)</a:t>
            </a:r>
          </a:p>
          <a:p>
            <a:endParaRPr lang="de-DE" b="1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1839"/>
              </p:ext>
            </p:extLst>
          </p:nvPr>
        </p:nvGraphicFramePr>
        <p:xfrm>
          <a:off x="428890" y="584993"/>
          <a:ext cx="2205453" cy="29308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097828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</a:rPr>
                        <a:t>Linie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</a:rPr>
                        <a:t>Nachweise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XD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1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XE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35 (+3)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XF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XG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3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XH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XJ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XK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XL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XM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(+28)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XN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XQ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3 (+1)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XS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XT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XU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1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36531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XW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36 (+3)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6608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428890" y="3777065"/>
            <a:ext cx="22054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Datenquelle: </a:t>
            </a:r>
            <a:r>
              <a:rPr lang="de-DE" sz="1100" b="1" dirty="0"/>
              <a:t>Globale Daten: DESH + IMS-SC2 Labornetzwerk</a:t>
            </a:r>
            <a:r>
              <a:rPr lang="de-DE" sz="1100" dirty="0"/>
              <a:t>.</a:t>
            </a:r>
          </a:p>
          <a:p>
            <a:r>
              <a:rPr lang="de-DE" sz="1100" dirty="0"/>
              <a:t>Nachweis mittels Screening nach </a:t>
            </a:r>
            <a:r>
              <a:rPr lang="de-DE" sz="1100" dirty="0" err="1"/>
              <a:t>Markermutationen</a:t>
            </a:r>
            <a:r>
              <a:rPr lang="de-DE" sz="1100" dirty="0"/>
              <a:t> und </a:t>
            </a:r>
          </a:p>
          <a:p>
            <a:r>
              <a:rPr lang="de-DE" sz="1100" dirty="0" err="1"/>
              <a:t>Pangolin</a:t>
            </a:r>
            <a:r>
              <a:rPr lang="de-DE" sz="1100" dirty="0"/>
              <a:t> Zuordnung, Nachweise manuell kuratiert.</a:t>
            </a:r>
          </a:p>
          <a:p>
            <a:endParaRPr lang="de-DE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FED13-F3E1-4259-BB27-9421BCCD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B87FE-8945-46A6-A1B0-5DD16795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90B92A-1F49-4B76-BCB2-30B51CE6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08" y="2031811"/>
            <a:ext cx="6359792" cy="2743519"/>
          </a:xfrm>
          <a:prstGeom prst="rect">
            <a:avLst/>
          </a:prstGeom>
        </p:spPr>
      </p:pic>
      <p:sp>
        <p:nvSpPr>
          <p:cNvPr id="8" name="TextBox 40">
            <a:extLst>
              <a:ext uri="{FF2B5EF4-FFF2-40B4-BE49-F238E27FC236}">
                <a16:creationId xmlns:a16="http://schemas.microsoft.com/office/drawing/2014/main" id="{ADE6CAA2-46CC-413A-89F6-0375FB78A015}"/>
              </a:ext>
            </a:extLst>
          </p:cNvPr>
          <p:cNvSpPr txBox="1"/>
          <p:nvPr/>
        </p:nvSpPr>
        <p:spPr>
          <a:xfrm>
            <a:off x="2849929" y="1622156"/>
            <a:ext cx="803547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l" defTabSz="910295">
              <a:defRPr/>
            </a:pPr>
            <a:r>
              <a:rPr lang="en-US" sz="1600" b="1" kern="0" dirty="0"/>
              <a:t>S:L452* Mutation </a:t>
            </a:r>
            <a:r>
              <a:rPr lang="en-US" sz="1200" kern="0" dirty="0"/>
              <a:t>(2022-06-07; global sampling)</a:t>
            </a:r>
            <a:endParaRPr lang="es-UY" sz="1200" kern="0" dirty="0"/>
          </a:p>
        </p:txBody>
      </p:sp>
    </p:spTree>
    <p:extLst>
      <p:ext uri="{BB962C8B-B14F-4D97-AF65-F5344CB8AC3E}">
        <p14:creationId xmlns:p14="http://schemas.microsoft.com/office/powerpoint/2010/main" val="128540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CorSurV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Stichprobe: 847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 21/22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Gesamt: 1750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21/22</a:t>
            </a:r>
            <a:br>
              <a:rPr lang="de-DE" sz="1600" dirty="0"/>
            </a:br>
            <a:r>
              <a:rPr lang="de-DE" sz="1600" dirty="0"/>
              <a:t>	</a:t>
            </a:r>
          </a:p>
          <a:p>
            <a:r>
              <a:rPr lang="de-DE" sz="1600" dirty="0"/>
              <a:t>1011 Fälle im Meldesystem seit KW 09/22 bis einschl. KW22/22</a:t>
            </a:r>
          </a:p>
          <a:p>
            <a:r>
              <a:rPr lang="de-DE" sz="1600" dirty="0"/>
              <a:t>Hospitalisiert: 9/1011, 0.9 %; 600/1011 NA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Verstorben: 0/1011 (50 NA)</a:t>
            </a:r>
          </a:p>
          <a:p>
            <a:r>
              <a:rPr lang="de-DE" sz="1600" dirty="0"/>
              <a:t>Expositionsort: 15x EUR außer DE, </a:t>
            </a:r>
            <a:br>
              <a:rPr lang="de-DE" sz="1600" dirty="0"/>
            </a:br>
            <a:r>
              <a:rPr lang="de-DE" sz="1600" dirty="0"/>
              <a:t>155x DE, 362 </a:t>
            </a:r>
            <a:r>
              <a:rPr lang="de-DE" sz="1600" dirty="0" err="1"/>
              <a:t>k.A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CorSurV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Stichprobe: 298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 21/22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Gesamt: 368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KW21/22</a:t>
            </a:r>
          </a:p>
          <a:p>
            <a:endParaRPr lang="de-DE" sz="1600" dirty="0"/>
          </a:p>
          <a:p>
            <a:r>
              <a:rPr lang="de-DE" sz="1600" dirty="0"/>
              <a:t>201 Fälle im Meldesystem seit KW 15/22 bis einschl. 22/22</a:t>
            </a:r>
          </a:p>
          <a:p>
            <a:r>
              <a:rPr lang="de-DE" sz="1600" dirty="0"/>
              <a:t>Hospitalisiert: 0/201 ; 112/9201 NA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Verstorben: 0/95 (4 NA)</a:t>
            </a:r>
          </a:p>
          <a:p>
            <a:r>
              <a:rPr lang="de-DE" sz="1600" dirty="0"/>
              <a:t>Expositionsort: 30x DE, 1x ESP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F77638-AAFD-48DF-8DB8-5CC47E5B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6C97EC-ACD7-4ECF-87D9-9F1BCA97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AEDC-0D46-41DD-9D21-54CC46135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A8DA093-D0AD-423A-94DB-1C0E315F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Wachstum BA.4/BA.5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320FA8-4530-477E-BBAB-58866EAD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0" y="1054624"/>
            <a:ext cx="4032950" cy="37664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58CFCD-7DEA-49A2-8009-6352E332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83" y="1054624"/>
            <a:ext cx="3552317" cy="37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4380C7-16A7-470D-B6BA-19C39458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ED53A1-4213-4EF0-926A-556C02A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49FD6C5-4A44-4E2A-B73C-6DDE794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5" y="362210"/>
            <a:ext cx="7983646" cy="281060"/>
          </a:xfrm>
        </p:spPr>
        <p:txBody>
          <a:bodyPr/>
          <a:lstStyle/>
          <a:p>
            <a:r>
              <a:rPr lang="de-DE" dirty="0"/>
              <a:t>BA.4/BA.5 Trend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B5A983F-F16B-4A10-A70C-F1D1B722D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72542"/>
              </p:ext>
            </p:extLst>
          </p:nvPr>
        </p:nvGraphicFramePr>
        <p:xfrm>
          <a:off x="278725" y="1503447"/>
          <a:ext cx="3048000" cy="276987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50231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609718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49819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19753859"/>
                    </a:ext>
                  </a:extLst>
                </a:gridCol>
              </a:tblGrid>
              <a:tr h="28698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7-Tage-Inzidenz (gesamt)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BA.2</a:t>
                      </a:r>
                      <a:br>
                        <a:rPr lang="de-DE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000" u="none" strike="noStrike">
                          <a:solidFill>
                            <a:schemeClr val="bg1"/>
                          </a:solidFill>
                          <a:effectLst/>
                        </a:rPr>
                        <a:t>7-Tage-Inzidenz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BA.5</a:t>
                      </a:r>
                      <a:b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7-Tages-Inzidenz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7662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05431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08546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12415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45414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41848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58866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93818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083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3963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87180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9535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5493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0209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966D6259-E7C6-4125-AA1A-E5FB0061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5" y="1213781"/>
            <a:ext cx="5373930" cy="30730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0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229FE-8A91-46E9-A654-870F056C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2DEBEB-4C78-4161-9C22-948FC7A9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768B5F-98E6-4753-A80D-351119B397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059582"/>
            <a:ext cx="8354291" cy="3766417"/>
          </a:xfrm>
        </p:spPr>
        <p:txBody>
          <a:bodyPr/>
          <a:lstStyle/>
          <a:p>
            <a:r>
              <a:rPr lang="de-DE" sz="1800" i="1" dirty="0"/>
              <a:t>Der Anteil von </a:t>
            </a:r>
            <a:r>
              <a:rPr lang="de-DE" sz="1800" b="1" i="1" dirty="0"/>
              <a:t>BA.5 hat sich wiederrum innerhalb einer Woche auf 10 % in KW 21/2022 verdoppelt</a:t>
            </a:r>
            <a:r>
              <a:rPr lang="de-DE" sz="1800" i="1" dirty="0"/>
              <a:t>, ebenso wie der Anteil von BA.4, der von 1,2 % in der Vorwoche auf 2,1 % in KW21/2022 stieg. Das </a:t>
            </a:r>
            <a:r>
              <a:rPr lang="de-DE" sz="1800" b="1" i="1" dirty="0"/>
              <a:t>weiterhin starke Wachstum von BA.4 und BA.5 lässt darauf schließen, dass diese Varianten in wenigen Wochen die Mehrzahl der Nachweise </a:t>
            </a:r>
            <a:r>
              <a:rPr lang="de-DE" sz="1800" i="1" dirty="0"/>
              <a:t>mittels Genomsequenzierung in der Stichprobe </a:t>
            </a:r>
            <a:r>
              <a:rPr lang="de-DE" sz="1800" b="1" i="1" dirty="0"/>
              <a:t>ausmachen</a:t>
            </a:r>
            <a:r>
              <a:rPr lang="de-DE" sz="1800" i="1" dirty="0"/>
              <a:t>. Dieser </a:t>
            </a:r>
            <a:r>
              <a:rPr lang="de-DE" sz="1800" b="1" i="1" dirty="0"/>
              <a:t>Anstieg kann damit einhergehend auch zu einem Wiederanstieg der Infektionszahlen führen</a:t>
            </a:r>
            <a:r>
              <a:rPr lang="de-DE" sz="1800" i="1" dirty="0"/>
              <a:t>, da diese Varianten sich aktuell stärker verbreiten als BA.1 und BA.2.</a:t>
            </a:r>
            <a:br>
              <a:rPr lang="de-DE" sz="1800" i="1" dirty="0"/>
            </a:br>
            <a:r>
              <a:rPr lang="de-DE" sz="1800" i="1" dirty="0"/>
              <a:t>Die bisherigen Daten lassen jedoch </a:t>
            </a:r>
            <a:r>
              <a:rPr lang="de-DE" sz="1800" b="1" i="1" dirty="0"/>
              <a:t>nicht darauf schließen</a:t>
            </a:r>
            <a:r>
              <a:rPr lang="de-DE" sz="1800" i="1" dirty="0"/>
              <a:t>, dass </a:t>
            </a:r>
            <a:r>
              <a:rPr lang="de-DE" sz="1800" b="1" i="1" dirty="0"/>
              <a:t>Infektionen mit BA.4 oder BA.5 schwerere Krankheitsverläufe oder </a:t>
            </a:r>
            <a:r>
              <a:rPr lang="de-DE" sz="1800" b="1" i="1" dirty="0">
                <a:solidFill>
                  <a:srgbClr val="FF0000"/>
                </a:solidFill>
              </a:rPr>
              <a:t>anteilig </a:t>
            </a:r>
            <a:r>
              <a:rPr lang="de-DE" sz="1800" b="1" i="1" dirty="0"/>
              <a:t>mehr Todesfälle verursachen als BA.1 und BA.2</a:t>
            </a:r>
            <a:r>
              <a:rPr lang="de-DE" sz="1800" i="1" dirty="0"/>
              <a:t> </a:t>
            </a:r>
            <a:r>
              <a:rPr lang="de-DE" sz="1800" b="1" i="1" dirty="0"/>
              <a:t>Infektionen</a:t>
            </a:r>
            <a:r>
              <a:rPr lang="de-DE" sz="1800" i="1" dirty="0"/>
              <a:t>.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ADB4128-4FB8-4F57-AACA-4BF4A1C4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VOC im Wochenbericht</a:t>
            </a:r>
          </a:p>
        </p:txBody>
      </p:sp>
    </p:spTree>
    <p:extLst>
      <p:ext uri="{BB962C8B-B14F-4D97-AF65-F5344CB8AC3E}">
        <p14:creationId xmlns:p14="http://schemas.microsoft.com/office/powerpoint/2010/main" val="336569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Bildschirmpräsentation (16:9)</PresentationFormat>
  <Paragraphs>231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ＭＳ 明朝</vt:lpstr>
      <vt:lpstr>Segoe UI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</vt:lpstr>
      <vt:lpstr>Wachstum BA.4/BA.5</vt:lpstr>
      <vt:lpstr>BA.4/BA.5 Trend</vt:lpstr>
      <vt:lpstr>VOC im Wochenbericht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169</cp:revision>
  <dcterms:created xsi:type="dcterms:W3CDTF">2015-11-02T12:29:13Z</dcterms:created>
  <dcterms:modified xsi:type="dcterms:W3CDTF">2022-06-08T10:26:03Z</dcterms:modified>
</cp:coreProperties>
</file>