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14" r:id="rId2"/>
    <p:sldId id="825" r:id="rId3"/>
    <p:sldId id="838" r:id="rId4"/>
    <p:sldId id="839" r:id="rId5"/>
    <p:sldId id="840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8903" autoAdjust="0"/>
  </p:normalViewPr>
  <p:slideViewPr>
    <p:cSldViewPr snapToGrid="0" snapToObjects="1">
      <p:cViewPr varScale="1">
        <p:scale>
          <a:sx n="92" d="100"/>
          <a:sy n="92" d="100"/>
        </p:scale>
        <p:origin x="996" y="6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6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3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3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06/08/2022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06/08/2022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06/08/2022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06/08/2022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06/08/2022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06/08/2022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06/08/2022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06/08/2022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06/08/2022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06/08/2022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vid.cdc.gov/covid-data-tracker/#variant-proportions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31.05.2022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3"/>
            <a:ext cx="5997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8.6.2022, Datenstand 7.6.2022; Karte </a:t>
            </a:r>
            <a:r>
              <a:rPr lang="de-DE" sz="1200" dirty="0"/>
              <a:t>WHO, 7.6.2022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6528" y="883655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7. Juni 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7898939" y="3271221"/>
            <a:ext cx="429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6927E5-6908-4017-87EE-06D2093A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88167"/>
              </p:ext>
            </p:extLst>
          </p:nvPr>
        </p:nvGraphicFramePr>
        <p:xfrm>
          <a:off x="473930" y="3787299"/>
          <a:ext cx="6127530" cy="2532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004">
                  <a:extLst>
                    <a:ext uri="{9D8B030D-6E8A-4147-A177-3AD203B41FA5}">
                      <a16:colId xmlns:a16="http://schemas.microsoft.com/office/drawing/2014/main" val="1592207491"/>
                    </a:ext>
                  </a:extLst>
                </a:gridCol>
                <a:gridCol w="877921">
                  <a:extLst>
                    <a:ext uri="{9D8B030D-6E8A-4147-A177-3AD203B41FA5}">
                      <a16:colId xmlns:a16="http://schemas.microsoft.com/office/drawing/2014/main" val="555496543"/>
                    </a:ext>
                  </a:extLst>
                </a:gridCol>
                <a:gridCol w="647922">
                  <a:extLst>
                    <a:ext uri="{9D8B030D-6E8A-4147-A177-3AD203B41FA5}">
                      <a16:colId xmlns:a16="http://schemas.microsoft.com/office/drawing/2014/main" val="2047795888"/>
                    </a:ext>
                  </a:extLst>
                </a:gridCol>
                <a:gridCol w="1054170">
                  <a:extLst>
                    <a:ext uri="{9D8B030D-6E8A-4147-A177-3AD203B41FA5}">
                      <a16:colId xmlns:a16="http://schemas.microsoft.com/office/drawing/2014/main" val="2800170061"/>
                    </a:ext>
                  </a:extLst>
                </a:gridCol>
                <a:gridCol w="860004">
                  <a:extLst>
                    <a:ext uri="{9D8B030D-6E8A-4147-A177-3AD203B41FA5}">
                      <a16:colId xmlns:a16="http://schemas.microsoft.com/office/drawing/2014/main" val="4128261243"/>
                    </a:ext>
                  </a:extLst>
                </a:gridCol>
                <a:gridCol w="671371">
                  <a:extLst>
                    <a:ext uri="{9D8B030D-6E8A-4147-A177-3AD203B41FA5}">
                      <a16:colId xmlns:a16="http://schemas.microsoft.com/office/drawing/2014/main" val="3674251651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2676953414"/>
                    </a:ext>
                  </a:extLst>
                </a:gridCol>
              </a:tblGrid>
              <a:tr h="101290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 err="1">
                          <a:effectLst/>
                        </a:rPr>
                        <a:t>Continent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>
                          <a:effectLst/>
                        </a:rPr>
                        <a:t>cases_7d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change_cases_7d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proportion_of_cases_7d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>
                          <a:effectLst/>
                        </a:rPr>
                        <a:t>deaths_7d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change_deaths_7d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proportions_of_deaths_7d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8791198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Africa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4001575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America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1.119.517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952013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Asia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840.280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3745624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Europe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747.043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6483977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Oceania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234.362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580914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Global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2.967.189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de-DE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306988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EC541738-2F38-45BC-9D8C-3B34642E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8" y="1303460"/>
            <a:ext cx="6809772" cy="21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E8BEC0-A470-4E20-8DAB-FD500C4E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901" y="3563408"/>
            <a:ext cx="488536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5D57E1F-0E3C-49AD-B329-54D8EBCE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251" y="946403"/>
            <a:ext cx="5509202" cy="57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0DC53BE-5215-4E11-9F9B-FB801E9B1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92"/>
          <a:stretch/>
        </p:blipFill>
        <p:spPr>
          <a:xfrm>
            <a:off x="636603" y="946403"/>
            <a:ext cx="4847510" cy="57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3858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31.5.2022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294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7.6.2022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China, Peking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011038" y="6522201"/>
            <a:ext cx="34430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https://coronalevel.com/China/Shanghai/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B2FE59-BB84-4D11-B86A-37FEE9E475D1}"/>
              </a:ext>
            </a:extLst>
          </p:cNvPr>
          <p:cNvSpPr txBox="1"/>
          <p:nvPr/>
        </p:nvSpPr>
        <p:spPr>
          <a:xfrm>
            <a:off x="133815" y="1063955"/>
            <a:ext cx="859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Lockerung</a:t>
            </a:r>
            <a:r>
              <a:rPr lang="en-US" sz="2400" b="1" dirty="0"/>
              <a:t> Corona-</a:t>
            </a:r>
            <a:r>
              <a:rPr lang="en-US" sz="2400" b="1" dirty="0" err="1"/>
              <a:t>Einschränkungen</a:t>
            </a:r>
            <a:r>
              <a:rPr lang="en-US" sz="2400" b="1" dirty="0"/>
              <a:t>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6F1585-8E15-4ADB-8A45-9965B107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19845"/>
            <a:ext cx="1203175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 weltweit &amp; BA.2.12.1 USA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376C266-8FFF-49B3-8B62-DEA776F07766}"/>
              </a:ext>
            </a:extLst>
          </p:cNvPr>
          <p:cNvSpPr txBox="1"/>
          <p:nvPr/>
        </p:nvSpPr>
        <p:spPr>
          <a:xfrm>
            <a:off x="204719" y="935316"/>
            <a:ext cx="106448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Omikron BA.2 dominiert weiterhin das weltweite Infektionsgeschehen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BA.2: 78% → 75%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BA.1: 7% → 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BA.2.12.1: 11% → 16%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BA.3: &lt;1%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BA.4: 2% →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BA.5: 1% → 2%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58C4AD-AC63-4322-92E6-9134E1FD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12" y="2912599"/>
            <a:ext cx="5596414" cy="360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78BB57-25D4-4F4E-9767-8D85DA9C2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7" t="1435"/>
          <a:stretch/>
        </p:blipFill>
        <p:spPr>
          <a:xfrm>
            <a:off x="5801133" y="2952791"/>
            <a:ext cx="6322131" cy="360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21D298-8C95-42EA-88E6-8BE21AD1EE75}"/>
              </a:ext>
            </a:extLst>
          </p:cNvPr>
          <p:cNvSpPr txBox="1"/>
          <p:nvPr/>
        </p:nvSpPr>
        <p:spPr>
          <a:xfrm>
            <a:off x="3577233" y="2568345"/>
            <a:ext cx="854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USA: BA.2.12.1 Zunahme seit März 2022, 62% Prävalenz in USA, 80% in Region 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1.6.2022; </a:t>
            </a:r>
            <a:r>
              <a:rPr lang="de-DE" sz="1200" i="1" dirty="0">
                <a:solidFill>
                  <a:prstClr val="black"/>
                </a:solidFill>
                <a:hlinkClick r:id="rId5"/>
              </a:rPr>
              <a:t>US CDC</a:t>
            </a:r>
            <a:r>
              <a:rPr lang="de-DE" sz="1200" i="1" dirty="0">
                <a:solidFill>
                  <a:prstClr val="black"/>
                </a:solidFill>
              </a:rPr>
              <a:t> Dashboard Zugriff  8.6.2022, Datenstand 4.6.2022</a:t>
            </a:r>
          </a:p>
        </p:txBody>
      </p:sp>
    </p:spTree>
    <p:extLst>
      <p:ext uri="{BB962C8B-B14F-4D97-AF65-F5344CB8AC3E}">
        <p14:creationId xmlns:p14="http://schemas.microsoft.com/office/powerpoint/2010/main" val="53461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USA – BA.2.12.1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8243005" y="6567903"/>
            <a:ext cx="22968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8.6.2022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A39625-7D02-4486-AEE3-5BC6C927494B}"/>
              </a:ext>
            </a:extLst>
          </p:cNvPr>
          <p:cNvSpPr txBox="1"/>
          <p:nvPr/>
        </p:nvSpPr>
        <p:spPr>
          <a:xfrm>
            <a:off x="133815" y="864805"/>
            <a:ext cx="664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Mitte April 2022, stabil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</a:t>
            </a:r>
            <a:r>
              <a:rPr lang="de-DE" b="1" dirty="0"/>
              <a:t>0,94</a:t>
            </a:r>
            <a:r>
              <a:rPr lang="de-DE" dirty="0"/>
              <a:t> leicht gefallen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Abnehmende Zahl Todesfälle: </a:t>
            </a:r>
            <a:r>
              <a:rPr lang="de-DE" b="1" dirty="0"/>
              <a:t>-32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7A697F-0FA5-4236-9D15-0C5FC6AF21B0}"/>
              </a:ext>
            </a:extLst>
          </p:cNvPr>
          <p:cNvSpPr txBox="1"/>
          <p:nvPr/>
        </p:nvSpPr>
        <p:spPr>
          <a:xfrm>
            <a:off x="9013476" y="2551837"/>
            <a:ext cx="3178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BA.2.12.1, </a:t>
            </a:r>
            <a:r>
              <a:rPr lang="en-US" b="1" dirty="0" err="1"/>
              <a:t>Bericht</a:t>
            </a:r>
            <a:r>
              <a:rPr lang="en-US" b="1" dirty="0"/>
              <a:t> </a:t>
            </a:r>
            <a:r>
              <a:rPr lang="en-US" b="1" dirty="0" err="1"/>
              <a:t>vom</a:t>
            </a:r>
            <a:r>
              <a:rPr lang="en-US" b="1" dirty="0"/>
              <a:t> New York State Department 13.04.2022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KW20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4B245A-1028-4C66-845E-02A25C19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1" y="1788135"/>
            <a:ext cx="8433240" cy="43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86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Breitbild</PresentationFormat>
  <Paragraphs>81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Datenstand 31.05.2022</vt:lpstr>
      <vt:lpstr>7-Tages-Inzidenz pro 100.000 Einwohner in Europa</vt:lpstr>
      <vt:lpstr>Länderfokus: China, Peking</vt:lpstr>
      <vt:lpstr>Virusvarianten weltweit &amp; BA.2.12.1 USA</vt:lpstr>
      <vt:lpstr>Länderfokus: USA – BA.2.12.1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865</cp:revision>
  <dcterms:created xsi:type="dcterms:W3CDTF">2015-11-02T12:29:13Z</dcterms:created>
  <dcterms:modified xsi:type="dcterms:W3CDTF">2022-06-08T08:48:57Z</dcterms:modified>
</cp:coreProperties>
</file>