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667" r:id="rId12"/>
    <p:sldId id="283" r:id="rId13"/>
    <p:sldId id="285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E22B00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0936" autoAdjust="0"/>
  </p:normalViewPr>
  <p:slideViewPr>
    <p:cSldViewPr snapToGrid="0" snapToObjects="1">
      <p:cViewPr varScale="1">
        <p:scale>
          <a:sx n="93" d="100"/>
          <a:sy n="93" d="100"/>
        </p:scale>
        <p:origin x="1992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weiterer leichter Rückgang in KW 22/2022 insgesamt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22/2022 1,0 je 100T (KW21: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und AG80+ noch nicht ganz wieder auf Sommerniveau, die anderen AG aber schon Sommerniveau (jeweils unter 1/100.000)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22/2022: 7/100T (KW21: 7, KW 20: 8, KW 19: 15, KW 18: 18,,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Bisher weniger Meldungen für KW22 (ca. 1000 weniger als sonst zurzeit am Dienstag)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de-D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gesamt </a:t>
            </a:r>
            <a:r>
              <a:rPr lang="de-DE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gestiegen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5,2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% (Vorwoche: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4,5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%); Vorwochenwert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um 0,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Prozentpunkte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gesunken 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Trend: leichter Anstieg seit 17. KW (nach Ostern) mit Ausnahme der Himmelfahrtwoche (KW 21)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liegt mit 5,2 % über dem Mittelwert der vorpandemischen Jahre zur 22. KW (2011-2019; 4,0 %)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Anstieg bei Kindern und Erwachsenen, bei Erwachsenen aber deutlicher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5 AGs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Anstieg in allen AGs, außer bei den Kleinkindern gesunken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de-D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 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gesamt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auch </a:t>
            </a:r>
            <a:r>
              <a:rPr lang="de-DE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leicht gestiegen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(von 1,0 % auf 1,2 %); Vorwochenwert ist um 0,2 Prozentpunkte gestiegen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 Vergleich zur Vorwoche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insgesamt: </a:t>
            </a:r>
            <a:r>
              <a:rPr lang="de-DE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gestiegen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(Anstieg 49 %)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Liegt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KW 22 </a:t>
            </a:r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 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1.052 (Vorwoche: 707) über dem Bereich der Vorjahre zur 22. KW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Anstieg in allen AGs, besonders bei den (jungen) Erwachsenen (zwischen 26 % (0-4) und 62 % (bei 15-34/35-59))</a:t>
            </a:r>
            <a:endParaRPr lang="de-DE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KI liegt bei in allen Altersgruppen in der 22. KW über den vorpandemischen Werten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\\rki.local\daten\Projekte\FG36_AGI\Wochenberichte\Berichterstellung\Saison_2021_22\Woche_22_2022\KI_2015_2022_06_07.xlsx (KI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22/2022 sind die Werte in den Altersgruppen 5-79 Jahre angestiegen, bei den 0-4 Jährigen und den 80+ Jährigen sind die Werte weiter gesunken bzw. stagniert im Vergleich zur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aktuell etwas unter Sommerniveau, seit KW 20 nochmaliger Rückgang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stabil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13% (Vorwoche: 18%)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12% (Vorwoche: 20%)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zwischen 14-21%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7.6.2022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1,0 COVID-SARI pro 100.000</a:t>
            </a:r>
          </a:p>
          <a:p>
            <a:endParaRPr lang="de-DE" dirty="0"/>
          </a:p>
          <a:p>
            <a:r>
              <a:rPr lang="de-DE" dirty="0"/>
              <a:t>Entspricht ca. 900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7/100T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FB4EE1-BB0B-45D7-B64D-9EBACF162D63}"/>
              </a:ext>
            </a:extLst>
          </p:cNvPr>
          <p:cNvSpPr txBox="1"/>
          <p:nvPr/>
        </p:nvSpPr>
        <p:spPr>
          <a:xfrm>
            <a:off x="5613225" y="46339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12. KW bis 22.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08.06.2022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71141F-6516-4293-8FDE-405F1C4D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33" y="1092724"/>
            <a:ext cx="8388823" cy="274343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D0E6B26-946C-4D0C-A889-717619B5EC7C}"/>
              </a:ext>
            </a:extLst>
          </p:cNvPr>
          <p:cNvSpPr txBox="1"/>
          <p:nvPr/>
        </p:nvSpPr>
        <p:spPr>
          <a:xfrm>
            <a:off x="6797155" y="1855830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9CB28B6-2745-4F59-82E7-4E5C50DB68AE}"/>
              </a:ext>
            </a:extLst>
          </p:cNvPr>
          <p:cNvSpPr txBox="1"/>
          <p:nvPr/>
        </p:nvSpPr>
        <p:spPr>
          <a:xfrm>
            <a:off x="7711680" y="302137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E4B0EDE-A07F-4533-968C-D0F2BB02C05E}"/>
              </a:ext>
            </a:extLst>
          </p:cNvPr>
          <p:cNvSpPr txBox="1"/>
          <p:nvPr/>
        </p:nvSpPr>
        <p:spPr>
          <a:xfrm>
            <a:off x="4919994" y="185582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67F5D5E-9775-490A-BF6C-C15E421517BA}"/>
              </a:ext>
            </a:extLst>
          </p:cNvPr>
          <p:cNvSpPr txBox="1"/>
          <p:nvPr/>
        </p:nvSpPr>
        <p:spPr>
          <a:xfrm>
            <a:off x="6180595" y="225027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25CDFC-17FF-4B3E-B960-8F0FF94018E2}"/>
              </a:ext>
            </a:extLst>
          </p:cNvPr>
          <p:cNvSpPr txBox="1"/>
          <p:nvPr/>
        </p:nvSpPr>
        <p:spPr>
          <a:xfrm>
            <a:off x="6797155" y="2644774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229E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AF2A91-9EC3-4432-A4C3-0D075B16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3" y="3699884"/>
            <a:ext cx="8394920" cy="2743438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67E5C2F-0D0D-4EF0-A7EB-BA9043093C3F}"/>
              </a:ext>
            </a:extLst>
          </p:cNvPr>
          <p:cNvSpPr txBox="1"/>
          <p:nvPr/>
        </p:nvSpPr>
        <p:spPr>
          <a:xfrm>
            <a:off x="1532392" y="5692710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F1BECC4-6201-43B3-9072-3A7DEF9E63B2}"/>
              </a:ext>
            </a:extLst>
          </p:cNvPr>
          <p:cNvSpPr txBox="1"/>
          <p:nvPr/>
        </p:nvSpPr>
        <p:spPr>
          <a:xfrm>
            <a:off x="1474577" y="4429386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C68ED35-876A-474B-B8BB-B090993BCA74}"/>
              </a:ext>
            </a:extLst>
          </p:cNvPr>
          <p:cNvSpPr txBox="1"/>
          <p:nvPr/>
        </p:nvSpPr>
        <p:spPr>
          <a:xfrm>
            <a:off x="7279017" y="446299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BE9419-04FB-44A7-B0E7-654895B46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538" y="4393676"/>
            <a:ext cx="1466756" cy="8816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3DDFFA-0D81-49BE-981F-3A9F0A9DF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681" y="1775770"/>
            <a:ext cx="1466756" cy="8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08.06.2022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0D73A0-26E5-4EE4-B4A8-9D16D950C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1E9C8F3-EF4B-4883-BD71-3359C8B3B596}"/>
              </a:ext>
            </a:extLst>
          </p:cNvPr>
          <p:cNvSpPr txBox="1"/>
          <p:nvPr/>
        </p:nvSpPr>
        <p:spPr>
          <a:xfrm>
            <a:off x="2850675" y="2758719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7CF1C82-7FBE-4E1D-B769-3E62A898F307}"/>
              </a:ext>
            </a:extLst>
          </p:cNvPr>
          <p:cNvSpPr txBox="1"/>
          <p:nvPr/>
        </p:nvSpPr>
        <p:spPr>
          <a:xfrm>
            <a:off x="5385398" y="3266622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30E8638-6F37-475C-B164-CD78286D3389}"/>
              </a:ext>
            </a:extLst>
          </p:cNvPr>
          <p:cNvSpPr txBox="1"/>
          <p:nvPr/>
        </p:nvSpPr>
        <p:spPr>
          <a:xfrm>
            <a:off x="6060298" y="3391983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9D0764A-0720-4597-9B7D-812E00A16902}"/>
              </a:ext>
            </a:extLst>
          </p:cNvPr>
          <p:cNvSpPr txBox="1"/>
          <p:nvPr/>
        </p:nvSpPr>
        <p:spPr>
          <a:xfrm>
            <a:off x="7120240" y="355887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C205949-3A72-4B19-93E8-6986FFB82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" t="1639" r="2127" b="18486"/>
          <a:stretch/>
        </p:blipFill>
        <p:spPr>
          <a:xfrm>
            <a:off x="247650" y="848537"/>
            <a:ext cx="4428000" cy="269276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22.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7.6.2022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22. KW 2022 bei 5.200 ARE (Vorwoche: 4.500)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4,3 Mio. ARE in Deutschland, unabhängig von einem Arztbesuch</a:t>
            </a:r>
            <a:br>
              <a:rPr lang="de-DE" b="1" dirty="0"/>
            </a:br>
            <a:r>
              <a:rPr lang="de-DE" dirty="0"/>
              <a:t>(21. KW: 3,7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4" y="3841336"/>
            <a:ext cx="360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21. KW 2022:</a:t>
            </a:r>
          </a:p>
          <a:p>
            <a:r>
              <a:rPr lang="de-DE" dirty="0"/>
              <a:t>Mit Ausnahme der 0- bis 4-Jährigen in allen anderen Altersgruppen gestiegen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01016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3CBCEB8-C0F2-440B-BC06-D1B3D49EB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8" t="2491" r="1854" b="24545"/>
          <a:stretch/>
        </p:blipFill>
        <p:spPr>
          <a:xfrm>
            <a:off x="247650" y="3848028"/>
            <a:ext cx="4428000" cy="24608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22.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7.6.2022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22. KW 2022: im Vergleich zur Vorwoche in allen Altersgruppen gestiegen</a:t>
            </a:r>
          </a:p>
          <a:p>
            <a:endParaRPr lang="de-DE" dirty="0"/>
          </a:p>
          <a:p>
            <a:br>
              <a:rPr lang="de-DE" sz="600" dirty="0"/>
            </a:br>
            <a:r>
              <a:rPr lang="de-DE" dirty="0"/>
              <a:t>ca. 1.050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22. KW 2022: ca. 875.000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19DB21-2EC7-4BC2-9D59-9BA2E5C321A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1084" r="1429" b="2410"/>
          <a:stretch/>
        </p:blipFill>
        <p:spPr bwMode="auto">
          <a:xfrm>
            <a:off x="184919" y="1407166"/>
            <a:ext cx="5399405" cy="2369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968D9E2-2D76-4695-9179-A88590D9B32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30756" r="2707" b="1651"/>
          <a:stretch/>
        </p:blipFill>
        <p:spPr bwMode="auto">
          <a:xfrm>
            <a:off x="184919" y="3869661"/>
            <a:ext cx="5399405" cy="244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7.6.2022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9" y="1842809"/>
            <a:ext cx="7891887" cy="3156755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22. KW 2022</a:t>
            </a:r>
          </a:p>
          <a:p>
            <a:r>
              <a:rPr lang="de-DE" dirty="0"/>
              <a:t>Rund 140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120.000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6" y="1055280"/>
            <a:ext cx="4247994" cy="2123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6" y="2888816"/>
            <a:ext cx="4247994" cy="21239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8" y="1055280"/>
            <a:ext cx="4247994" cy="21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8" y="2888816"/>
            <a:ext cx="4247994" cy="212399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22.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6" y="4722440"/>
            <a:ext cx="4247994" cy="21239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8" y="4722440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22.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7.6.2022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1" y="523482"/>
            <a:ext cx="8049995" cy="295166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22.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8819" y="194783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053229" y="2132499"/>
            <a:ext cx="32559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7" y="3802134"/>
            <a:ext cx="8334180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30742" y="512187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18625" y="5286773"/>
            <a:ext cx="412117" cy="197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7.6.2022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402957" y="1316846"/>
            <a:ext cx="98557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330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4 % Influenza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546694" y="1347395"/>
            <a:ext cx="130962" cy="686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122159" y="1063744"/>
            <a:ext cx="202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 21 %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447280" y="5191940"/>
            <a:ext cx="195650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16 %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447280" y="3289209"/>
            <a:ext cx="243743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14 %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7.6.2022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Bildschirmpräsentation (4:3)</PresentationFormat>
  <Paragraphs>146</Paragraphs>
  <Slides>13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Times New Roman</vt:lpstr>
      <vt:lpstr>Wingdings</vt:lpstr>
      <vt:lpstr>Office-Design</vt:lpstr>
      <vt:lpstr>Ergebnisse der syndromischen und virologischen ARE-Surveillance  GrippeWeb,  Arbeitsgemeinschaft Influenza / SEEDARE, ICOSARI Daten NRZ Influenzaviren  Datenstand 7.6.2022</vt:lpstr>
      <vt:lpstr>GrippeWeb bis zur 22. KW 2022 </vt:lpstr>
      <vt:lpstr>Arbeitsgemeinschaft Influenza ARE-Konsultationen / 100.000 Einwohner bis zur 22. KW 2022</vt:lpstr>
      <vt:lpstr>Arbeitsgemeinschaft Influenza - SEEDARE ARE-Konsultationen mit COVID-Diagnose / 100.000 Einwohner </vt:lpstr>
      <vt:lpstr>SEEDARE – ARE mit COVID-19 Konsultationen in Altersgruppen bis zur 22.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3348</cp:revision>
  <cp:lastPrinted>2020-05-13T06:04:10Z</cp:lastPrinted>
  <dcterms:created xsi:type="dcterms:W3CDTF">2015-11-02T12:29:13Z</dcterms:created>
  <dcterms:modified xsi:type="dcterms:W3CDTF">2022-06-08T08:28:47Z</dcterms:modified>
</cp:coreProperties>
</file>