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66" r:id="rId3"/>
    <p:sldId id="267" r:id="rId4"/>
    <p:sldId id="268" r:id="rId5"/>
    <p:sldId id="271" r:id="rId6"/>
    <p:sldId id="2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BA.5: Meldesystem: 26/1101 Verdachtsfälle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BA.4: Meldesystem: 7/201 Verdachtsfälle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1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15.06.2022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88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Omikron-Sublinien Anteile (Datenstand: 12.06.2022)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2793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</a:t>
            </a:r>
          </a:p>
          <a:p>
            <a:r>
              <a:rPr lang="de-DE" sz="1350" b="1" dirty="0"/>
              <a:t>22/2022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99.7%</a:t>
            </a:r>
          </a:p>
          <a:p>
            <a:r>
              <a:rPr lang="de-DE" sz="1350" dirty="0"/>
              <a:t>BA.2 			49.7 %</a:t>
            </a:r>
          </a:p>
          <a:p>
            <a:r>
              <a:rPr lang="de-DE" sz="1350" dirty="0"/>
              <a:t>BA.5 		 	23.7 %</a:t>
            </a:r>
          </a:p>
          <a:p>
            <a:r>
              <a:rPr lang="de-DE" sz="1350" dirty="0"/>
              <a:t>BA.2.9			11.0 %</a:t>
            </a:r>
          </a:p>
          <a:p>
            <a:r>
              <a:rPr lang="de-DE" sz="1350" dirty="0"/>
              <a:t>BA.4			  4.2 %</a:t>
            </a:r>
          </a:p>
          <a:p>
            <a:r>
              <a:rPr lang="de-DE" sz="1350" dirty="0"/>
              <a:t>BA.2.12.1		  4.1%</a:t>
            </a:r>
            <a:br>
              <a:rPr lang="de-DE" sz="1350" dirty="0"/>
            </a:br>
            <a:r>
              <a:rPr lang="de-DE" sz="1350" dirty="0"/>
              <a:t>BA.2.3 		  1.8%</a:t>
            </a:r>
          </a:p>
          <a:p>
            <a:endParaRPr lang="de-DE" sz="1350" dirty="0"/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0.2%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5" y="3457166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                1219 (751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                  368 (181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         249 (131 in Stichprobe)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605851" y="416510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22.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F542-CA53-4909-82AC-202C4B09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A1B02D-8B4E-4031-AF1C-12BFA727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043016-80C6-4F0E-8634-3779E0E69C69}"/>
              </a:ext>
            </a:extLst>
          </p:cNvPr>
          <p:cNvCxnSpPr>
            <a:cxnSpLocks/>
          </p:cNvCxnSpPr>
          <p:nvPr/>
        </p:nvCxnSpPr>
        <p:spPr>
          <a:xfrm>
            <a:off x="7747564" y="184785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A500868-CA13-440A-A4B1-633391DDEAFD}"/>
              </a:ext>
            </a:extLst>
          </p:cNvPr>
          <p:cNvCxnSpPr>
            <a:cxnSpLocks/>
          </p:cNvCxnSpPr>
          <p:nvPr/>
        </p:nvCxnSpPr>
        <p:spPr>
          <a:xfrm>
            <a:off x="7747564" y="22487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638C43E-3DBA-4764-BBC0-E1B714179B53}"/>
              </a:ext>
            </a:extLst>
          </p:cNvPr>
          <p:cNvCxnSpPr>
            <a:cxnSpLocks/>
          </p:cNvCxnSpPr>
          <p:nvPr/>
        </p:nvCxnSpPr>
        <p:spPr>
          <a:xfrm rot="10800000">
            <a:off x="7831651" y="207302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BC74171-5CA3-4D91-9151-9A15607AC166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461260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649F486-8E22-4F64-B80C-EBDAB7D20C38}"/>
              </a:ext>
            </a:extLst>
          </p:cNvPr>
          <p:cNvCxnSpPr>
            <a:cxnSpLocks/>
          </p:cNvCxnSpPr>
          <p:nvPr/>
        </p:nvCxnSpPr>
        <p:spPr>
          <a:xfrm rot="10800000">
            <a:off x="7829408" y="267119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D84A61C-A443-4730-B46A-EDB82039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1" y="623520"/>
            <a:ext cx="4860830" cy="3535149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77D661D-E5F8-4A7E-888E-7F79643E4CF3}"/>
              </a:ext>
            </a:extLst>
          </p:cNvPr>
          <p:cNvCxnSpPr>
            <a:cxnSpLocks/>
          </p:cNvCxnSpPr>
          <p:nvPr/>
        </p:nvCxnSpPr>
        <p:spPr>
          <a:xfrm>
            <a:off x="7747564" y="2884841"/>
            <a:ext cx="0" cy="145542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12.06.2022)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85FD204-31E8-441C-ABAF-BC8A215F7548}"/>
              </a:ext>
            </a:extLst>
          </p:cNvPr>
          <p:cNvGraphicFramePr>
            <a:graphicFrameLocks noGrp="1"/>
          </p:cNvGraphicFramePr>
          <p:nvPr/>
        </p:nvGraphicFramePr>
        <p:xfrm>
          <a:off x="1055965" y="1815687"/>
          <a:ext cx="6786007" cy="2237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401">
                  <a:extLst>
                    <a:ext uri="{9D8B030D-6E8A-4147-A177-3AD203B41FA5}">
                      <a16:colId xmlns:a16="http://schemas.microsoft.com/office/drawing/2014/main" val="2407131991"/>
                    </a:ext>
                  </a:extLst>
                </a:gridCol>
                <a:gridCol w="1008401">
                  <a:extLst>
                    <a:ext uri="{9D8B030D-6E8A-4147-A177-3AD203B41FA5}">
                      <a16:colId xmlns:a16="http://schemas.microsoft.com/office/drawing/2014/main" val="3000724853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779393702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3202605723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2990659970"/>
                    </a:ext>
                  </a:extLst>
                </a:gridCol>
                <a:gridCol w="992114">
                  <a:extLst>
                    <a:ext uri="{9D8B030D-6E8A-4147-A177-3AD203B41FA5}">
                      <a16:colId xmlns:a16="http://schemas.microsoft.com/office/drawing/2014/main" val="2284900983"/>
                    </a:ext>
                  </a:extLst>
                </a:gridCol>
                <a:gridCol w="800749">
                  <a:extLst>
                    <a:ext uri="{9D8B030D-6E8A-4147-A177-3AD203B41FA5}">
                      <a16:colId xmlns:a16="http://schemas.microsoft.com/office/drawing/2014/main" val="1600545505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Delta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75748"/>
                  </a:ext>
                </a:extLst>
              </a:tr>
              <a:tr h="50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3141391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79648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94,3 %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494993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6336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01156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56425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109122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63971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8633872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85,7 %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11,5%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49727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71,7 %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23,7%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812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7221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Rekombinanten und S:L452* Mutation (Datenstand: 13.06.2022)</a:t>
            </a:r>
          </a:p>
          <a:p>
            <a:endParaRPr lang="de-DE" b="1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68918"/>
              </p:ext>
            </p:extLst>
          </p:nvPr>
        </p:nvGraphicFramePr>
        <p:xfrm>
          <a:off x="428890" y="584993"/>
          <a:ext cx="2205453" cy="29308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097828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015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</a:rPr>
                        <a:t>Linie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</a:rPr>
                        <a:t>Nachweise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XD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1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XE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40 (+5)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XF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XG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41 (+38)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XH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(+2)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XJ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XK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XL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XM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(+99)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>
                          <a:effectLst/>
                        </a:rPr>
                        <a:t>XN</a:t>
                      </a:r>
                      <a:endParaRPr lang="de-D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XQ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3 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XS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XT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u="none" strike="noStrike" dirty="0">
                          <a:effectLst/>
                        </a:rPr>
                        <a:t>XU</a:t>
                      </a:r>
                      <a:endParaRPr lang="de-D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0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1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36531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XW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50" u="none" strike="noStrike" dirty="0">
                          <a:effectLst/>
                        </a:rPr>
                        <a:t>40 (+4)</a:t>
                      </a:r>
                    </a:p>
                  </a:txBody>
                  <a:tcPr marL="10564" marR="10564" marT="105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26608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428890" y="3777065"/>
            <a:ext cx="2205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Datenquelle: </a:t>
            </a:r>
            <a:r>
              <a:rPr lang="de-DE" sz="1100" b="1" dirty="0"/>
              <a:t>Globale Daten: DESH + IMS-SC2 Labornetzwerk</a:t>
            </a:r>
            <a:r>
              <a:rPr lang="de-DE" sz="1100" dirty="0"/>
              <a:t>.</a:t>
            </a:r>
          </a:p>
          <a:p>
            <a:r>
              <a:rPr lang="de-DE" sz="1100" dirty="0"/>
              <a:t>Nachweis mittels Screening nach </a:t>
            </a:r>
            <a:r>
              <a:rPr lang="de-DE" sz="1100" dirty="0" err="1"/>
              <a:t>Markermutationen</a:t>
            </a:r>
            <a:r>
              <a:rPr lang="de-DE" sz="1100" dirty="0"/>
              <a:t> und </a:t>
            </a:r>
          </a:p>
          <a:p>
            <a:r>
              <a:rPr lang="de-DE" sz="1100" dirty="0" err="1"/>
              <a:t>Pangolin</a:t>
            </a:r>
            <a:r>
              <a:rPr lang="de-DE" sz="1100" dirty="0"/>
              <a:t> Zuordnung, Nachweise manuell kuratiert.</a:t>
            </a:r>
          </a:p>
          <a:p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FED13-F3E1-4259-BB27-9421BCC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B87FE-8945-46A6-A1B0-5DD16795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ADE6CAA2-46CC-413A-89F6-0375FB78A015}"/>
              </a:ext>
            </a:extLst>
          </p:cNvPr>
          <p:cNvSpPr txBox="1"/>
          <p:nvPr/>
        </p:nvSpPr>
        <p:spPr>
          <a:xfrm>
            <a:off x="2849929" y="1622156"/>
            <a:ext cx="803547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l" defTabSz="910295">
              <a:defRPr/>
            </a:pPr>
            <a:r>
              <a:rPr lang="en-US" sz="1600" b="1" kern="0" dirty="0"/>
              <a:t>S:L452* Mutation </a:t>
            </a:r>
            <a:r>
              <a:rPr lang="en-US" sz="1200" kern="0" dirty="0"/>
              <a:t>(2022-06-07; global sampling)</a:t>
            </a:r>
            <a:endParaRPr lang="es-UY" sz="1200" kern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698615-9065-48F6-B1B3-18D40D77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68" y="2183979"/>
            <a:ext cx="5841580" cy="25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17FC1A-76FF-4B02-A8F2-24C77FD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924FFAF-F897-4C24-8F80-5E049F1C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26D095-96C1-45DA-9CEC-939E49435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Stichprobe: 847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21/22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Gesamt: 1750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21/22</a:t>
            </a:r>
            <a:br>
              <a:rPr lang="de-DE" sz="1600" dirty="0"/>
            </a:br>
            <a:r>
              <a:rPr lang="de-DE" sz="1600" dirty="0"/>
              <a:t>	</a:t>
            </a:r>
          </a:p>
          <a:p>
            <a:r>
              <a:rPr lang="de-DE" sz="1600" dirty="0"/>
              <a:t>2324 Fälle im Meldesystem seit KW 09/22 bis einschl. KW22/22</a:t>
            </a:r>
          </a:p>
          <a:p>
            <a:r>
              <a:rPr lang="de-DE" sz="1600" dirty="0"/>
              <a:t>Hospitalisiert: 23 (1.0 %); 1419 (61 %) NA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Verstorben: 0 (106 NA)</a:t>
            </a:r>
          </a:p>
          <a:p>
            <a:r>
              <a:rPr lang="de-DE" sz="1600" dirty="0"/>
              <a:t>Expositionsort: 29x EUR außer DE, </a:t>
            </a:r>
            <a:br>
              <a:rPr lang="de-DE" sz="1600" dirty="0"/>
            </a:br>
            <a:r>
              <a:rPr lang="de-DE" sz="1600" dirty="0"/>
              <a:t>Afrika (2), Amerika (2), Asien (3)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042BA3-6A0A-4A10-98B2-376402EED0B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CorSurV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Stichprobe: 298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 21/22</a:t>
            </a:r>
            <a:b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Gesamt: 368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KW21/22</a:t>
            </a:r>
          </a:p>
          <a:p>
            <a:endParaRPr lang="de-DE" sz="1600" dirty="0"/>
          </a:p>
          <a:p>
            <a:r>
              <a:rPr lang="de-DE" sz="1600" dirty="0"/>
              <a:t>431 Fälle im Meldesystem seit KW 15/22 bis einschl. 22/22</a:t>
            </a:r>
          </a:p>
          <a:p>
            <a:r>
              <a:rPr lang="de-DE" sz="1600" dirty="0"/>
              <a:t>Hospitalisiert: 3 (0.7 %) ; 269 (62 %) NA</a:t>
            </a:r>
            <a:br>
              <a:rPr lang="de-DE" sz="1600" dirty="0"/>
            </a:br>
            <a:endParaRPr lang="de-DE" sz="1600" dirty="0"/>
          </a:p>
          <a:p>
            <a:r>
              <a:rPr lang="de-DE" sz="1600" dirty="0"/>
              <a:t>Verstorben: 1 (13 NA)</a:t>
            </a:r>
          </a:p>
          <a:p>
            <a:r>
              <a:rPr lang="de-DE" sz="1600" dirty="0"/>
              <a:t>Expositionsort: 1x EUR außer DE, Afrika (2), Amerika (2)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C84799-E9C8-464A-BDBD-4C181F4B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6"/>
            <a:ext cx="4114800" cy="370375"/>
          </a:xfrm>
        </p:spPr>
        <p:txBody>
          <a:bodyPr/>
          <a:lstStyle/>
          <a:p>
            <a:r>
              <a:rPr lang="de-DE" dirty="0"/>
              <a:t>BA.5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84695A9D-F6FA-40B7-A61F-E7495751C815}"/>
              </a:ext>
            </a:extLst>
          </p:cNvPr>
          <p:cNvSpPr txBox="1">
            <a:spLocks/>
          </p:cNvSpPr>
          <p:nvPr/>
        </p:nvSpPr>
        <p:spPr>
          <a:xfrm>
            <a:off x="4580125" y="689207"/>
            <a:ext cx="4114800" cy="2821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ts val="2150"/>
              </a:lnSpc>
              <a:spcBef>
                <a:spcPct val="0"/>
              </a:spcBef>
              <a:buNone/>
              <a:defRPr sz="20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BA.4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7EE7DD-E4E8-40BD-ABB3-F0F4E7547E8E}"/>
              </a:ext>
            </a:extLst>
          </p:cNvPr>
          <p:cNvSpPr/>
          <p:nvPr/>
        </p:nvSpPr>
        <p:spPr>
          <a:xfrm>
            <a:off x="457200" y="4454294"/>
            <a:ext cx="1524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Datenstand 14.06.2022</a:t>
            </a:r>
          </a:p>
        </p:txBody>
      </p:sp>
    </p:spTree>
    <p:extLst>
      <p:ext uri="{BB962C8B-B14F-4D97-AF65-F5344CB8AC3E}">
        <p14:creationId xmlns:p14="http://schemas.microsoft.com/office/powerpoint/2010/main" val="25056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4380C7-16A7-470D-B6BA-19C39458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15.06.2022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ED53A1-4213-4EF0-926A-556C02A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49FD6C5-4A44-4E2A-B73C-6DDE794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5" y="362210"/>
            <a:ext cx="7983646" cy="281060"/>
          </a:xfrm>
        </p:spPr>
        <p:txBody>
          <a:bodyPr/>
          <a:lstStyle/>
          <a:p>
            <a:r>
              <a:rPr lang="de-DE" dirty="0"/>
              <a:t>BA.4/BA.5 Trend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B5A983F-F16B-4A10-A70C-F1D1B722D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72542"/>
              </p:ext>
            </p:extLst>
          </p:nvPr>
        </p:nvGraphicFramePr>
        <p:xfrm>
          <a:off x="278725" y="1503447"/>
          <a:ext cx="3048000" cy="276987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50231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609718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49819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19753859"/>
                    </a:ext>
                  </a:extLst>
                </a:gridCol>
              </a:tblGrid>
              <a:tr h="28698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7-Tage-Inzidenz (gesamt)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BA.2</a:t>
                      </a:r>
                      <a:b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>
                          <a:solidFill>
                            <a:schemeClr val="bg1"/>
                          </a:solidFill>
                          <a:effectLst/>
                        </a:rPr>
                        <a:t>7-Tage-Inzidenz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BA.5</a:t>
                      </a:r>
                      <a:b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7-Tages-Inzidenz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7662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05431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0854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12415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45414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4184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58866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93818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083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813963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87180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95357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5493"/>
                  </a:ext>
                </a:extLst>
              </a:tr>
              <a:tr h="173932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0209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966D6259-E7C6-4125-AA1A-E5FB0061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5" y="1213781"/>
            <a:ext cx="5373930" cy="30730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Bildschirmpräsentation (16:9)</PresentationFormat>
  <Paragraphs>226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Segoe UI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</vt:lpstr>
      <vt:lpstr>BA.4/BA.5 Trend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177</cp:revision>
  <dcterms:created xsi:type="dcterms:W3CDTF">2015-11-02T12:29:13Z</dcterms:created>
  <dcterms:modified xsi:type="dcterms:W3CDTF">2022-06-15T09:44:44Z</dcterms:modified>
</cp:coreProperties>
</file>