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814" r:id="rId2"/>
    <p:sldId id="825" r:id="rId3"/>
    <p:sldId id="828" r:id="rId4"/>
    <p:sldId id="839" r:id="rId5"/>
    <p:sldId id="841" r:id="rId6"/>
    <p:sldId id="840" r:id="rId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8903" autoAdjust="0"/>
  </p:normalViewPr>
  <p:slideViewPr>
    <p:cSldViewPr snapToGrid="0" snapToObjects="1">
      <p:cViewPr varScale="1">
        <p:scale>
          <a:sx n="102" d="100"/>
          <a:sy n="102" d="100"/>
        </p:scale>
        <p:origin x="456" y="9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vielerorts geänderte Teststrategien insbesondere in Europa z.B. Spanien, Dänemark, England testen nur Risikogruppen, Personen die Behandlung im KH benötigen und Personen die mit RG arbeiten; Österreich hat den Anzahl PCR pro Einwohner reduziert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SitRep</a:t>
            </a:r>
            <a:r>
              <a:rPr lang="de-DE" dirty="0"/>
              <a:t>: https://www.insa.min-saude.pt/relatorio-de-monitorizacao-da-situacao-epidemiologica-da-covid-19-08-06-2022/</a:t>
            </a:r>
          </a:p>
          <a:p>
            <a:r>
              <a:rPr lang="de-DE" dirty="0"/>
              <a:t>ITS 42% vom kritischen Wert 255 Betten</a:t>
            </a:r>
          </a:p>
          <a:p>
            <a:endParaRPr lang="de-DE" dirty="0"/>
          </a:p>
          <a:p>
            <a:r>
              <a:rPr lang="de-DE" dirty="0"/>
              <a:t>Tägliche Entwicklung des Verhältnisses von COVID-19-Patienten, die in Krankenhäusern auf dem Kontinent aufgenommen wurden, und neuen SARS-CoV-2-Infektionen, die auf dem Kontinent gemeldet wurden (gleitender Durchschnitt von 7 Tagen), zwischen dem 01.05.2020 und dem 06.06.2022 gilt als 11-tägige Verzögerung zwischen Benachrichtigungen und Zulassungen. Die Anzahl der durchgeführten SARS-CoV-2-Diagnosetests ist grau dargestellt. Die vertikalen gepunkteten Linien identifizieren die Daten, an denen jede der identifizierten Varianten vorherrschend wurde.</a:t>
            </a:r>
          </a:p>
          <a:p>
            <a:r>
              <a:rPr lang="de-DE" dirty="0"/>
              <a:t>Quelle: ACSS, BI SINAVE, INSA und SINAVE LAB; Autor: INSA</a:t>
            </a:r>
          </a:p>
          <a:p>
            <a:endParaRPr lang="de-DE" dirty="0"/>
          </a:p>
          <a:p>
            <a:r>
              <a:rPr lang="de-DE" dirty="0"/>
              <a:t>Hospitalisierung steigt: Abbildung 12. Entwicklung der COVID-19-spezifischen Sterblichkeitsrate (kumuliert nach 14 Tagen und nach 7 Tagen pro 1 000 000) bis zum 30.05.2022. Die blau gepunktete Linie entspricht dem vom Europäischen Zentrum für die Kontrolle von Krankheiten (ECDC) festgelegten Schwellenwert. Quelle: SICO | DGS; Autor: INSA.</a:t>
            </a:r>
          </a:p>
          <a:p>
            <a:endParaRPr lang="de-DE" dirty="0"/>
          </a:p>
          <a:p>
            <a:r>
              <a:rPr lang="de-DE" dirty="0"/>
              <a:t>Variantenbericht: https://insaflu.insa.pt/covid19/</a:t>
            </a:r>
          </a:p>
          <a:p>
            <a:endParaRPr lang="de-DE" dirty="0"/>
          </a:p>
          <a:p>
            <a:endParaRPr lang="de-DE" dirty="0"/>
          </a:p>
          <a:p>
            <a:r>
              <a:rPr lang="en-US" b="1" dirty="0"/>
              <a:t>BA.5, </a:t>
            </a:r>
            <a:r>
              <a:rPr lang="en-US" b="1" dirty="0" err="1"/>
              <a:t>Bericht</a:t>
            </a:r>
            <a:r>
              <a:rPr lang="en-US" b="1" dirty="0"/>
              <a:t> 24.05.2022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Erstauftreten</a:t>
            </a:r>
            <a:r>
              <a:rPr lang="en-US" b="1" dirty="0"/>
              <a:t> KW13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Dominanz</a:t>
            </a:r>
            <a:r>
              <a:rPr lang="en-US" b="1" dirty="0"/>
              <a:t> KW19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79% (23.05.2022)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geschätzte</a:t>
            </a:r>
            <a:r>
              <a:rPr lang="en-US" b="1" dirty="0"/>
              <a:t> </a:t>
            </a:r>
            <a:r>
              <a:rPr lang="en-US" b="1" dirty="0" err="1"/>
              <a:t>Wachstumsrate</a:t>
            </a:r>
            <a:r>
              <a:rPr lang="en-US" b="1" dirty="0"/>
              <a:t> 13% </a:t>
            </a:r>
            <a:r>
              <a:rPr lang="en-US" b="1" dirty="0" err="1"/>
              <a:t>höher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BA.2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Verdopplungszeit</a:t>
            </a:r>
            <a:r>
              <a:rPr lang="en-US" b="1" dirty="0"/>
              <a:t> 6 </a:t>
            </a:r>
            <a:r>
              <a:rPr lang="en-US" b="1" dirty="0" err="1"/>
              <a:t>Tage</a:t>
            </a: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Bislang</a:t>
            </a:r>
            <a:r>
              <a:rPr lang="en-US" b="1" dirty="0"/>
              <a:t> </a:t>
            </a:r>
            <a:r>
              <a:rPr lang="en-US" b="1" dirty="0" err="1"/>
              <a:t>kein</a:t>
            </a:r>
            <a:r>
              <a:rPr lang="en-US" b="1" dirty="0"/>
              <a:t> </a:t>
            </a:r>
            <a:r>
              <a:rPr lang="en-US" b="1" dirty="0" err="1"/>
              <a:t>Hinweis</a:t>
            </a:r>
            <a:r>
              <a:rPr lang="en-US" b="1" dirty="0"/>
              <a:t> auf </a:t>
            </a:r>
            <a:r>
              <a:rPr lang="en-US" b="1" dirty="0" err="1"/>
              <a:t>erhöhte</a:t>
            </a:r>
            <a:r>
              <a:rPr lang="en-US" b="1" dirty="0"/>
              <a:t> </a:t>
            </a:r>
            <a:r>
              <a:rPr lang="en-US" b="1" dirty="0" err="1"/>
              <a:t>Krankheitsschwere</a:t>
            </a:r>
            <a:r>
              <a:rPr lang="en-US" b="1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62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53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SitRep</a:t>
            </a:r>
            <a:r>
              <a:rPr lang="de-DE" dirty="0"/>
              <a:t>: https://www.insa.min-saude.pt/relatorio-de-monitorizacao-da-situacao-epidemiologica-da-covid-19-08-06-2022/</a:t>
            </a:r>
          </a:p>
          <a:p>
            <a:r>
              <a:rPr lang="de-DE" dirty="0"/>
              <a:t>ITS 42% vom kritischen Wert 255 Betten</a:t>
            </a:r>
          </a:p>
          <a:p>
            <a:endParaRPr lang="de-DE" dirty="0"/>
          </a:p>
          <a:p>
            <a:r>
              <a:rPr lang="de-DE" dirty="0"/>
              <a:t>Tägliche Entwicklung des Verhältnisses von COVID-19-Patienten, die in Krankenhäusern auf dem Kontinent aufgenommen wurden, und neuen SARS-CoV-2-Infektionen, die auf dem Kontinent gemeldet wurden (gleitender Durchschnitt von 7 Tagen), zwischen dem 01.05.2020 und dem 06.06.2022 gilt als 11-tägige Verzögerung zwischen Benachrichtigungen und Zulassungen. Die Anzahl der durchgeführten SARS-CoV-2-Diagnosetests ist grau dargestellt. Die vertikalen gepunkteten Linien identifizieren die Daten, an denen jede der identifizierten Varianten vorherrschend wurde.</a:t>
            </a:r>
          </a:p>
          <a:p>
            <a:r>
              <a:rPr lang="de-DE" dirty="0"/>
              <a:t>Quelle: ACSS, BI SINAVE, INSA und SINAVE LAB; Autor: INSA</a:t>
            </a:r>
          </a:p>
          <a:p>
            <a:r>
              <a:rPr lang="de-DE" dirty="0"/>
              <a:t>Variantenbericht: https://insaflu.insa.pt/covid19/</a:t>
            </a:r>
          </a:p>
          <a:p>
            <a:endParaRPr lang="de-DE" dirty="0"/>
          </a:p>
          <a:p>
            <a:r>
              <a:rPr lang="en-US" b="1" dirty="0"/>
              <a:t>BA.5, </a:t>
            </a:r>
            <a:r>
              <a:rPr lang="en-US" b="1" dirty="0" err="1"/>
              <a:t>Bericht</a:t>
            </a:r>
            <a:r>
              <a:rPr lang="en-US" b="1" dirty="0"/>
              <a:t> 24.05.2022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Erstauftreten</a:t>
            </a:r>
            <a:r>
              <a:rPr lang="en-US" b="1" dirty="0"/>
              <a:t> KW13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Dominanz</a:t>
            </a:r>
            <a:r>
              <a:rPr lang="en-US" b="1" dirty="0"/>
              <a:t> KW19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79% (23.05.2022)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geschätzte</a:t>
            </a:r>
            <a:r>
              <a:rPr lang="en-US" b="1" dirty="0"/>
              <a:t> </a:t>
            </a:r>
            <a:r>
              <a:rPr lang="en-US" b="1" dirty="0" err="1"/>
              <a:t>Wachstumsrate</a:t>
            </a:r>
            <a:r>
              <a:rPr lang="en-US" b="1" dirty="0"/>
              <a:t> 13% </a:t>
            </a:r>
            <a:r>
              <a:rPr lang="en-US" b="1" dirty="0" err="1"/>
              <a:t>höher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BA.2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Verdopplungszeit</a:t>
            </a:r>
            <a:r>
              <a:rPr lang="en-US" b="1" dirty="0"/>
              <a:t> 6 </a:t>
            </a:r>
            <a:r>
              <a:rPr lang="en-US" b="1" dirty="0" err="1"/>
              <a:t>Tage</a:t>
            </a: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 err="1"/>
              <a:t>Bislang</a:t>
            </a:r>
            <a:r>
              <a:rPr lang="en-US" b="1" dirty="0"/>
              <a:t> </a:t>
            </a:r>
            <a:r>
              <a:rPr lang="en-US" b="1" dirty="0" err="1"/>
              <a:t>kein</a:t>
            </a:r>
            <a:r>
              <a:rPr lang="en-US" b="1" dirty="0"/>
              <a:t> </a:t>
            </a:r>
            <a:r>
              <a:rPr lang="en-US" b="1" dirty="0" err="1"/>
              <a:t>Hinweis</a:t>
            </a:r>
            <a:r>
              <a:rPr lang="en-US" b="1" dirty="0"/>
              <a:t> auf </a:t>
            </a:r>
            <a:r>
              <a:rPr lang="en-US" b="1" dirty="0" err="1"/>
              <a:t>erhöhte</a:t>
            </a:r>
            <a:r>
              <a:rPr lang="en-US" b="1" dirty="0"/>
              <a:t> </a:t>
            </a:r>
            <a:r>
              <a:rPr lang="en-US" b="1" dirty="0" err="1"/>
              <a:t>Krankheitsschwere</a:t>
            </a:r>
            <a:r>
              <a:rPr lang="en-US" b="1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8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06/28/2022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06/28/2022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06/28/2022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06/28/2022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06/28/2022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06/28/2022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06/28/2022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06/28/2022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06/28/2022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06/28/2022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sa.min-saude.pt/relatorio-de-monitorizacao-da-situacao-epidemiologica-da-covid-19-08-06-2022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a.min-saude.pt/relatorio-de-monitorizacao-da-situacao-epidemiologica-da-covid-19-08-06-202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Datenstand 13.06.2022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-1" y="6567903"/>
            <a:ext cx="71131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15.06.2022, Datenstand 13.06.2022; Karte und Tabelle </a:t>
            </a:r>
            <a:r>
              <a:rPr lang="de-DE" sz="1200" dirty="0"/>
              <a:t>WHO, 14.06.2022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276528" y="784362"/>
            <a:ext cx="47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Fälle pro KW und WHO Region, Dez 2019 – 13.06.2022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7898939" y="3271221"/>
            <a:ext cx="429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7-T Inzidenz pro 100.000 Einwohner weltweit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6927E5-6908-4017-87EE-06D2093A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16352"/>
              </p:ext>
            </p:extLst>
          </p:nvPr>
        </p:nvGraphicFramePr>
        <p:xfrm>
          <a:off x="276528" y="3787298"/>
          <a:ext cx="6324934" cy="265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710">
                  <a:extLst>
                    <a:ext uri="{9D8B030D-6E8A-4147-A177-3AD203B41FA5}">
                      <a16:colId xmlns:a16="http://schemas.microsoft.com/office/drawing/2014/main" val="1592207491"/>
                    </a:ext>
                  </a:extLst>
                </a:gridCol>
                <a:gridCol w="906204">
                  <a:extLst>
                    <a:ext uri="{9D8B030D-6E8A-4147-A177-3AD203B41FA5}">
                      <a16:colId xmlns:a16="http://schemas.microsoft.com/office/drawing/2014/main" val="555496543"/>
                    </a:ext>
                  </a:extLst>
                </a:gridCol>
                <a:gridCol w="668795">
                  <a:extLst>
                    <a:ext uri="{9D8B030D-6E8A-4147-A177-3AD203B41FA5}">
                      <a16:colId xmlns:a16="http://schemas.microsoft.com/office/drawing/2014/main" val="2047795888"/>
                    </a:ext>
                  </a:extLst>
                </a:gridCol>
                <a:gridCol w="1088131">
                  <a:extLst>
                    <a:ext uri="{9D8B030D-6E8A-4147-A177-3AD203B41FA5}">
                      <a16:colId xmlns:a16="http://schemas.microsoft.com/office/drawing/2014/main" val="2800170061"/>
                    </a:ext>
                  </a:extLst>
                </a:gridCol>
                <a:gridCol w="887710">
                  <a:extLst>
                    <a:ext uri="{9D8B030D-6E8A-4147-A177-3AD203B41FA5}">
                      <a16:colId xmlns:a16="http://schemas.microsoft.com/office/drawing/2014/main" val="4128261243"/>
                    </a:ext>
                  </a:extLst>
                </a:gridCol>
                <a:gridCol w="693000">
                  <a:extLst>
                    <a:ext uri="{9D8B030D-6E8A-4147-A177-3AD203B41FA5}">
                      <a16:colId xmlns:a16="http://schemas.microsoft.com/office/drawing/2014/main" val="3674251651"/>
                    </a:ext>
                  </a:extLst>
                </a:gridCol>
                <a:gridCol w="1193384">
                  <a:extLst>
                    <a:ext uri="{9D8B030D-6E8A-4147-A177-3AD203B41FA5}">
                      <a16:colId xmlns:a16="http://schemas.microsoft.com/office/drawing/2014/main" val="2676953414"/>
                    </a:ext>
                  </a:extLst>
                </a:gridCol>
              </a:tblGrid>
              <a:tr h="106241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err="1">
                          <a:effectLst/>
                        </a:rPr>
                        <a:t>Continent</a:t>
                      </a:r>
                      <a:endParaRPr lang="de-DE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cases_7d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change_cases_7d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proportion_of_cases_7d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deaths_7d</a:t>
                      </a:r>
                    </a:p>
                    <a:p>
                      <a:pPr algn="ctr" fontAlgn="t"/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change_deaths_7d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proportions_of_deaths_7d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08791198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Africa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4001575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err="1">
                          <a:effectLst/>
                        </a:rPr>
                        <a:t>America</a:t>
                      </a:r>
                      <a:endParaRPr lang="de-DE" sz="16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1.263.648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952013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Asia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839.063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3745624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Europe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1.004.300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6483977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Oceania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176.859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6580914"/>
                  </a:ext>
                </a:extLst>
              </a:tr>
              <a:tr h="26560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effectLst/>
                        </a:rPr>
                        <a:t>Global</a:t>
                      </a:r>
                      <a:endParaRPr lang="de-DE" sz="1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3.315.541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8306988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84ABA60-6964-4B2E-B3E4-CCC2ABDC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8" y="997936"/>
            <a:ext cx="6735171" cy="25810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42E25F-6481-493F-AACE-92069B450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76" b="15865"/>
          <a:stretch/>
        </p:blipFill>
        <p:spPr>
          <a:xfrm>
            <a:off x="6933602" y="3433654"/>
            <a:ext cx="4981870" cy="33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5D57E1F-0E3C-49AD-B329-54D8EBCE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4" y="1021818"/>
            <a:ext cx="5509202" cy="576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67412" y="626571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07.06.2022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8549616" y="6275113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14.06.2022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A3DBA9-AEFD-45E6-A780-329B18D2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826" y="1021818"/>
            <a:ext cx="561003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-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10136774" y="3432875"/>
            <a:ext cx="2282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BA.5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Erstauftreten</a:t>
            </a:r>
            <a:r>
              <a:rPr lang="en-US" dirty="0"/>
              <a:t> KW13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Dominanz</a:t>
            </a:r>
            <a:r>
              <a:rPr lang="en-US" dirty="0"/>
              <a:t> KW19</a:t>
            </a:r>
          </a:p>
          <a:p>
            <a:pPr marL="285750" indent="-285750">
              <a:buFontTx/>
              <a:buChar char="-"/>
            </a:pPr>
            <a:r>
              <a:rPr lang="en-US" dirty="0"/>
              <a:t>84% KW22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Seit</a:t>
            </a:r>
            <a:r>
              <a:rPr lang="en-US" dirty="0"/>
              <a:t> KW 19 </a:t>
            </a:r>
            <a:r>
              <a:rPr lang="en-US" dirty="0" err="1"/>
              <a:t>steigende</a:t>
            </a:r>
            <a:r>
              <a:rPr lang="en-US" dirty="0"/>
              <a:t> </a:t>
            </a:r>
            <a:r>
              <a:rPr lang="en-US" dirty="0" err="1"/>
              <a:t>Todesfallzahlen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802459"/>
            <a:ext cx="7575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Fallzahlsteigerung seit Anfang Mai 2022 (KW17/18)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Positivenanteil</a:t>
            </a:r>
            <a:r>
              <a:rPr lang="de-DE" dirty="0"/>
              <a:t> steigt weiter (Stand 23.05.2022: 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0,98  (Madeira 1,29)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10% der Fälle hospitalisiert, stabil seit Jahresbeginn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Stabile ITS Belegung       steigende Todesfälle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4C4B24-5E57-4E46-BB33-FBDC5AD3E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45" y="163582"/>
            <a:ext cx="5243560" cy="31196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F0EE056-F673-43BC-9BE7-C3048E410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6" y="2198307"/>
            <a:ext cx="4901162" cy="46596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211404-34D0-4FA2-BFA6-9940EB826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972" y="3291199"/>
            <a:ext cx="5115180" cy="356680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157979" y="6530606"/>
            <a:ext cx="86631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WHO, Datenstand 24.05.2022; OWID, Zugriff 24.05.2022; </a:t>
            </a:r>
            <a:r>
              <a:rPr lang="de-DE" sz="1200" dirty="0" err="1">
                <a:hlinkClick r:id="rId6"/>
              </a:rPr>
              <a:t>SitRep</a:t>
            </a:r>
            <a:r>
              <a:rPr lang="de-DE" sz="1200" dirty="0">
                <a:hlinkClick r:id="rId6"/>
              </a:rPr>
              <a:t> Portugal</a:t>
            </a:r>
            <a:r>
              <a:rPr lang="de-DE" sz="1200" dirty="0"/>
              <a:t>, 10.06.2022; Variantenbericht Portugal, 14.06.2022</a:t>
            </a:r>
          </a:p>
        </p:txBody>
      </p:sp>
    </p:spTree>
    <p:extLst>
      <p:ext uri="{BB962C8B-B14F-4D97-AF65-F5344CB8AC3E}">
        <p14:creationId xmlns:p14="http://schemas.microsoft.com/office/powerpoint/2010/main" val="293410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International keine neuen Maßnahmen aufgrund von BA.4 und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376C266-8FFF-49B3-8B62-DEA776F07766}"/>
              </a:ext>
            </a:extLst>
          </p:cNvPr>
          <p:cNvSpPr txBox="1"/>
          <p:nvPr/>
        </p:nvSpPr>
        <p:spPr>
          <a:xfrm>
            <a:off x="204720" y="935316"/>
            <a:ext cx="53193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Umfrage im PHIRI Netzwerk 09.06.2022</a:t>
            </a:r>
          </a:p>
          <a:p>
            <a:endParaRPr lang="de-DE" sz="2000" dirty="0"/>
          </a:p>
          <a:p>
            <a:r>
              <a:rPr lang="de-DE" sz="2000" dirty="0"/>
              <a:t>Keine Maßnahmenverschärfung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Albanien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Bosnien und </a:t>
            </a:r>
            <a:r>
              <a:rPr lang="de-DE" sz="2000" dirty="0" err="1"/>
              <a:t>Herzegovina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Bulgarien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Estland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Finnland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Italien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Irland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Kroatien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Litauen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Niederlande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Rumänien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Slowakei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Slowenien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Zypern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AA5081-0870-4BF8-A911-22001BF1B590}"/>
              </a:ext>
            </a:extLst>
          </p:cNvPr>
          <p:cNvSpPr txBox="1"/>
          <p:nvPr/>
        </p:nvSpPr>
        <p:spPr>
          <a:xfrm>
            <a:off x="5789869" y="4202073"/>
            <a:ext cx="53193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dirty="0"/>
              <a:t>Malta hat </a:t>
            </a:r>
            <a:r>
              <a:rPr lang="de-DE" sz="2000" dirty="0" err="1"/>
              <a:t>Deeskallation</a:t>
            </a:r>
            <a:r>
              <a:rPr lang="de-DE" sz="2000" dirty="0"/>
              <a:t> gestoppt und behält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Maskenpflicht in vulnerablen Settings (Krankenhäuser, </a:t>
            </a:r>
            <a:r>
              <a:rPr lang="de-DE" sz="2000" dirty="0" err="1"/>
              <a:t>Alten-und</a:t>
            </a:r>
            <a:r>
              <a:rPr lang="de-DE" sz="2000" dirty="0"/>
              <a:t> Pflegeheime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Nachweispflicht bei Einreise (Negativer Test/Genesen/Geimpft)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55E6D1-E73D-4B4C-A8CB-7546BC39C718}"/>
              </a:ext>
            </a:extLst>
          </p:cNvPr>
          <p:cNvSpPr txBox="1"/>
          <p:nvPr/>
        </p:nvSpPr>
        <p:spPr>
          <a:xfrm>
            <a:off x="6096000" y="1084082"/>
            <a:ext cx="555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pandemic management strategies or containment measures changed in your country due to the emergence of the BA.4/5 subvariant or the general recent epidemiological situation? If so, how?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61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9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  <a:latin typeface="Scala Sans OT" panose="020B0504030101020104" pitchFamily="34" charset="0"/>
              </a:rPr>
              <a:t>Länderfokus: Portugal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3157979" y="6530606"/>
            <a:ext cx="86631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WHO, Datenstand 24.05.2022; OWID, Zugriff 24.05.2022; </a:t>
            </a:r>
            <a:r>
              <a:rPr lang="de-DE" sz="1200" dirty="0" err="1">
                <a:hlinkClick r:id="rId3"/>
              </a:rPr>
              <a:t>SitRep</a:t>
            </a:r>
            <a:r>
              <a:rPr lang="de-DE" sz="1200" dirty="0">
                <a:hlinkClick r:id="rId3"/>
              </a:rPr>
              <a:t> Portugal</a:t>
            </a:r>
            <a:r>
              <a:rPr lang="de-DE" sz="1200" dirty="0"/>
              <a:t>, 10.06.2022; Variantenbericht Portugal, 14.06.2022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802459"/>
            <a:ext cx="7575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Fallzahlsteigerung seit Anfang Mai 2022 (KW17/18)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Positivenanteil</a:t>
            </a:r>
            <a:r>
              <a:rPr lang="de-DE" dirty="0"/>
              <a:t> steigt weiter (Stand 23.05.2022: 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0,98  (Madeira 1,29)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10% der Fälle hospitalisiert, stabil seit Jahresbeginn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Stabile ITS Belegung   steigende Todesfälle (KW20)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8BC97F4-A8EF-4469-8B35-EFCA2A3C2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790" y="861850"/>
            <a:ext cx="6675851" cy="50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38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Breitbild</PresentationFormat>
  <Paragraphs>144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Wingdings</vt:lpstr>
      <vt:lpstr>1_Office-Design</vt:lpstr>
      <vt:lpstr>WHO epidemiological update, Datenstand 13.06.2022</vt:lpstr>
      <vt:lpstr>7-Tages-Inzidenz pro 100.000 Einwohner in Europa</vt:lpstr>
      <vt:lpstr>Länderfokus: Portugal - BA.5</vt:lpstr>
      <vt:lpstr>International keine neuen Maßnahmen aufgrund von BA.4 und BA.5</vt:lpstr>
      <vt:lpstr>PowerPoint-Präsentation</vt:lpstr>
      <vt:lpstr>Länderfokus: Portugal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884</cp:revision>
  <dcterms:created xsi:type="dcterms:W3CDTF">2015-11-02T12:29:13Z</dcterms:created>
  <dcterms:modified xsi:type="dcterms:W3CDTF">2022-06-28T15:20:09Z</dcterms:modified>
</cp:coreProperties>
</file>