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69" r:id="rId3"/>
    <p:sldId id="884" r:id="rId4"/>
    <p:sldId id="756" r:id="rId5"/>
    <p:sldId id="757" r:id="rId6"/>
    <p:sldId id="777" r:id="rId7"/>
    <p:sldId id="783" r:id="rId8"/>
    <p:sldId id="781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7" autoAdjust="0"/>
    <p:restoredTop sz="87034" autoAdjust="0"/>
  </p:normalViewPr>
  <p:slideViewPr>
    <p:cSldViewPr snapToGrid="0" snapToObjects="1">
      <p:cViewPr varScale="1">
        <p:scale>
          <a:sx n="78" d="100"/>
          <a:sy n="78" d="100"/>
        </p:scale>
        <p:origin x="848" y="4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15.06.2022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3510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7TageInz_BL_Meldedatum_LB.png, wobei bei er ersteren Datei auch eine Grenze bei 50/100.000 eingezeichnet ist (bzw. bei 25/100.000 bei niedrigen Fallzahlen)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93743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/>
            </a:ext>
            <a:ext uri="{C572A759-6A51-4108-AA02-DFA0A04FC94B}">
              <ma14:wrappingTextBoxFlag xmlns="" xmlns:ma14="http://schemas.microsoft.com/office/mac/drawingml/2011/main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="" xmlns:ma14="http://schemas.microsoft.com/office/mac/drawingml/2011/main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15. Juni 2022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B1861779-00E7-4269-BC5D-8071E61E4A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85189"/>
              </p:ext>
            </p:extLst>
          </p:nvPr>
        </p:nvGraphicFramePr>
        <p:xfrm>
          <a:off x="931005" y="588554"/>
          <a:ext cx="7266213" cy="4407556"/>
        </p:xfrm>
        <a:graphic>
          <a:graphicData uri="http://schemas.openxmlformats.org/drawingml/2006/table">
            <a:tbl>
              <a:tblPr firstRow="1" firstCol="1" bandRow="1"/>
              <a:tblGrid>
                <a:gridCol w="884517">
                  <a:extLst>
                    <a:ext uri="{9D8B030D-6E8A-4147-A177-3AD203B41FA5}">
                      <a16:colId xmlns:a16="http://schemas.microsoft.com/office/drawing/2014/main" val="4030598343"/>
                    </a:ext>
                  </a:extLst>
                </a:gridCol>
                <a:gridCol w="884517">
                  <a:extLst>
                    <a:ext uri="{9D8B030D-6E8A-4147-A177-3AD203B41FA5}">
                      <a16:colId xmlns:a16="http://schemas.microsoft.com/office/drawing/2014/main" val="1312555830"/>
                    </a:ext>
                  </a:extLst>
                </a:gridCol>
                <a:gridCol w="148621">
                  <a:extLst>
                    <a:ext uri="{9D8B030D-6E8A-4147-A177-3AD203B41FA5}">
                      <a16:colId xmlns:a16="http://schemas.microsoft.com/office/drawing/2014/main" val="3435256166"/>
                    </a:ext>
                  </a:extLst>
                </a:gridCol>
                <a:gridCol w="883823">
                  <a:extLst>
                    <a:ext uri="{9D8B030D-6E8A-4147-A177-3AD203B41FA5}">
                      <a16:colId xmlns:a16="http://schemas.microsoft.com/office/drawing/2014/main" val="1686583457"/>
                    </a:ext>
                  </a:extLst>
                </a:gridCol>
                <a:gridCol w="1081385">
                  <a:extLst>
                    <a:ext uri="{9D8B030D-6E8A-4147-A177-3AD203B41FA5}">
                      <a16:colId xmlns:a16="http://schemas.microsoft.com/office/drawing/2014/main" val="3139879634"/>
                    </a:ext>
                  </a:extLst>
                </a:gridCol>
                <a:gridCol w="148621">
                  <a:extLst>
                    <a:ext uri="{9D8B030D-6E8A-4147-A177-3AD203B41FA5}">
                      <a16:colId xmlns:a16="http://schemas.microsoft.com/office/drawing/2014/main" val="1324609017"/>
                    </a:ext>
                  </a:extLst>
                </a:gridCol>
                <a:gridCol w="1474428">
                  <a:extLst>
                    <a:ext uri="{9D8B030D-6E8A-4147-A177-3AD203B41FA5}">
                      <a16:colId xmlns:a16="http://schemas.microsoft.com/office/drawing/2014/main" val="2301090816"/>
                    </a:ext>
                  </a:extLst>
                </a:gridCol>
                <a:gridCol w="148621">
                  <a:extLst>
                    <a:ext uri="{9D8B030D-6E8A-4147-A177-3AD203B41FA5}">
                      <a16:colId xmlns:a16="http://schemas.microsoft.com/office/drawing/2014/main" val="1159351023"/>
                    </a:ext>
                  </a:extLst>
                </a:gridCol>
                <a:gridCol w="1611680">
                  <a:extLst>
                    <a:ext uri="{9D8B030D-6E8A-4147-A177-3AD203B41FA5}">
                      <a16:colId xmlns:a16="http://schemas.microsoft.com/office/drawing/2014/main" val="734007002"/>
                    </a:ext>
                  </a:extLst>
                </a:gridCol>
              </a:tblGrid>
              <a:tr h="31539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Bestätigte Fälle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7-Tage-Inzidenz (7-TI)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DIVI-Intensivregister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14.06. 12:15 Uhr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Impfmonitoring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8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Datenstand 15.06.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1771690"/>
                  </a:ext>
                </a:extLst>
              </a:tr>
              <a:tr h="5578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aktive Fälle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Gesamt-Bevölkerung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50/100.000 EW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Veränderung der Fälle zum Vortag 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Impfungen seit dem Vortag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7579055"/>
                  </a:ext>
                </a:extLst>
              </a:tr>
              <a:tr h="1579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+92.344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+42.000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472,4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±0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+24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Erstimpfungen: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mbria" panose="02040503050406030204" pitchFamily="18" charset="0"/>
                          <a:cs typeface="Calibri" panose="020F0502020204030204" pitchFamily="34" charset="0"/>
                        </a:rPr>
                        <a:t> +1.151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3106307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(27.007.429)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[ca. 818.000]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[411/411]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[675]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Zweitimpfungen: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+2.248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5233812"/>
                  </a:ext>
                </a:extLst>
              </a:tr>
              <a:tr h="1640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ScalaSans"/>
                        </a:rPr>
                        <a:t> </a:t>
                      </a:r>
                      <a:endParaRPr lang="de-DE" sz="105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de-DE" sz="1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50" dirty="0">
                        <a:effectLst/>
                        <a:latin typeface="Cambria" panose="02040503050406030204" pitchFamily="18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Auffrischimpfung: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+8.956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9541881"/>
                  </a:ext>
                </a:extLst>
              </a:tr>
              <a:tr h="74563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Genesene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 gesamt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500/100.000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Anteil COVID-19-Belegung an Gesamtzahl der betreibbaren ITS-Betten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4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Geimpfter insgesamt mit mindestens einer/mit vollständiger/ mit Auffrischimpfung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 5, 6, 7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8464819"/>
                  </a:ext>
                </a:extLst>
              </a:tr>
              <a:tr h="95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+1.039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+50.300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3,47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+17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3,1 %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64.560.231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25046694"/>
                  </a:ext>
                </a:extLst>
              </a:tr>
              <a:tr h="2761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(563.490)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(ca. 26.049.400)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[155/411]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63.127.812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5639172"/>
                  </a:ext>
                </a:extLst>
              </a:tr>
              <a:tr h="957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49.745.802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5419617"/>
                  </a:ext>
                </a:extLst>
              </a:tr>
              <a:tr h="745631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Verstorbene</a:t>
                      </a:r>
                      <a:r>
                        <a:rPr lang="de-DE" sz="1000" b="1" baseline="30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Hospitalisierte</a:t>
                      </a:r>
                      <a:b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</a:b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ab 60 Jahre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Anzahl Kreise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mit 7-TI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&gt; 1000/100.000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CCE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Erstaufnahmen 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Arial" panose="020B0604020202020204" pitchFamily="34" charset="0"/>
                        </a:rPr>
                        <a:t>auf ITS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3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Anteil Geimpfter insgesamt mit mindestens einer/mit vollständiger/ mit Auffrischimpfung </a:t>
                      </a:r>
                      <a:r>
                        <a:rPr lang="de-DE" sz="1000" b="1" baseline="30000" dirty="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5, 6, 7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AF1D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6891533"/>
                  </a:ext>
                </a:extLst>
              </a:tr>
              <a:tr h="957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+112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7,52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Fälle/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100.000 EW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+3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+99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N1: 77,6 %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9069995"/>
                  </a:ext>
                </a:extLst>
              </a:tr>
              <a:tr h="957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(140.026)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[9/411]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N2: 75,9 %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7718242"/>
                  </a:ext>
                </a:extLst>
              </a:tr>
              <a:tr h="16567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i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ScalaSans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 </a:t>
                      </a:r>
                      <a:endParaRPr lang="de-DE" sz="100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9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MS Mincho"/>
                          <a:cs typeface="Calibri" panose="020F0502020204030204" pitchFamily="34" charset="0"/>
                        </a:rPr>
                        <a:t>N3: 59,8 %</a:t>
                      </a:r>
                      <a:endParaRPr lang="de-DE" sz="1000" dirty="0">
                        <a:effectLst/>
                        <a:latin typeface="Calibri" panose="020F0502020204030204" pitchFamily="34" charset="0"/>
                        <a:ea typeface="MS Mincho"/>
                        <a:cs typeface="Arial" panose="020B0604020202020204" pitchFamily="34" charset="0"/>
                      </a:endParaRPr>
                    </a:p>
                  </a:txBody>
                  <a:tcPr marL="8204" marR="8204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6959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034025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68E2F148-2057-48E6-A979-9D11AA64C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59339EDA-6E47-419B-B5E4-B29F07B9A388}"/>
              </a:ext>
            </a:extLst>
          </p:cNvPr>
          <p:cNvSpPr txBox="1"/>
          <p:nvPr/>
        </p:nvSpPr>
        <p:spPr>
          <a:xfrm>
            <a:off x="800099" y="703385"/>
            <a:ext cx="4317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&gt;35 Mio. Meldungen bisher über DEMIS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B1EC348-C300-4B0A-B0B4-E6B27DBB3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48" y="1179346"/>
            <a:ext cx="7583214" cy="348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306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6DA12A3-5BFD-441B-9E52-1BFE7C38A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92" y="818192"/>
            <a:ext cx="7015870" cy="3835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5D7DA6A3-0F7C-4034-B46D-B8856B5870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271" y="906397"/>
            <a:ext cx="5653324" cy="3997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624BC26-48CB-4D06-A775-4BFA557A9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832" y="566166"/>
            <a:ext cx="8022336" cy="401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B53FF39-7D81-4693-ABA8-1D3C7C62D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58" y="901301"/>
            <a:ext cx="7423039" cy="371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22A51E5-0AF4-4697-AEAC-73B1E6AF0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15.06.2022</a:t>
            </a:r>
            <a:endParaRPr lang="de-DE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0AC1C54-89E3-48D2-A484-F3B1606F46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606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399</Words>
  <Application>Microsoft Office PowerPoint</Application>
  <PresentationFormat>Bildschirmpräsentation (16:9)</PresentationFormat>
  <Paragraphs>144</Paragraphs>
  <Slides>8</Slides>
  <Notes>5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6" baseType="lpstr">
      <vt:lpstr>Arial</vt:lpstr>
      <vt:lpstr>Calibri</vt:lpstr>
      <vt:lpstr>Cambria</vt:lpstr>
      <vt:lpstr>MS Mincho</vt:lpstr>
      <vt:lpstr>MS Mincho</vt:lpstr>
      <vt:lpstr>ScalaSans</vt:lpstr>
      <vt:lpstr>Wingdings</vt:lpstr>
      <vt:lpstr>Office-Design</vt:lpstr>
      <vt:lpstr>Lage national </vt:lpstr>
      <vt:lpstr>Überblick Kennzahlen </vt:lpstr>
      <vt:lpstr>PowerPoint-Präsentation</vt:lpstr>
      <vt:lpstr>Verlauf der 7-Tage-Inzidenz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Hilbig, Antonia</cp:lastModifiedBy>
  <cp:revision>668</cp:revision>
  <dcterms:created xsi:type="dcterms:W3CDTF">2015-11-02T12:29:13Z</dcterms:created>
  <dcterms:modified xsi:type="dcterms:W3CDTF">2022-06-15T08:15:31Z</dcterms:modified>
</cp:coreProperties>
</file>