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5"/>
  </p:notesMasterIdLst>
  <p:sldIdLst>
    <p:sldId id="267" r:id="rId3"/>
    <p:sldId id="323" r:id="rId4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öttcher, Sindy" initials="BS" lastIdx="4" clrIdx="0">
    <p:extLst>
      <p:ext uri="{19B8F6BF-5375-455C-9EA6-DF929625EA0E}">
        <p15:presenceInfo xmlns:p15="http://schemas.microsoft.com/office/powerpoint/2012/main" userId="Böttcher, Sindy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666" autoAdjust="0"/>
    <p:restoredTop sz="79401" autoAdjust="0"/>
  </p:normalViewPr>
  <p:slideViewPr>
    <p:cSldViewPr>
      <p:cViewPr varScale="1">
        <p:scale>
          <a:sx n="54" d="100"/>
          <a:sy n="54" d="100"/>
        </p:scale>
        <p:origin x="1868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9F704B-22D3-4CA4-90E8-3FA178869C27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C9190-7944-4C17-9466-078921DDB0BF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595181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C9190-7944-4C17-9466-078921DDB0BF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43948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7130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7504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5221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 userDrawn="1"/>
        </p:nvSpPr>
        <p:spPr>
          <a:xfrm>
            <a:off x="0" y="1384875"/>
            <a:ext cx="8752360" cy="4355538"/>
          </a:xfrm>
          <a:prstGeom prst="rect">
            <a:avLst/>
          </a:prstGeom>
          <a:solidFill>
            <a:srgbClr val="045AA6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9" name="Textfeld 8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648000" tIns="234000" rIns="684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cxnSp>
        <p:nvCxnSpPr>
          <p:cNvPr id="11" name="Gerade Verbindung 10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echteck 13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5" name="Bildplatzhalter 14"/>
          <p:cNvSpPr>
            <a:spLocks noGrp="1"/>
          </p:cNvSpPr>
          <p:nvPr>
            <p:ph type="pic" sz="quarter" idx="13"/>
          </p:nvPr>
        </p:nvSpPr>
        <p:spPr>
          <a:xfrm>
            <a:off x="0" y="1384300"/>
            <a:ext cx="3319463" cy="4356100"/>
          </a:xfrm>
        </p:spPr>
        <p:txBody>
          <a:bodyPr/>
          <a:lstStyle/>
          <a:p>
            <a:endParaRPr lang="de-DE"/>
          </a:p>
        </p:txBody>
      </p:sp>
      <p:sp>
        <p:nvSpPr>
          <p:cNvPr id="16" name="Rechteck 15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26556611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_Standard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Bild 13" descr="PPT_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" y="1384875"/>
            <a:ext cx="8746484" cy="4358640"/>
          </a:xfrm>
          <a:prstGeom prst="rect">
            <a:avLst/>
          </a:prstGeom>
        </p:spPr>
      </p:pic>
      <p:sp>
        <p:nvSpPr>
          <p:cNvPr id="21" name="Textfeld 20"/>
          <p:cNvSpPr txBox="1"/>
          <p:nvPr userDrawn="1"/>
        </p:nvSpPr>
        <p:spPr>
          <a:xfrm>
            <a:off x="3624352" y="2264791"/>
            <a:ext cx="5124112" cy="2678578"/>
          </a:xfrm>
          <a:prstGeom prst="rect">
            <a:avLst/>
          </a:prstGeom>
          <a:solidFill>
            <a:srgbClr val="367BB8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0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="horz" wrap="square" lIns="252000" tIns="234000" rIns="252000" bIns="450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>
              <a:lnSpc>
                <a:spcPts val="1200"/>
              </a:lnSpc>
              <a:spcAft>
                <a:spcPts val="600"/>
              </a:spcAft>
            </a:pPr>
            <a:endParaRPr lang="de-DE" sz="2800" dirty="0">
              <a:solidFill>
                <a:srgbClr val="FFFFFF"/>
              </a:solidFill>
              <a:ea typeface="ＭＳ 明朝"/>
              <a:cs typeface="Calibri"/>
            </a:endParaRPr>
          </a:p>
        </p:txBody>
      </p:sp>
      <p:cxnSp>
        <p:nvCxnSpPr>
          <p:cNvPr id="23" name="Gerade Verbindung 22"/>
          <p:cNvCxnSpPr/>
          <p:nvPr userDrawn="1"/>
        </p:nvCxnSpPr>
        <p:spPr>
          <a:xfrm>
            <a:off x="3934890" y="2015660"/>
            <a:ext cx="0" cy="3160410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23"/>
          <p:cNvCxnSpPr/>
          <p:nvPr userDrawn="1"/>
        </p:nvCxnSpPr>
        <p:spPr>
          <a:xfrm>
            <a:off x="8439734" y="2009669"/>
            <a:ext cx="0" cy="3166401"/>
          </a:xfrm>
          <a:prstGeom prst="line">
            <a:avLst/>
          </a:prstGeom>
          <a:ln>
            <a:solidFill>
              <a:schemeClr val="bg1"/>
            </a:solidFill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Rechteck 24"/>
          <p:cNvSpPr/>
          <p:nvPr userDrawn="1"/>
        </p:nvSpPr>
        <p:spPr>
          <a:xfrm>
            <a:off x="8748464" y="2267304"/>
            <a:ext cx="395537" cy="2676064"/>
          </a:xfrm>
          <a:prstGeom prst="rect">
            <a:avLst/>
          </a:prstGeom>
          <a:solidFill>
            <a:srgbClr val="689CCA"/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/>
            </a:ext>
            <a:ext uri="{C572A759-6A51-4108-AA02-DFA0A04FC94B}">
              <ma14:wrappingTextBoxFlag xmlns:ma14="http://schemas.microsoft.com/office/mac/drawingml/2011/main" xmlns=""/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Rechteck 1"/>
          <p:cNvSpPr/>
          <p:nvPr userDrawn="1"/>
        </p:nvSpPr>
        <p:spPr>
          <a:xfrm>
            <a:off x="89647" y="6432176"/>
            <a:ext cx="8658817" cy="42582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de-DE">
              <a:solidFill>
                <a:prstClr val="white"/>
              </a:solidFill>
            </a:endParaRPr>
          </a:p>
        </p:txBody>
      </p:sp>
      <p:sp>
        <p:nvSpPr>
          <p:cNvPr id="10" name="Titel 1"/>
          <p:cNvSpPr>
            <a:spLocks noGrp="1"/>
          </p:cNvSpPr>
          <p:nvPr>
            <p:ph type="ctrTitle"/>
          </p:nvPr>
        </p:nvSpPr>
        <p:spPr>
          <a:xfrm>
            <a:off x="3934890" y="2267305"/>
            <a:ext cx="4504844" cy="1548940"/>
          </a:xfrm>
        </p:spPr>
        <p:txBody>
          <a:bodyPr lIns="252000" tIns="252000" rIns="252000" bIns="108000" anchor="t" anchorCtr="0">
            <a:noAutofit/>
          </a:bodyPr>
          <a:lstStyle>
            <a:lvl1pPr algn="l">
              <a:defRPr sz="2200" b="1" i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11" name="Textplatzhalter 16"/>
          <p:cNvSpPr>
            <a:spLocks noGrp="1"/>
          </p:cNvSpPr>
          <p:nvPr>
            <p:ph type="body" sz="quarter" idx="14"/>
          </p:nvPr>
        </p:nvSpPr>
        <p:spPr>
          <a:xfrm>
            <a:off x="3935413" y="3816244"/>
            <a:ext cx="4503737" cy="1127125"/>
          </a:xfrm>
        </p:spPr>
        <p:txBody>
          <a:bodyPr lIns="252000" tIns="108000" rIns="252000" bIns="252000" anchor="b" anchorCtr="0">
            <a:noAutofit/>
          </a:bodyPr>
          <a:lstStyle>
            <a:lvl1pPr marL="0" indent="0">
              <a:lnSpc>
                <a:spcPts val="22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rgbClr val="FFFFFF"/>
                </a:solidFill>
              </a:defRPr>
            </a:lvl2pPr>
            <a:lvl3pPr marL="914400" indent="0">
              <a:buNone/>
              <a:defRPr>
                <a:solidFill>
                  <a:srgbClr val="FFFFFF"/>
                </a:solidFill>
              </a:defRPr>
            </a:lvl3pPr>
            <a:lvl4pPr marL="1371600" indent="0">
              <a:buNone/>
              <a:defRPr>
                <a:solidFill>
                  <a:srgbClr val="FFFFFF"/>
                </a:solidFill>
              </a:defRPr>
            </a:lvl4pPr>
            <a:lvl5pPr marL="1828800" indent="0">
              <a:buNone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6955209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8" name="Inhaltsplatzhalter 9"/>
          <p:cNvSpPr>
            <a:spLocks noGrp="1"/>
          </p:cNvSpPr>
          <p:nvPr>
            <p:ph sz="quarter" idx="13"/>
          </p:nvPr>
        </p:nvSpPr>
        <p:spPr>
          <a:xfrm>
            <a:off x="457200" y="1710633"/>
            <a:ext cx="7983646" cy="4507846"/>
          </a:xfrm>
        </p:spPr>
        <p:txBody>
          <a:bodyPr/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9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3050082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3407067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62314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61832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0356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02.11.15</a:t>
            </a: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Lorem ipsum dolor sit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2A217B-ED1C-D84B-8478-63C77FA79618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92379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97621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834581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82079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6144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527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6947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7630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05105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1.tiff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926375-389E-46D2-BFA4-17F93A813EB4}" type="datetimeFigureOut">
              <a:rPr lang="de-DE" smtClean="0"/>
              <a:t>15.06.2022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3980F-45A1-4610-B733-556BBF57D55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95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836265"/>
            <a:ext cx="798364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710633"/>
            <a:ext cx="7983646" cy="4507846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564825" y="6356350"/>
            <a:ext cx="1860421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02.11.15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2699792" y="6356350"/>
            <a:ext cx="2895600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r>
              <a:rPr lang="de-DE"/>
              <a:t>Lorem ipsum dolor sit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942862" y="6356350"/>
            <a:ext cx="496872" cy="365125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ctr">
              <a:defRPr sz="1200">
                <a:solidFill>
                  <a:srgbClr val="045AA6"/>
                </a:solidFill>
              </a:defRPr>
            </a:lvl1pPr>
          </a:lstStyle>
          <a:p>
            <a:pPr defTabSz="457200"/>
            <a:fld id="{162A217B-ED1C-D84B-8478-63C77FA79618}" type="slidenum">
              <a:rPr lang="de-DE" smtClean="0"/>
              <a:pPr defTabSz="457200"/>
              <a:t>‹Nr.›</a:t>
            </a:fld>
            <a:endParaRPr lang="de-DE" dirty="0"/>
          </a:p>
        </p:txBody>
      </p:sp>
      <p:pic>
        <p:nvPicPr>
          <p:cNvPr id="7" name="Bild 6"/>
          <p:cNvPicPr/>
          <p:nvPr userDrawn="1"/>
        </p:nvPicPr>
        <p:blipFill>
          <a:blip r:embed="rId10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837" y="326665"/>
            <a:ext cx="2054800" cy="595685"/>
          </a:xfrm>
          <a:prstGeom prst="rect">
            <a:avLst/>
          </a:prstGeom>
          <a:extLst>
            <a:ext uri="{FAA26D3D-D897-4be2-8F04-BA451C77F1D7}">
              <ma14:placeholderFlag xmlns:ma14="http://schemas.microsoft.com/office/mac/drawingml/2011/main" xmlns=""/>
            </a:ext>
          </a:extLst>
        </p:spPr>
      </p:pic>
      <p:grpSp>
        <p:nvGrpSpPr>
          <p:cNvPr id="19" name="Gruppierung 18"/>
          <p:cNvGrpSpPr/>
          <p:nvPr userDrawn="1"/>
        </p:nvGrpSpPr>
        <p:grpSpPr>
          <a:xfrm>
            <a:off x="457200" y="6458251"/>
            <a:ext cx="7996881" cy="424726"/>
            <a:chOff x="457200" y="6356350"/>
            <a:chExt cx="7996881" cy="526628"/>
          </a:xfrm>
        </p:grpSpPr>
        <p:cxnSp>
          <p:nvCxnSpPr>
            <p:cNvPr id="12" name="Gerade Verbindung 11"/>
            <p:cNvCxnSpPr/>
            <p:nvPr userDrawn="1"/>
          </p:nvCxnSpPr>
          <p:spPr>
            <a:xfrm>
              <a:off x="7931996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Gerade Verbindung 12"/>
            <p:cNvCxnSpPr/>
            <p:nvPr userDrawn="1"/>
          </p:nvCxnSpPr>
          <p:spPr>
            <a:xfrm>
              <a:off x="2594239" y="6366707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Gerade Verbindung 13"/>
            <p:cNvCxnSpPr/>
            <p:nvPr userDrawn="1"/>
          </p:nvCxnSpPr>
          <p:spPr>
            <a:xfrm>
              <a:off x="457200" y="6356350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Gerade Verbindung 15"/>
            <p:cNvCxnSpPr/>
            <p:nvPr userDrawn="1"/>
          </p:nvCxnSpPr>
          <p:spPr>
            <a:xfrm>
              <a:off x="8454081" y="6381328"/>
              <a:ext cx="0" cy="501650"/>
            </a:xfrm>
            <a:prstGeom prst="line">
              <a:avLst/>
            </a:prstGeom>
            <a:ln w="6350"/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7651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hf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600" b="1" kern="1200">
          <a:solidFill>
            <a:srgbClr val="045AA6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432"/>
        </a:spcBef>
        <a:buClr>
          <a:srgbClr val="045AA6"/>
        </a:buClr>
        <a:buFont typeface="Wingdings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>
            <a:normAutofit/>
          </a:bodyPr>
          <a:lstStyle/>
          <a:p>
            <a:r>
              <a:rPr lang="de-DE" sz="3600" dirty="0"/>
              <a:t>Testanzahl und –Kapazität</a:t>
            </a:r>
            <a:endParaRPr lang="de-DE" sz="3600" u="sng" dirty="0">
              <a:solidFill>
                <a:srgbClr val="FF0000"/>
              </a:solidFill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0260A425-307B-46C5-BE37-DD7240049E0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9600"/>
            <a:ext cx="9144000" cy="441960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84BD512-A441-4B6F-B730-AC88F60839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3688" y="5013176"/>
            <a:ext cx="5832648" cy="180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9069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>
            <a:extLst>
              <a:ext uri="{FF2B5EF4-FFF2-40B4-BE49-F238E27FC236}">
                <a16:creationId xmlns:a16="http://schemas.microsoft.com/office/drawing/2014/main" id="{4B40EDE1-B07E-48CA-BE14-F206D07CF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62A217B-ED1C-D84B-8478-63C77FA79618}" type="slidenum">
              <a:rPr kumimoji="0" lang="de-DE" sz="1200" b="0" i="0" u="none" strike="noStrike" kern="1200" cap="none" spc="0" normalizeH="0" baseline="0" noProof="0" smtClean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sz="1200" b="0" i="0" u="none" strike="noStrike" kern="1200" cap="none" spc="0" normalizeH="0" baseline="0" noProof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991D4E7-9E79-43CD-B759-BBED23900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9592" y="332656"/>
            <a:ext cx="4248472" cy="944609"/>
          </a:xfrm>
        </p:spPr>
        <p:txBody>
          <a:bodyPr/>
          <a:lstStyle/>
          <a:p>
            <a:r>
              <a:rPr lang="fr-FR" b="0" dirty="0" err="1"/>
              <a:t>Datenstand</a:t>
            </a:r>
            <a:r>
              <a:rPr lang="fr-FR" b="0" dirty="0"/>
              <a:t> 14.06.2022 </a:t>
            </a:r>
            <a:br>
              <a:rPr lang="fr-FR" b="0" dirty="0"/>
            </a:br>
            <a:r>
              <a:rPr lang="de-DE" dirty="0"/>
              <a:t>Anzahl der Testungen pro 100.000 Einwohner nach Altersgruppe und Woche </a:t>
            </a:r>
          </a:p>
        </p:txBody>
      </p:sp>
      <p:sp>
        <p:nvSpPr>
          <p:cNvPr id="8" name="Titel 3">
            <a:extLst>
              <a:ext uri="{FF2B5EF4-FFF2-40B4-BE49-F238E27FC236}">
                <a16:creationId xmlns:a16="http://schemas.microsoft.com/office/drawing/2014/main" id="{38D51BD8-CD8F-400D-BE50-A023666B794E}"/>
              </a:ext>
            </a:extLst>
          </p:cNvPr>
          <p:cNvSpPr txBox="1">
            <a:spLocks/>
          </p:cNvSpPr>
          <p:nvPr/>
        </p:nvSpPr>
        <p:spPr>
          <a:xfrm>
            <a:off x="4932128" y="2914672"/>
            <a:ext cx="4067944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Positivenanteile</a:t>
            </a: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Alters-gruppe und Woche </a:t>
            </a:r>
          </a:p>
        </p:txBody>
      </p:sp>
      <p:sp>
        <p:nvSpPr>
          <p:cNvPr id="10" name="Titel 3">
            <a:extLst>
              <a:ext uri="{FF2B5EF4-FFF2-40B4-BE49-F238E27FC236}">
                <a16:creationId xmlns:a16="http://schemas.microsoft.com/office/drawing/2014/main" id="{791C1F0B-224E-44B9-AFBA-71A4AF9E0FA9}"/>
              </a:ext>
            </a:extLst>
          </p:cNvPr>
          <p:cNvSpPr txBox="1">
            <a:spLocks/>
          </p:cNvSpPr>
          <p:nvPr/>
        </p:nvSpPr>
        <p:spPr>
          <a:xfrm>
            <a:off x="673039" y="4989533"/>
            <a:ext cx="4355976" cy="874368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2600" b="1" i="0" u="none" strike="noStrike" kern="1200" cap="none" spc="0" normalizeH="0" baseline="0" noProof="0" dirty="0">
              <a:ln>
                <a:noFill/>
              </a:ln>
              <a:solidFill>
                <a:srgbClr val="045AA6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11" name="Titel 3">
            <a:extLst>
              <a:ext uri="{FF2B5EF4-FFF2-40B4-BE49-F238E27FC236}">
                <a16:creationId xmlns:a16="http://schemas.microsoft.com/office/drawing/2014/main" id="{BFBE2772-EE71-4956-A359-6E57CD26FE7C}"/>
              </a:ext>
            </a:extLst>
          </p:cNvPr>
          <p:cNvSpPr txBox="1">
            <a:spLocks/>
          </p:cNvSpPr>
          <p:nvPr/>
        </p:nvSpPr>
        <p:spPr>
          <a:xfrm>
            <a:off x="383791" y="5333491"/>
            <a:ext cx="3888432" cy="944609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600" b="1" kern="1200">
                <a:solidFill>
                  <a:srgbClr val="045AA6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600" b="1" i="0" u="none" strike="noStrike" kern="1200" cap="none" spc="0" normalizeH="0" baseline="0" noProof="0" dirty="0">
                <a:ln>
                  <a:noFill/>
                </a:ln>
                <a:solidFill>
                  <a:srgbClr val="045AA6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Anzahl POSITIVE Testungen pro 100.000 Einwohner nach Altersgruppe und Woche</a:t>
            </a:r>
          </a:p>
        </p:txBody>
      </p:sp>
      <p:pic>
        <p:nvPicPr>
          <p:cNvPr id="12" name="Picture">
            <a:extLst>
              <a:ext uri="{FF2B5EF4-FFF2-40B4-BE49-F238E27FC236}">
                <a16:creationId xmlns:a16="http://schemas.microsoft.com/office/drawing/2014/main" id="{E81A4F22-7D2E-4240-A622-208ADB975B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 bwMode="auto">
          <a:xfrm>
            <a:off x="5148064" y="0"/>
            <a:ext cx="4176464" cy="2584598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3" name="Picture">
            <a:extLst>
              <a:ext uri="{FF2B5EF4-FFF2-40B4-BE49-F238E27FC236}">
                <a16:creationId xmlns:a16="http://schemas.microsoft.com/office/drawing/2014/main" id="{254D71D1-AB41-4E31-9A85-E543C2F1216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 bwMode="auto">
          <a:xfrm>
            <a:off x="4388294" y="3924913"/>
            <a:ext cx="4793208" cy="2918886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pic>
        <p:nvPicPr>
          <p:cNvPr id="14" name="Picture">
            <a:extLst>
              <a:ext uri="{FF2B5EF4-FFF2-40B4-BE49-F238E27FC236}">
                <a16:creationId xmlns:a16="http://schemas.microsoft.com/office/drawing/2014/main" id="{C3FD715E-A0EE-4441-91DB-DBE82782D8C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 bwMode="auto">
          <a:xfrm>
            <a:off x="353251" y="2012786"/>
            <a:ext cx="3821614" cy="267814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9845760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</Words>
  <Application>Microsoft Office PowerPoint</Application>
  <PresentationFormat>Bildschirmpräsentation (4:3)</PresentationFormat>
  <Paragraphs>6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Arial</vt:lpstr>
      <vt:lpstr>Calibri</vt:lpstr>
      <vt:lpstr>ＭＳ 明朝</vt:lpstr>
      <vt:lpstr>Wingdings</vt:lpstr>
      <vt:lpstr>Larissa</vt:lpstr>
      <vt:lpstr>Office-Design</vt:lpstr>
      <vt:lpstr>Testanzahl und –Kapazität</vt:lpstr>
      <vt:lpstr>Datenstand 14.06.2022  Anzahl der Testungen pro 100.000 Einwohner nach Altersgruppe und Woche </vt:lpstr>
    </vt:vector>
  </TitlesOfParts>
  <Company>Robert Koch-Institut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Seifried, Janna</dc:creator>
  <cp:lastModifiedBy>Abu Sin, Muna</cp:lastModifiedBy>
  <cp:revision>328</cp:revision>
  <dcterms:created xsi:type="dcterms:W3CDTF">2020-11-18T09:03:03Z</dcterms:created>
  <dcterms:modified xsi:type="dcterms:W3CDTF">2022-06-15T08:31:32Z</dcterms:modified>
</cp:coreProperties>
</file>