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1" r:id="rId8"/>
    <p:sldId id="656" r:id="rId9"/>
    <p:sldId id="662" r:id="rId10"/>
    <p:sldId id="1012" r:id="rId11"/>
    <p:sldId id="667" r:id="rId12"/>
    <p:sldId id="1022" r:id="rId13"/>
    <p:sldId id="1023" r:id="rId1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E22B00"/>
    <a:srgbClr val="FFFFFF"/>
    <a:srgbClr val="058C94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6158" autoAdjust="0"/>
  </p:normalViewPr>
  <p:slideViewPr>
    <p:cSldViewPr snapToGrid="0" snapToObjects="1">
      <p:cViewPr varScale="1">
        <p:scale>
          <a:sx n="99" d="100"/>
          <a:sy n="99" d="100"/>
        </p:scale>
        <p:origin x="1812" y="7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scheinbar Talsohle in KW 21/22, leichter Anstieg in KW 23/2022 insgesamt und in allen Altersgruppen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23/2022 1,7 je 100T (KW 22: 1,0, KW21: 1,3, KW 20: 1,5, KW 19: 2,1, KW 18: 2,8, KW 17: 2,5; KW 16: 4,0, KW 15: </a:t>
            </a:r>
            <a:r>
              <a:rPr lang="de-DE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3,2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KW 23/2022:8 (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KW22: 7, KW21: 7, KW 20: 8, KW 19: 15, KW 18: 18,, KW 17: 16, KW 16: 25, KW 15: 22),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Zahlenabgleich: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b="1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COVID-SARI-Fälle: erneuter Anstieg in den AG 35-59 und 60-79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gesamt eher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(Anstieg 3 %): 5,3 % (Vorwoche: 5,1 %); Vorwochenwert ist um 0,1 Prozentpunkte gesunken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Trend: bisher kein Rückgang zu erkennen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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mit 5,3 % z.T. deutlich höher als in den vorpandemischen Jahren zur 23. KW (2011-2019: 2,2 - 4,9 %)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bei Erwachsenen, bei Kindern gesunken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5 AGs: Anstieg (deutlich) nur bei den 15-34J. (von 6,1% auf 8,4 %), in allen anderen AGs gesunken oder stabil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gesamt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gestiegen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(von 1,4 % auf 1,7 %); Vorwochenwert ist um 0,2 Prozentpunkte gestiegen; Anstieg auch hier bei den Erwachsenen</a:t>
            </a:r>
          </a:p>
          <a:p>
            <a:pPr marL="0" indent="0">
              <a:buFontTx/>
              <a:buNone/>
            </a:pPr>
            <a:endParaRPr lang="de-DE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insgesamt: eher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(Anstieg 4 %).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in KW 23 mit 1.165 (Vorwoche: 1.120) über dem Bereich der Vorjahre zur 23. KW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bei Kindern bis 14 Jahre, Anstieg bei den (jungen) Erwachsenen ab 15 Jahren (Anstieg zwischen 10-20%)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\\rki.local\daten\Projekte\FG36_AGI\Wochenberichte\Berichterstellung\Saison_2021_22\Woche_23_2022\KI_2015_2022-06-14.xlsx („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Pivot_Chart_KI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22/2022 wird insgesamt ein Anstieg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KW 23/2022 sind die Werte mit Ausnahme der ab 80-Jährigen in allen Altersgruppen zum Teil deutlich angestiegen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 KW 22/2022 etwas gestiegen (ungewöhnlich viele Nachmeldungen), in KW 23 eher stabil auf Sommerniveau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SARI-ICU stabil auf Sommerniveau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\Krisenstab_SARI_Inz_S5.png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\Krisenstab_SARI_ICU_Inz_S5.png</a:t>
            </a:r>
            <a:endParaRPr lang="de-DE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(momentan nicht drin: S:\Projekte\FG36_INV_ICOSARI\Arbeitsordner\Wochenbericht \Krisenstab_3Saisons_AGI6_allVWD_inkl_letzte_FB.png)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18% (Vorwoche: 13%) wieder gestiegen, auch wieder einige Influenza-Fälle (v.a. in den AG 0-4 und 80+!)</a:t>
            </a:r>
          </a:p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 </a:t>
            </a:r>
            <a:r>
              <a:rPr lang="de-DE" b="0" i="1" dirty="0">
                <a:sym typeface="Wingdings" panose="05000000000000000000" pitchFamily="2" charset="2"/>
              </a:rPr>
              <a:t>Influenza-Diagnosen werden nicht ganz so schnell eingetragen wie COVID-19, noch einige Nachmeldungen aus der Vor-Berichtswoche</a:t>
            </a:r>
            <a:endParaRPr lang="de-DE" b="0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b="0" dirty="0"/>
              <a:t>13% (Vorwoche: 15%), keine Influenza-Fälle mit Intensivbehandlung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in allen Altersgruppen auf Sommerniveau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AG ab 35 Jahre: zwischen 20-26% COVID-19-Diagnosen bei SARI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14.6.2022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23.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8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1,7 COVID-SARI pro 100.000</a:t>
            </a:r>
          </a:p>
          <a:p>
            <a:endParaRPr lang="de-DE" dirty="0"/>
          </a:p>
          <a:p>
            <a:r>
              <a:rPr lang="de-DE" dirty="0"/>
              <a:t>Entspricht ca. 1.400 neuen Krankenhausaufnahmen wegen COVID-SARI in D.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8/100T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9FB4EE1-BB0B-45D7-B64D-9EBACF162D63}"/>
              </a:ext>
            </a:extLst>
          </p:cNvPr>
          <p:cNvSpPr txBox="1"/>
          <p:nvPr/>
        </p:nvSpPr>
        <p:spPr>
          <a:xfrm>
            <a:off x="5613225" y="46339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3/100T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13. KW bis 23.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14.6.2022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15.06.2022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339259" y="695908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6EE31FA-709C-4B51-932E-9FD6F1C7F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30" y="1152765"/>
            <a:ext cx="8388823" cy="259712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5734600-920C-42C5-913F-95B5B061A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91" y="3708731"/>
            <a:ext cx="8431499" cy="2609314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F6C0B71-19B7-4F3B-AA08-6106AFDF657E}"/>
              </a:ext>
            </a:extLst>
          </p:cNvPr>
          <p:cNvSpPr txBox="1"/>
          <p:nvPr/>
        </p:nvSpPr>
        <p:spPr>
          <a:xfrm>
            <a:off x="6767197" y="1913244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5CA70DB-8EF8-4FF4-BECC-2BA759DFE498}"/>
              </a:ext>
            </a:extLst>
          </p:cNvPr>
          <p:cNvSpPr txBox="1"/>
          <p:nvPr/>
        </p:nvSpPr>
        <p:spPr>
          <a:xfrm>
            <a:off x="1301443" y="2609798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HKU1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0D0EF5D-D9DF-4F91-9487-9DACB944C102}"/>
              </a:ext>
            </a:extLst>
          </p:cNvPr>
          <p:cNvSpPr txBox="1"/>
          <p:nvPr/>
        </p:nvSpPr>
        <p:spPr>
          <a:xfrm>
            <a:off x="4865971" y="1893102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678343C-CFF0-43C3-9478-C19E7B4217CD}"/>
              </a:ext>
            </a:extLst>
          </p:cNvPr>
          <p:cNvSpPr txBox="1"/>
          <p:nvPr/>
        </p:nvSpPr>
        <p:spPr>
          <a:xfrm>
            <a:off x="6182897" y="2266885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52CFDD7-3C10-432A-9930-018ECFC82678}"/>
              </a:ext>
            </a:extLst>
          </p:cNvPr>
          <p:cNvSpPr txBox="1"/>
          <p:nvPr/>
        </p:nvSpPr>
        <p:spPr>
          <a:xfrm>
            <a:off x="6767197" y="2609799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229E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949926F-41F5-45A9-B5F6-08D5CAA3B9B2}"/>
              </a:ext>
            </a:extLst>
          </p:cNvPr>
          <p:cNvSpPr txBox="1"/>
          <p:nvPr/>
        </p:nvSpPr>
        <p:spPr>
          <a:xfrm>
            <a:off x="1474463" y="4424709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A7F67FC-C10B-4861-912C-5190586C1FCD}"/>
              </a:ext>
            </a:extLst>
          </p:cNvPr>
          <p:cNvSpPr txBox="1"/>
          <p:nvPr/>
        </p:nvSpPr>
        <p:spPr>
          <a:xfrm>
            <a:off x="7279017" y="4479486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F573784-929D-4E40-AE89-67F9EE39E349}"/>
              </a:ext>
            </a:extLst>
          </p:cNvPr>
          <p:cNvSpPr txBox="1"/>
          <p:nvPr/>
        </p:nvSpPr>
        <p:spPr>
          <a:xfrm>
            <a:off x="2145439" y="5325210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AB2599-F5F9-47F1-8073-BA45685AC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439" y="1836408"/>
            <a:ext cx="1604055" cy="101106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36194B-259D-4FAF-8326-FFE86B09E1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873" y="4366583"/>
            <a:ext cx="1584098" cy="9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2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15.06.2022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19E5AAD-EA38-4116-BB6C-8FDB045C9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71" y="2305784"/>
            <a:ext cx="8364437" cy="274343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38EBDBCA-479B-4B88-9D36-515B1B32DBFA}"/>
              </a:ext>
            </a:extLst>
          </p:cNvPr>
          <p:cNvSpPr txBox="1"/>
          <p:nvPr/>
        </p:nvSpPr>
        <p:spPr>
          <a:xfrm>
            <a:off x="3025874" y="3016394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EEBF878-C897-4768-88BE-3B35E76D70DA}"/>
              </a:ext>
            </a:extLst>
          </p:cNvPr>
          <p:cNvSpPr txBox="1"/>
          <p:nvPr/>
        </p:nvSpPr>
        <p:spPr>
          <a:xfrm>
            <a:off x="5413622" y="3506767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33B7A22-44B2-433D-8F6C-CB640BF2B276}"/>
              </a:ext>
            </a:extLst>
          </p:cNvPr>
          <p:cNvSpPr txBox="1"/>
          <p:nvPr/>
        </p:nvSpPr>
        <p:spPr>
          <a:xfrm>
            <a:off x="6117194" y="3677502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RSV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3937163-01C3-4EF2-BE16-5AEB87F6E744}"/>
              </a:ext>
            </a:extLst>
          </p:cNvPr>
          <p:cNvSpPr txBox="1"/>
          <p:nvPr/>
        </p:nvSpPr>
        <p:spPr>
          <a:xfrm>
            <a:off x="7177811" y="3800613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HMPV</a:t>
            </a:r>
          </a:p>
        </p:txBody>
      </p:sp>
    </p:spTree>
    <p:extLst>
      <p:ext uri="{BB962C8B-B14F-4D97-AF65-F5344CB8AC3E}">
        <p14:creationId xmlns:p14="http://schemas.microsoft.com/office/powerpoint/2010/main" val="377957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C205949-3A72-4B19-93E8-6986FFB82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7" t="2446" r="2065" b="16771"/>
          <a:stretch/>
        </p:blipFill>
        <p:spPr>
          <a:xfrm>
            <a:off x="247650" y="858964"/>
            <a:ext cx="4428000" cy="273145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23.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14.6.2022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44102" y="848537"/>
            <a:ext cx="36027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23. KW 2022 bei 5.300 ARE (Vorwoche: 5.100)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4,4 Mio. ARE in Deutschland, unabhängig von einem Arztbesuch</a:t>
            </a:r>
            <a:br>
              <a:rPr lang="de-DE" b="1" dirty="0"/>
            </a:br>
            <a:r>
              <a:rPr lang="de-DE" dirty="0"/>
              <a:t>(22. KW: 4,2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244104" y="3841336"/>
            <a:ext cx="3602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22. KW 2022:</a:t>
            </a:r>
          </a:p>
          <a:p>
            <a:r>
              <a:rPr lang="de-DE" dirty="0"/>
              <a:t>Deutlicher Anstieg bei den 15- bis 34-Jährigen, in allen anderen Alters-gruppen gesunken oder stabil geblieben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16" y="1001016"/>
            <a:ext cx="917284" cy="666544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3CBCEB8-C0F2-440B-BC06-D1B3D49EB1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14" t="2822" r="2206" b="22470"/>
          <a:stretch/>
        </p:blipFill>
        <p:spPr>
          <a:xfrm>
            <a:off x="247650" y="3769034"/>
            <a:ext cx="4428000" cy="25164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6EDFDB6-7155-4508-92E1-5134C8F3E2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34" t="76280" r="9844" b="2496"/>
          <a:stretch/>
        </p:blipFill>
        <p:spPr>
          <a:xfrm>
            <a:off x="5066434" y="5326072"/>
            <a:ext cx="3234922" cy="6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23.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14.6.2022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873166" y="1498469"/>
            <a:ext cx="30859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22. KW 2022:</a:t>
            </a:r>
          </a:p>
          <a:p>
            <a:r>
              <a:rPr lang="de-DE" dirty="0"/>
              <a:t>Anstieg bei den ab 15-Jährigen, Rückgang bei Kindern (0 bis 14 Jahre)</a:t>
            </a:r>
          </a:p>
          <a:p>
            <a:endParaRPr lang="de-DE" sz="600" dirty="0"/>
          </a:p>
          <a:p>
            <a:endParaRPr lang="de-DE" sz="600" dirty="0"/>
          </a:p>
          <a:p>
            <a:br>
              <a:rPr lang="de-DE" sz="600" dirty="0"/>
            </a:br>
            <a:r>
              <a:rPr lang="de-DE" dirty="0"/>
              <a:t>ca. 1.200 Arzt­konsul­ta­tionen wegen ARE pro 100.000 EW </a:t>
            </a:r>
          </a:p>
          <a:p>
            <a:endParaRPr lang="de-DE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23. KW 2022: knapp 1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A73EDC6-A064-4566-927D-AD8FAE6155E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" t="30394" r="1041" b="2407"/>
          <a:stretch/>
        </p:blipFill>
        <p:spPr bwMode="auto">
          <a:xfrm>
            <a:off x="184919" y="1238928"/>
            <a:ext cx="5399405" cy="2390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100F172-5015-4CC7-920D-338EE5A1AA1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5" r="1828" b="2102"/>
          <a:stretch/>
        </p:blipFill>
        <p:spPr bwMode="auto">
          <a:xfrm>
            <a:off x="184919" y="3886864"/>
            <a:ext cx="5399405" cy="2386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14.6.2022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9" y="1842809"/>
            <a:ext cx="7891887" cy="3156754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23. KW 2022</a:t>
            </a:r>
          </a:p>
          <a:p>
            <a:r>
              <a:rPr lang="de-DE" dirty="0"/>
              <a:t>Rund 240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200.000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6" y="1055280"/>
            <a:ext cx="4247994" cy="21239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6" y="2888816"/>
            <a:ext cx="4247994" cy="212399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8" y="1055280"/>
            <a:ext cx="4247994" cy="212399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8" y="2888816"/>
            <a:ext cx="4247994" cy="2123997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23.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6" y="4722440"/>
            <a:ext cx="4247994" cy="21239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8" y="4722440"/>
            <a:ext cx="4247994" cy="21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23.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14.6.2022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18" y="760732"/>
            <a:ext cx="7518575" cy="30074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FDD6519-6DF5-4764-A003-204F812E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71" y="3676394"/>
            <a:ext cx="7459420" cy="298376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B01C52E-18B6-415A-8071-B499121D88EC}"/>
              </a:ext>
            </a:extLst>
          </p:cNvPr>
          <p:cNvCxnSpPr/>
          <p:nvPr/>
        </p:nvCxnSpPr>
        <p:spPr>
          <a:xfrm>
            <a:off x="1374906" y="2459470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59D16A2-86EC-42F8-8801-032EF2D35773}"/>
              </a:ext>
            </a:extLst>
          </p:cNvPr>
          <p:cNvCxnSpPr/>
          <p:nvPr/>
        </p:nvCxnSpPr>
        <p:spPr>
          <a:xfrm>
            <a:off x="1374906" y="5470383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52" y="523482"/>
            <a:ext cx="8049992" cy="295166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23.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23.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377473" y="1850025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18%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053229" y="2050608"/>
            <a:ext cx="325590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769A8E98-1E13-4E3C-98C7-CFD89DCF8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97" y="3802134"/>
            <a:ext cx="8334180" cy="3055866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354F24-6F11-49D5-83BA-B26CAC6AAC75}"/>
              </a:ext>
            </a:extLst>
          </p:cNvPr>
          <p:cNvGrpSpPr/>
          <p:nvPr/>
        </p:nvGrpSpPr>
        <p:grpSpPr>
          <a:xfrm>
            <a:off x="1025717" y="4305953"/>
            <a:ext cx="6137729" cy="1053762"/>
            <a:chOff x="1128532" y="4454567"/>
            <a:chExt cx="5932667" cy="949283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5403850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2" y="4454567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777999" y="514958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7935B3-DD82-4764-B414-22A30F20846F}"/>
              </a:ext>
            </a:extLst>
          </p:cNvPr>
          <p:cNvSpPr txBox="1"/>
          <p:nvPr/>
        </p:nvSpPr>
        <p:spPr>
          <a:xfrm>
            <a:off x="1757880" y="3826283"/>
            <a:ext cx="49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430742" y="5121877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13%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 flipV="1">
            <a:off x="7018625" y="5286773"/>
            <a:ext cx="412117" cy="1977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23.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14.6.2022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3462006" y="1316846"/>
            <a:ext cx="39510" cy="642311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559236" y="970190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2 % Influenza, 5 % COVID-19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7594812" y="1307397"/>
            <a:ext cx="169568" cy="621819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585928" y="999620"/>
            <a:ext cx="235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3 % Influenza, 26 %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7594812" y="5191940"/>
            <a:ext cx="48118" cy="524484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001277" y="486332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20 %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7546694" y="3289209"/>
            <a:ext cx="144330" cy="5596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031662" y="2971212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22 %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23.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14.6.2022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1303</Words>
  <Application>Microsoft Office PowerPoint</Application>
  <PresentationFormat>Bildschirmpräsentation (4:3)</PresentationFormat>
  <Paragraphs>147</Paragraphs>
  <Slides>13</Slides>
  <Notes>12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Daten NRZ Influenzaviren  Datenstand 14.6.2022</vt:lpstr>
      <vt:lpstr>GrippeWeb bis zur 23. KW 2022 </vt:lpstr>
      <vt:lpstr>Arbeitsgemeinschaft Influenza ARE-Konsultationen / 100.000 Einwohner bis zur 23. KW 2022</vt:lpstr>
      <vt:lpstr>Arbeitsgemeinschaft Influenza - SEEDARE ARE-Konsultationen mit COVID-Diagnose / 100.000 Einwohner </vt:lpstr>
      <vt:lpstr>SEEDARE – ARE mit COVID-19 Konsultationen in Altersgruppen bis zur 23.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Prahm, Kerstin</cp:lastModifiedBy>
  <cp:revision>3363</cp:revision>
  <cp:lastPrinted>2020-05-13T06:04:10Z</cp:lastPrinted>
  <dcterms:created xsi:type="dcterms:W3CDTF">2015-11-02T12:29:13Z</dcterms:created>
  <dcterms:modified xsi:type="dcterms:W3CDTF">2022-06-15T08:42:23Z</dcterms:modified>
</cp:coreProperties>
</file>