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1696" autoAdjust="0"/>
  </p:normalViewPr>
  <p:slideViewPr>
    <p:cSldViewPr snapToGrid="0">
      <p:cViewPr varScale="1">
        <p:scale>
          <a:sx n="112" d="100"/>
          <a:sy n="112" d="100"/>
        </p:scale>
        <p:origin x="804" y="11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22.06.2022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672 (am 15.06), vor zwei Wochen 644 (08.06.):   -&gt;  Wieder Zunahme der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541 (15.06.), vor zwei Wochen +479 (08.06): -&gt; steigende Zunahme der Neuaufnahmen 7-Tage-Anzahl</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   Verstorbenen Anzahl ist seit dem letzten Bericht, bzw. seit Anfang Juni stabil, keine deutliche Zu- oder Abnahme</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75%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a:t>
            </a:r>
            <a:r>
              <a:rPr lang="de-DE"/>
              <a:t>Prognose.</a:t>
            </a:r>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22.06.2022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22.06.2022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4DB750CA-95D9-4099-AB4D-24EEBB26A037}"/>
              </a:ext>
            </a:extLst>
          </p:cNvPr>
          <p:cNvPicPr>
            <a:picLocks noChangeAspect="1"/>
          </p:cNvPicPr>
          <p:nvPr/>
        </p:nvPicPr>
        <p:blipFill>
          <a:blip r:embed="rId3"/>
          <a:stretch>
            <a:fillRect/>
          </a:stretch>
        </p:blipFill>
        <p:spPr>
          <a:xfrm>
            <a:off x="6963041" y="2690007"/>
            <a:ext cx="5035096" cy="3788703"/>
          </a:xfrm>
          <a:prstGeom prst="rect">
            <a:avLst/>
          </a:prstGeom>
        </p:spPr>
      </p:pic>
      <p:pic>
        <p:nvPicPr>
          <p:cNvPr id="4" name="Grafik 3">
            <a:extLst>
              <a:ext uri="{FF2B5EF4-FFF2-40B4-BE49-F238E27FC236}">
                <a16:creationId xmlns:a16="http://schemas.microsoft.com/office/drawing/2014/main" id="{1D58F0B7-4865-4D1C-9E2D-F53B1AD2EFA2}"/>
              </a:ext>
            </a:extLst>
          </p:cNvPr>
          <p:cNvPicPr>
            <a:picLocks noChangeAspect="1"/>
          </p:cNvPicPr>
          <p:nvPr/>
        </p:nvPicPr>
        <p:blipFill>
          <a:blip r:embed="rId4"/>
          <a:stretch>
            <a:fillRect/>
          </a:stretch>
        </p:blipFill>
        <p:spPr>
          <a:xfrm>
            <a:off x="60305" y="2306071"/>
            <a:ext cx="6843330" cy="4099386"/>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22.06.2022 </a:t>
            </a:r>
            <a:r>
              <a:rPr lang="de-DE" sz="1600"/>
              <a:t>werden </a:t>
            </a:r>
            <a:r>
              <a:rPr lang="de-DE" sz="1600" b="1"/>
              <a:t>780 </a:t>
            </a:r>
            <a:r>
              <a:rPr lang="de-DE" sz="1600" dirty="0"/>
              <a:t>COVID-19-Patient*innen auf Intensivstationen (der ca. 1.300 Akutkrankenhäuser) behandelt. </a:t>
            </a:r>
          </a:p>
          <a:p>
            <a:pPr>
              <a:spcBef>
                <a:spcPts val="600"/>
              </a:spcBef>
            </a:pPr>
            <a:r>
              <a:rPr lang="de-DE" sz="1600" dirty="0"/>
              <a:t>Erneuter Anstieg der COVID-ITS-Belegung</a:t>
            </a:r>
          </a:p>
          <a:p>
            <a:pPr>
              <a:spcBef>
                <a:spcPts val="600"/>
              </a:spcBef>
            </a:pPr>
            <a:r>
              <a:rPr lang="de-DE" sz="1600" dirty="0"/>
              <a:t>ITS-COVID-Neuaufnahmen mit </a:t>
            </a:r>
            <a:r>
              <a:rPr lang="de-DE" sz="1600" b="1" dirty="0"/>
              <a:t>+705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350209" y="2463130"/>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031014" y="2469200"/>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800375" y="2499476"/>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521950" y="4584359"/>
            <a:ext cx="93370" cy="81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91914" y="5556455"/>
            <a:ext cx="520950" cy="286566"/>
          </a:xfrm>
          <a:prstGeom prst="rect">
            <a:avLst/>
          </a:prstGeom>
          <a:noFill/>
        </p:spPr>
        <p:txBody>
          <a:bodyPr wrap="square" rtlCol="0">
            <a:spAutoFit/>
          </a:bodyPr>
          <a:lstStyle/>
          <a:p>
            <a:r>
              <a:rPr lang="de-DE" sz="1200">
                <a:solidFill>
                  <a:schemeClr val="bg2">
                    <a:lumMod val="50000"/>
                  </a:schemeClr>
                </a:solidFill>
              </a:rPr>
              <a:t>780</a:t>
            </a:r>
            <a:endParaRPr lang="de-DE" sz="1200" dirty="0">
              <a:solidFill>
                <a:schemeClr val="bg2">
                  <a:lumMod val="50000"/>
                </a:schemeClr>
              </a:solidFill>
            </a:endParaRPr>
          </a:p>
        </p:txBody>
      </p:sp>
      <p:sp>
        <p:nvSpPr>
          <p:cNvPr id="14" name="Textfeld 13">
            <a:extLst>
              <a:ext uri="{FF2B5EF4-FFF2-40B4-BE49-F238E27FC236}">
                <a16:creationId xmlns:a16="http://schemas.microsoft.com/office/drawing/2014/main" id="{4A28318D-B736-4639-8DFC-4670EAAD84D7}"/>
              </a:ext>
            </a:extLst>
          </p:cNvPr>
          <p:cNvSpPr txBox="1"/>
          <p:nvPr/>
        </p:nvSpPr>
        <p:spPr>
          <a:xfrm>
            <a:off x="7141053" y="2142943"/>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9891616" y="2613280"/>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924064" y="3995505"/>
            <a:ext cx="92260" cy="78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709327" cy="2554545"/>
          </a:xfrm>
          <a:prstGeom prst="rect">
            <a:avLst/>
          </a:prstGeom>
          <a:noFill/>
        </p:spPr>
        <p:txBody>
          <a:bodyPr wrap="square" rtlCol="0">
            <a:spAutoFit/>
          </a:bodyPr>
          <a:lstStyle/>
          <a:p>
            <a:r>
              <a:rPr lang="de-DE" sz="2000" b="1" dirty="0">
                <a:latin typeface="+mj-lt"/>
              </a:rPr>
              <a:t>Anteil der COVID-19-Patient*innen an der Gesamtzahl betreibbarer </a:t>
            </a:r>
            <a:br>
              <a:rPr lang="de-DE" sz="2000" b="1" dirty="0">
                <a:latin typeface="+mj-lt"/>
              </a:rPr>
            </a:br>
            <a:r>
              <a:rPr lang="de-DE" sz="2000" b="1" dirty="0">
                <a:latin typeface="+mj-lt"/>
              </a:rPr>
              <a:t>ITS-Betten </a:t>
            </a:r>
            <a:br>
              <a:rPr lang="de-DE" sz="2000" b="1" dirty="0">
                <a:latin typeface="+mj-lt"/>
              </a:rPr>
            </a:br>
            <a:r>
              <a:rPr lang="de-DE" sz="1400" b="1" dirty="0">
                <a:solidFill>
                  <a:schemeClr val="bg1">
                    <a:lumMod val="65000"/>
                  </a:schemeClr>
                </a:solidFill>
                <a:latin typeface="+mj-lt"/>
              </a:rPr>
              <a:t>(* letzte 8 Wochen)</a:t>
            </a:r>
            <a:endParaRPr lang="de-DE" sz="2000" b="1" dirty="0">
              <a:solidFill>
                <a:schemeClr val="bg1">
                  <a:lumMod val="65000"/>
                </a:schemeClr>
              </a:solidFill>
              <a:latin typeface="+mj-lt"/>
            </a:endParaRPr>
          </a:p>
        </p:txBody>
      </p:sp>
      <p:pic>
        <p:nvPicPr>
          <p:cNvPr id="2" name="Grafik 1">
            <a:extLst>
              <a:ext uri="{FF2B5EF4-FFF2-40B4-BE49-F238E27FC236}">
                <a16:creationId xmlns:a16="http://schemas.microsoft.com/office/drawing/2014/main" id="{15AEB41A-17F6-4575-A390-F9E06142F766}"/>
              </a:ext>
            </a:extLst>
          </p:cNvPr>
          <p:cNvPicPr>
            <a:picLocks noChangeAspect="1"/>
          </p:cNvPicPr>
          <p:nvPr/>
        </p:nvPicPr>
        <p:blipFill>
          <a:blip r:embed="rId3"/>
          <a:stretch>
            <a:fillRect/>
          </a:stretch>
        </p:blipFill>
        <p:spPr>
          <a:xfrm>
            <a:off x="2255432" y="0"/>
            <a:ext cx="9373203" cy="6858000"/>
          </a:xfrm>
          <a:prstGeom prst="rect">
            <a:avLst/>
          </a:prstGeom>
        </p:spPr>
      </p:pic>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DF2E20E-302D-4D76-A6BF-07211BC33845}"/>
              </a:ext>
            </a:extLst>
          </p:cNvPr>
          <p:cNvPicPr>
            <a:picLocks noChangeAspect="1"/>
          </p:cNvPicPr>
          <p:nvPr/>
        </p:nvPicPr>
        <p:blipFill>
          <a:blip r:embed="rId3"/>
          <a:stretch>
            <a:fillRect/>
          </a:stretch>
        </p:blipFill>
        <p:spPr>
          <a:xfrm>
            <a:off x="7265471" y="3741625"/>
            <a:ext cx="4729099" cy="2969102"/>
          </a:xfrm>
          <a:prstGeom prst="rect">
            <a:avLst/>
          </a:prstGeom>
        </p:spPr>
      </p:pic>
      <p:pic>
        <p:nvPicPr>
          <p:cNvPr id="7" name="Grafik 6">
            <a:extLst>
              <a:ext uri="{FF2B5EF4-FFF2-40B4-BE49-F238E27FC236}">
                <a16:creationId xmlns:a16="http://schemas.microsoft.com/office/drawing/2014/main" id="{1B543737-D5D8-4DBB-B6BD-1F23634B4AAD}"/>
              </a:ext>
            </a:extLst>
          </p:cNvPr>
          <p:cNvPicPr>
            <a:picLocks noChangeAspect="1"/>
          </p:cNvPicPr>
          <p:nvPr/>
        </p:nvPicPr>
        <p:blipFill>
          <a:blip r:embed="rId4"/>
          <a:stretch>
            <a:fillRect/>
          </a:stretch>
        </p:blipFill>
        <p:spPr>
          <a:xfrm>
            <a:off x="7263352" y="289415"/>
            <a:ext cx="4538560" cy="3127352"/>
          </a:xfrm>
          <a:prstGeom prst="rect">
            <a:avLst/>
          </a:prstGeom>
        </p:spPr>
      </p:pic>
      <p:pic>
        <p:nvPicPr>
          <p:cNvPr id="6" name="Grafik 5">
            <a:extLst>
              <a:ext uri="{FF2B5EF4-FFF2-40B4-BE49-F238E27FC236}">
                <a16:creationId xmlns:a16="http://schemas.microsoft.com/office/drawing/2014/main" id="{FA1AF4E0-2967-4065-933D-E4C3AB7BA4AE}"/>
              </a:ext>
            </a:extLst>
          </p:cNvPr>
          <p:cNvPicPr>
            <a:picLocks noChangeAspect="1"/>
          </p:cNvPicPr>
          <p:nvPr/>
        </p:nvPicPr>
        <p:blipFill>
          <a:blip r:embed="rId5"/>
          <a:stretch>
            <a:fillRect/>
          </a:stretch>
        </p:blipFill>
        <p:spPr>
          <a:xfrm>
            <a:off x="96399" y="962642"/>
            <a:ext cx="4729098" cy="3739081"/>
          </a:xfrm>
          <a:prstGeom prst="rect">
            <a:avLst/>
          </a:prstGeom>
        </p:spPr>
      </p:pic>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1811952"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8"/>
          <a:stretch>
            <a:fillRect/>
          </a:stretch>
        </p:blipFill>
        <p:spPr>
          <a:xfrm>
            <a:off x="10227834" y="95635"/>
            <a:ext cx="1885950" cy="533400"/>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4442473" y="2976658"/>
            <a:ext cx="365760" cy="1658181"/>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7052643" y="1865323"/>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pic>
        <p:nvPicPr>
          <p:cNvPr id="4" name="Grafik 3">
            <a:extLst>
              <a:ext uri="{FF2B5EF4-FFF2-40B4-BE49-F238E27FC236}">
                <a16:creationId xmlns:a16="http://schemas.microsoft.com/office/drawing/2014/main" id="{103C6B7C-322B-462F-B1FD-798D714F41ED}"/>
              </a:ext>
            </a:extLst>
          </p:cNvPr>
          <p:cNvPicPr>
            <a:picLocks noChangeAspect="1"/>
          </p:cNvPicPr>
          <p:nvPr/>
        </p:nvPicPr>
        <p:blipFill>
          <a:blip r:embed="rId4"/>
          <a:stretch>
            <a:fillRect/>
          </a:stretch>
        </p:blipFill>
        <p:spPr>
          <a:xfrm>
            <a:off x="1431154" y="572453"/>
            <a:ext cx="5607979" cy="2847802"/>
          </a:xfrm>
          <a:prstGeom prst="rect">
            <a:avLst/>
          </a:prstGeom>
        </p:spPr>
      </p:pic>
      <p:pic>
        <p:nvPicPr>
          <p:cNvPr id="10" name="Grafik 9">
            <a:extLst>
              <a:ext uri="{FF2B5EF4-FFF2-40B4-BE49-F238E27FC236}">
                <a16:creationId xmlns:a16="http://schemas.microsoft.com/office/drawing/2014/main" id="{2237F6DA-06BA-40C1-A6D6-446B83BAF75C}"/>
              </a:ext>
            </a:extLst>
          </p:cNvPr>
          <p:cNvPicPr>
            <a:picLocks noChangeAspect="1"/>
          </p:cNvPicPr>
          <p:nvPr/>
        </p:nvPicPr>
        <p:blipFill>
          <a:blip r:embed="rId5"/>
          <a:stretch>
            <a:fillRect/>
          </a:stretch>
        </p:blipFill>
        <p:spPr>
          <a:xfrm>
            <a:off x="7381601" y="608976"/>
            <a:ext cx="4725716" cy="2372076"/>
          </a:xfrm>
          <a:prstGeom prst="rect">
            <a:avLst/>
          </a:prstGeom>
          <a:ln>
            <a:solidFill>
              <a:schemeClr val="accent1">
                <a:lumMod val="60000"/>
                <a:lumOff val="40000"/>
              </a:schemeClr>
            </a:solidFill>
          </a:ln>
        </p:spPr>
      </p:pic>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7031382" y="2655605"/>
            <a:ext cx="547547" cy="225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Grafik 11">
            <a:extLst>
              <a:ext uri="{FF2B5EF4-FFF2-40B4-BE49-F238E27FC236}">
                <a16:creationId xmlns:a16="http://schemas.microsoft.com/office/drawing/2014/main" id="{E0B17B39-EB41-441F-BE53-94F25F57036A}"/>
              </a:ext>
            </a:extLst>
          </p:cNvPr>
          <p:cNvPicPr>
            <a:picLocks noChangeAspect="1"/>
          </p:cNvPicPr>
          <p:nvPr/>
        </p:nvPicPr>
        <p:blipFill>
          <a:blip r:embed="rId6"/>
          <a:stretch>
            <a:fillRect/>
          </a:stretch>
        </p:blipFill>
        <p:spPr>
          <a:xfrm>
            <a:off x="1431154" y="3777353"/>
            <a:ext cx="6217126" cy="2636582"/>
          </a:xfrm>
          <a:prstGeom prst="rect">
            <a:avLst/>
          </a:prstGeom>
        </p:spPr>
      </p:pic>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4"/>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pic>
        <p:nvPicPr>
          <p:cNvPr id="4" name="Grafik 3">
            <a:extLst>
              <a:ext uri="{FF2B5EF4-FFF2-40B4-BE49-F238E27FC236}">
                <a16:creationId xmlns:a16="http://schemas.microsoft.com/office/drawing/2014/main" id="{BCBA25E2-19CD-41D9-A0B5-6B9D99E58CDA}"/>
              </a:ext>
            </a:extLst>
          </p:cNvPr>
          <p:cNvPicPr>
            <a:picLocks noChangeAspect="1"/>
          </p:cNvPicPr>
          <p:nvPr/>
        </p:nvPicPr>
        <p:blipFill>
          <a:blip r:embed="rId5"/>
          <a:stretch>
            <a:fillRect/>
          </a:stretch>
        </p:blipFill>
        <p:spPr>
          <a:xfrm>
            <a:off x="59378" y="2230262"/>
            <a:ext cx="7538280" cy="4505818"/>
          </a:xfrm>
          <a:prstGeom prst="rect">
            <a:avLst/>
          </a:prstGeom>
        </p:spPr>
      </p:pic>
      <p:pic>
        <p:nvPicPr>
          <p:cNvPr id="5" name="Grafik 4">
            <a:extLst>
              <a:ext uri="{FF2B5EF4-FFF2-40B4-BE49-F238E27FC236}">
                <a16:creationId xmlns:a16="http://schemas.microsoft.com/office/drawing/2014/main" id="{9F128E37-A972-4777-B997-C46472B6C887}"/>
              </a:ext>
            </a:extLst>
          </p:cNvPr>
          <p:cNvPicPr>
            <a:picLocks noChangeAspect="1"/>
          </p:cNvPicPr>
          <p:nvPr/>
        </p:nvPicPr>
        <p:blipFill>
          <a:blip r:embed="rId6"/>
          <a:stretch>
            <a:fillRect/>
          </a:stretch>
        </p:blipFill>
        <p:spPr>
          <a:xfrm>
            <a:off x="8140901" y="474204"/>
            <a:ext cx="3869213" cy="2349165"/>
          </a:xfrm>
          <a:prstGeom prst="rect">
            <a:avLst/>
          </a:prstGeom>
          <a:ln w="28575">
            <a:solidFill>
              <a:srgbClr val="0070C0"/>
            </a:solidFill>
          </a:ln>
        </p:spPr>
      </p:pic>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Breitbild</PresentationFormat>
  <Paragraphs>33</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Esins, Janina</cp:lastModifiedBy>
  <cp:revision>621</cp:revision>
  <dcterms:created xsi:type="dcterms:W3CDTF">2021-01-13T08:46:29Z</dcterms:created>
  <dcterms:modified xsi:type="dcterms:W3CDTF">2022-06-22T08:23:40Z</dcterms:modified>
</cp:coreProperties>
</file>