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7" r:id="rId3"/>
    <p:sldId id="266" r:id="rId4"/>
    <p:sldId id="260" r:id="rId5"/>
    <p:sldId id="271" r:id="rId6"/>
    <p:sldId id="27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63" d="100"/>
          <a:sy n="63" d="100"/>
        </p:scale>
        <p:origin x="1482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BA.5: Meldesystem: 26/1101 Verdachtsfälle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BA.4: Meldesystem: 7/201 Verdachtsfälle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22.06.2022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15.06.2022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20.06.2022)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62822F1-6BD8-426B-B564-B03E3EEF696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23942"/>
          <a:ext cx="7983539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47">
                  <a:extLst>
                    <a:ext uri="{9D8B030D-6E8A-4147-A177-3AD203B41FA5}">
                      <a16:colId xmlns:a16="http://schemas.microsoft.com/office/drawing/2014/main" val="2860139949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4003114638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1127053328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32497809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768683269"/>
                    </a:ext>
                  </a:extLst>
                </a:gridCol>
                <a:gridCol w="822304">
                  <a:extLst>
                    <a:ext uri="{9D8B030D-6E8A-4147-A177-3AD203B41FA5}">
                      <a16:colId xmlns:a16="http://schemas.microsoft.com/office/drawing/2014/main" val="781831619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79410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0428519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940763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48172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070728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86192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367904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95,5 %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315677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612491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8610981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901927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44,1 %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197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20.06.2022)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KW23/2022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 		49.7%</a:t>
            </a:r>
          </a:p>
          <a:p>
            <a:r>
              <a:rPr lang="de-DE" sz="1350" dirty="0"/>
              <a:t>    BA.2		24.1%</a:t>
            </a:r>
          </a:p>
          <a:p>
            <a:r>
              <a:rPr lang="de-DE" sz="1350" dirty="0"/>
              <a:t>    BA.2.9 		  7.7%</a:t>
            </a:r>
          </a:p>
          <a:p>
            <a:r>
              <a:rPr lang="de-DE" sz="1350" dirty="0"/>
              <a:t>    BA.2.12.1 		  5.8%</a:t>
            </a:r>
          </a:p>
          <a:p>
            <a:r>
              <a:rPr lang="de-DE" sz="1350" dirty="0"/>
              <a:t>    BA.4 		  5.8%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5" y="3619906"/>
            <a:ext cx="3399392" cy="12695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200" dirty="0"/>
              <a:t>BA.5	7887 (4550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200" dirty="0"/>
              <a:t>BA.4	1209 (700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200" dirty="0"/>
              <a:t>BA.2.12.1	1818 (977 in Stichprobe)</a:t>
            </a:r>
          </a:p>
          <a:p>
            <a:pPr>
              <a:tabLst>
                <a:tab pos="1546622" algn="l"/>
                <a:tab pos="1818085" algn="l"/>
              </a:tabLst>
            </a:pPr>
            <a:endParaRPr lang="de-DE" sz="135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605851" y="416510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23.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F542-CA53-4909-82AC-202C4B09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A1B02D-8B4E-4031-AF1C-12BFA72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043016-80C6-4F0E-8634-3779E0E69C69}"/>
              </a:ext>
            </a:extLst>
          </p:cNvPr>
          <p:cNvCxnSpPr>
            <a:cxnSpLocks/>
          </p:cNvCxnSpPr>
          <p:nvPr/>
        </p:nvCxnSpPr>
        <p:spPr>
          <a:xfrm>
            <a:off x="7747564" y="184785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A500868-CA13-440A-A4B1-633391DDEAFD}"/>
              </a:ext>
            </a:extLst>
          </p:cNvPr>
          <p:cNvCxnSpPr>
            <a:cxnSpLocks/>
          </p:cNvCxnSpPr>
          <p:nvPr/>
        </p:nvCxnSpPr>
        <p:spPr>
          <a:xfrm>
            <a:off x="7664437" y="204629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638C43E-3DBA-4764-BBC0-E1B714179B53}"/>
              </a:ext>
            </a:extLst>
          </p:cNvPr>
          <p:cNvCxnSpPr>
            <a:cxnSpLocks/>
          </p:cNvCxnSpPr>
          <p:nvPr/>
        </p:nvCxnSpPr>
        <p:spPr>
          <a:xfrm rot="10800000">
            <a:off x="7651896" y="1634713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BC74171-5CA3-4D91-9151-9A15607AC166}"/>
              </a:ext>
            </a:extLst>
          </p:cNvPr>
          <p:cNvCxnSpPr>
            <a:cxnSpLocks/>
          </p:cNvCxnSpPr>
          <p:nvPr/>
        </p:nvCxnSpPr>
        <p:spPr>
          <a:xfrm rot="10800000">
            <a:off x="7651896" y="2456065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649F486-8E22-4F64-B80C-EBDAB7D20C38}"/>
              </a:ext>
            </a:extLst>
          </p:cNvPr>
          <p:cNvCxnSpPr>
            <a:cxnSpLocks/>
          </p:cNvCxnSpPr>
          <p:nvPr/>
        </p:nvCxnSpPr>
        <p:spPr>
          <a:xfrm rot="10800000">
            <a:off x="7747564" y="2255555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3B318F5-575C-475B-BC94-B871BCF1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4" y="825918"/>
            <a:ext cx="4445493" cy="32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0813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Nachweise Rekombinanten  (Datenstand: 20.06.2022)</a:t>
            </a:r>
          </a:p>
          <a:p>
            <a:endParaRPr lang="de-DE" b="1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AE6C8CE-0E0D-41AF-9BCF-80185DD304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8890" y="883081"/>
          <a:ext cx="2215250" cy="31614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42E8D30-75E4-4BDF-B0B7-81B8F3CC6CFB}"/>
              </a:ext>
            </a:extLst>
          </p:cNvPr>
          <p:cNvSpPr txBox="1"/>
          <p:nvPr/>
        </p:nvSpPr>
        <p:spPr>
          <a:xfrm>
            <a:off x="2860963" y="4162474"/>
            <a:ext cx="4677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  <a:p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A9ADA65-C655-428E-A19A-8FA39BDEFA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9805" y="884598"/>
          <a:ext cx="2215250" cy="29222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XU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XV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XW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XY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8639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XAA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89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XAB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3287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XAC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15792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31CDE0B-CC9D-4B2A-B3EC-7D40D04187DD}"/>
              </a:ext>
            </a:extLst>
          </p:cNvPr>
          <p:cNvSpPr/>
          <p:nvPr/>
        </p:nvSpPr>
        <p:spPr>
          <a:xfrm>
            <a:off x="5857983" y="883081"/>
            <a:ext cx="3029078" cy="882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Hinweis:</a:t>
            </a:r>
          </a:p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Wochenbericht wird nun die Anzahl der in der Stichprobe gefundenen Rekombinanten angegeben!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9302B9-6432-4D6A-B724-88D529F6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B9D1F3-CE99-4CF0-89BC-2F9FC4AE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CorSurV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Stichprobe: 4550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 23/22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Gesamt: 7887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23/22</a:t>
            </a:r>
            <a:br>
              <a:rPr lang="de-DE" sz="1600" dirty="0"/>
            </a:br>
            <a:r>
              <a:rPr lang="de-DE" sz="1600" dirty="0"/>
              <a:t>	</a:t>
            </a:r>
          </a:p>
          <a:p>
            <a:r>
              <a:rPr lang="de-DE" sz="1600" dirty="0"/>
              <a:t>4761 Fälle im Meldesystem seit KW 09/22 bis 20.06.22</a:t>
            </a:r>
          </a:p>
          <a:p>
            <a:r>
              <a:rPr lang="de-DE" sz="1600" dirty="0"/>
              <a:t>Hospitalisiert: 48 (2 %); 1419 (59 %) NA</a:t>
            </a:r>
          </a:p>
          <a:p>
            <a:r>
              <a:rPr lang="de-DE" sz="1600" dirty="0"/>
              <a:t>Verstorben: 0 </a:t>
            </a:r>
          </a:p>
          <a:p>
            <a:r>
              <a:rPr lang="de-DE" sz="1600" dirty="0"/>
              <a:t>Expositionsort: 49x EUR außer DE, </a:t>
            </a:r>
            <a:br>
              <a:rPr lang="de-DE" sz="1600" dirty="0"/>
            </a:br>
            <a:r>
              <a:rPr lang="de-DE" sz="1600" dirty="0"/>
              <a:t>Afrika (2), Amerika (2), Asien (3)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CorSurV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Stichprobe: 700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 23/22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Gesamt: 1209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KW23/22</a:t>
            </a:r>
          </a:p>
          <a:p>
            <a:endParaRPr lang="de-DE" sz="1600" dirty="0"/>
          </a:p>
          <a:p>
            <a:r>
              <a:rPr lang="de-DE" sz="1600" dirty="0"/>
              <a:t>811 Fälle im Meldesystem seit KW 07/22 bis 20.06.22</a:t>
            </a:r>
          </a:p>
          <a:p>
            <a:r>
              <a:rPr lang="de-DE" sz="1600" dirty="0"/>
              <a:t>Hospitalisiert: 8 (2 %) ; 269 (62 %) NA</a:t>
            </a:r>
          </a:p>
          <a:p>
            <a:r>
              <a:rPr lang="de-DE" sz="1600" dirty="0"/>
              <a:t>Verstorben: 1 </a:t>
            </a:r>
          </a:p>
          <a:p>
            <a:r>
              <a:rPr lang="de-DE" sz="1600" dirty="0"/>
              <a:t>Expositionsort: 2x EUR außer DE, Afrika (3), Amerika (2)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7EE7DD-E4E8-40BD-ABB3-F0F4E7547E8E}"/>
              </a:ext>
            </a:extLst>
          </p:cNvPr>
          <p:cNvSpPr/>
          <p:nvPr/>
        </p:nvSpPr>
        <p:spPr>
          <a:xfrm>
            <a:off x="457200" y="4454294"/>
            <a:ext cx="14670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Datenstand 21.06.2022</a:t>
            </a:r>
          </a:p>
        </p:txBody>
      </p:sp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BC78BB-182A-4AB4-B254-053E6A93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D5E13F-8397-4F7F-A84E-2854B5E0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DCF1AB-299C-49A0-9E43-1A99D85442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C3A859-2F24-4061-909D-81F2BA1DC4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C536FAE-1F1C-427F-A871-894F4133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176971"/>
            <a:ext cx="7983646" cy="281060"/>
          </a:xfrm>
        </p:spPr>
        <p:txBody>
          <a:bodyPr/>
          <a:lstStyle/>
          <a:p>
            <a:r>
              <a:rPr lang="de-DE" dirty="0" err="1"/>
              <a:t>Kummulatives</a:t>
            </a:r>
            <a:r>
              <a:rPr lang="de-DE" dirty="0"/>
              <a:t> Wachstum im Vergleich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14F0BC-2EA3-4D1C-AF35-65F8ADCC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78" y="675589"/>
            <a:ext cx="4751577" cy="43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Bildschirmpräsentation (16:9)</PresentationFormat>
  <Paragraphs>174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</vt:lpstr>
      <vt:lpstr>Kummulatives Wachstum im Vergleich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182</cp:revision>
  <dcterms:created xsi:type="dcterms:W3CDTF">2015-11-02T12:29:13Z</dcterms:created>
  <dcterms:modified xsi:type="dcterms:W3CDTF">2022-06-22T09:14:02Z</dcterms:modified>
</cp:coreProperties>
</file>