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7"/>
  </p:notesMasterIdLst>
  <p:handoutMasterIdLst>
    <p:handoutMasterId r:id="rId8"/>
  </p:handoutMasterIdLst>
  <p:sldIdLst>
    <p:sldId id="814" r:id="rId2"/>
    <p:sldId id="825" r:id="rId3"/>
    <p:sldId id="828" r:id="rId4"/>
    <p:sldId id="841" r:id="rId5"/>
    <p:sldId id="840" r:id="rId6"/>
  </p:sldIdLst>
  <p:sldSz cx="12192000" cy="685800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hde, Anna" initials="AMR" lastIdx="5" clrIdx="0">
    <p:extLst>
      <p:ext uri="{19B8F6BF-5375-455C-9EA6-DF929625EA0E}">
        <p15:presenceInfo xmlns:p15="http://schemas.microsoft.com/office/powerpoint/2012/main" userId="Rohde, Anna" providerId="None"/>
      </p:ext>
    </p:extLst>
  </p:cmAuthor>
  <p:cmAuthor id="2" name="Raiser, Sofie Gillesberg" initials="SGR" lastIdx="1" clrIdx="1">
    <p:extLst>
      <p:ext uri="{19B8F6BF-5375-455C-9EA6-DF929625EA0E}">
        <p15:presenceInfo xmlns:p15="http://schemas.microsoft.com/office/powerpoint/2012/main" userId="Raiser, Sofie Gillesber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367BB8"/>
    <a:srgbClr val="4D8AD2"/>
    <a:srgbClr val="80A5DC"/>
    <a:srgbClr val="006EC7"/>
    <a:srgbClr val="66A8DD"/>
    <a:srgbClr val="689CCA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9"/>
    <p:restoredTop sz="76112" autoAdjust="0"/>
  </p:normalViewPr>
  <p:slideViewPr>
    <p:cSldViewPr snapToGrid="0" snapToObjects="1">
      <p:cViewPr varScale="1">
        <p:scale>
          <a:sx n="82" d="100"/>
          <a:sy n="82" d="100"/>
        </p:scale>
        <p:origin x="1374" y="90"/>
      </p:cViewPr>
      <p:guideLst>
        <p:guide orient="horz" pos="2137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22.06.2022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22.06.2022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CAVE: vielerorts geänderte Teststrategien insbesondere in Europa z.B. Spanien, Dänemark, England testen nur Risikogruppen, Personen die Behandlung im KH benötigen und Personen die mit RG arbeiten; Österreich hat den Anzahl PCR pro Einwohner reduziert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7600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0208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SitRep</a:t>
            </a:r>
            <a:r>
              <a:rPr lang="de-DE" dirty="0"/>
              <a:t>: https://www.insa.min-saude.pt/wp-content/uploads/2022/06/20220615_Monitorizacao_COVID-19.pdf</a:t>
            </a:r>
          </a:p>
          <a:p>
            <a:r>
              <a:rPr lang="de-DE" dirty="0" err="1"/>
              <a:t>Dtaenstand</a:t>
            </a:r>
            <a:r>
              <a:rPr lang="de-DE" dirty="0"/>
              <a:t> </a:t>
            </a:r>
            <a:r>
              <a:rPr lang="de-DE" dirty="0" err="1"/>
              <a:t>SitRep</a:t>
            </a:r>
            <a:r>
              <a:rPr lang="de-DE" dirty="0"/>
              <a:t>: 13.06.2022 (Veröffentlicht 15.06.2022)</a:t>
            </a:r>
          </a:p>
          <a:p>
            <a:endParaRPr lang="de-DE" dirty="0"/>
          </a:p>
          <a:p>
            <a:r>
              <a:rPr lang="de-DE" dirty="0"/>
              <a:t>Abbildung 2: Kumulative Inzidenz über 7 Tage (pro 100.000 Einwohner), nach Gesundheitsregion, in Portugal, vom 15.12.2021 bis 13.06.2022. Inzidenzen nehmen auf dem Festland ab,  in den autonomen Regionen +/- Plateau</a:t>
            </a:r>
          </a:p>
          <a:p>
            <a:r>
              <a:rPr lang="de-DE" dirty="0"/>
              <a:t>Quelle: BI SINAVE; Autor: DGS</a:t>
            </a:r>
          </a:p>
          <a:p>
            <a:endParaRPr lang="de-DE" dirty="0"/>
          </a:p>
          <a:p>
            <a:r>
              <a:rPr lang="de-DE" dirty="0"/>
              <a:t>Abbildung 5: Tägliche Entwicklung der hospitalisierten COVID-19-Patienten (gesamt) und Aufnahme auf die Intensivstation in Krankenhäusern auf dem Festland zwischen dem 15.12.2021 und dem 13.06.2022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ITS 38% vom kritischen Wert 255 Betten</a:t>
            </a:r>
          </a:p>
          <a:p>
            <a:endParaRPr lang="de-DE" dirty="0"/>
          </a:p>
          <a:p>
            <a:r>
              <a:rPr lang="de-DE" dirty="0"/>
              <a:t>Abbildung 12: Todesfälle steigen leicht weiter: Entwicklung der COVID-19-spezifischen Sterblichkeitsrate (kumuliert bei 14 Tagen und 7 Tagen pro 1.000.000) bis zum 13.06.2022. Die blau gepunktete Linie entspricht dem vom Europäischen Zentrum für die Kontrolle von Krankheiten (ECDC) festgelegten Schwellenwert. Quelle: SICO | DGS; Autor: INSA.</a:t>
            </a:r>
          </a:p>
          <a:p>
            <a:endParaRPr lang="de-DE" dirty="0"/>
          </a:p>
          <a:p>
            <a:r>
              <a:rPr lang="de-DE" dirty="0"/>
              <a:t>Variantenbericht: https://insaflu.insa.pt/covid19/</a:t>
            </a:r>
          </a:p>
          <a:p>
            <a:endParaRPr lang="de-DE" dirty="0"/>
          </a:p>
          <a:p>
            <a:endParaRPr lang="de-DE" dirty="0"/>
          </a:p>
          <a:p>
            <a:r>
              <a:rPr lang="en-US" b="1" dirty="0"/>
              <a:t>BA.5, </a:t>
            </a:r>
            <a:r>
              <a:rPr lang="en-US" b="1" dirty="0" err="1"/>
              <a:t>Bericht</a:t>
            </a:r>
            <a:r>
              <a:rPr lang="en-US" b="1" dirty="0"/>
              <a:t> 24.05.2022</a:t>
            </a:r>
          </a:p>
          <a:p>
            <a:pPr marL="285750" indent="-285750">
              <a:buFontTx/>
              <a:buChar char="-"/>
            </a:pPr>
            <a:r>
              <a:rPr lang="en-US" b="1" dirty="0" err="1"/>
              <a:t>Erstauftreten</a:t>
            </a:r>
            <a:r>
              <a:rPr lang="en-US" b="1" dirty="0"/>
              <a:t> KW13</a:t>
            </a:r>
          </a:p>
          <a:p>
            <a:pPr marL="285750" indent="-285750">
              <a:buFontTx/>
              <a:buChar char="-"/>
            </a:pPr>
            <a:r>
              <a:rPr lang="en-US" b="1" dirty="0" err="1"/>
              <a:t>Dominanz</a:t>
            </a:r>
            <a:r>
              <a:rPr lang="en-US" b="1" dirty="0"/>
              <a:t> KW19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79% (23.05.2022)</a:t>
            </a:r>
          </a:p>
          <a:p>
            <a:pPr marL="285750" indent="-285750">
              <a:buFontTx/>
              <a:buChar char="-"/>
            </a:pPr>
            <a:endParaRPr lang="en-US" b="1" dirty="0"/>
          </a:p>
          <a:p>
            <a:pPr marL="285750" indent="-285750">
              <a:buFontTx/>
              <a:buChar char="-"/>
            </a:pPr>
            <a:r>
              <a:rPr lang="en-US" b="1" dirty="0" err="1"/>
              <a:t>geschätzte</a:t>
            </a:r>
            <a:r>
              <a:rPr lang="en-US" b="1" dirty="0"/>
              <a:t> </a:t>
            </a:r>
            <a:r>
              <a:rPr lang="en-US" b="1" dirty="0" err="1"/>
              <a:t>Wachstumsrate</a:t>
            </a:r>
            <a:r>
              <a:rPr lang="en-US" b="1" dirty="0"/>
              <a:t> 13% </a:t>
            </a:r>
            <a:r>
              <a:rPr lang="en-US" b="1" dirty="0" err="1"/>
              <a:t>höher</a:t>
            </a:r>
            <a:r>
              <a:rPr lang="en-US" b="1" dirty="0"/>
              <a:t> </a:t>
            </a:r>
            <a:r>
              <a:rPr lang="en-US" b="1" dirty="0" err="1"/>
              <a:t>als</a:t>
            </a:r>
            <a:r>
              <a:rPr lang="en-US" b="1" dirty="0"/>
              <a:t> BA.2</a:t>
            </a:r>
          </a:p>
          <a:p>
            <a:pPr marL="285750" indent="-285750">
              <a:buFontTx/>
              <a:buChar char="-"/>
            </a:pPr>
            <a:r>
              <a:rPr lang="en-US" b="1" dirty="0" err="1"/>
              <a:t>Verdopplungszeit</a:t>
            </a:r>
            <a:r>
              <a:rPr lang="en-US" b="1" dirty="0"/>
              <a:t> 6 </a:t>
            </a:r>
            <a:r>
              <a:rPr lang="en-US" b="1" dirty="0" err="1"/>
              <a:t>Tage</a:t>
            </a:r>
            <a:endParaRPr lang="en-US" b="1" dirty="0"/>
          </a:p>
          <a:p>
            <a:pPr marL="285750" indent="-285750">
              <a:buFontTx/>
              <a:buChar char="-"/>
            </a:pPr>
            <a:endParaRPr lang="en-US" b="1" dirty="0"/>
          </a:p>
          <a:p>
            <a:pPr marL="285750" indent="-285750">
              <a:buFontTx/>
              <a:buChar char="-"/>
            </a:pPr>
            <a:r>
              <a:rPr lang="en-US" b="1" dirty="0" err="1"/>
              <a:t>Bislang</a:t>
            </a:r>
            <a:r>
              <a:rPr lang="en-US" b="1" dirty="0"/>
              <a:t> </a:t>
            </a:r>
            <a:r>
              <a:rPr lang="en-US" b="1" dirty="0" err="1"/>
              <a:t>kein</a:t>
            </a:r>
            <a:r>
              <a:rPr lang="en-US" b="1" dirty="0"/>
              <a:t> </a:t>
            </a:r>
            <a:r>
              <a:rPr lang="en-US" b="1" dirty="0" err="1"/>
              <a:t>Hinweis</a:t>
            </a:r>
            <a:r>
              <a:rPr lang="en-US" b="1" dirty="0"/>
              <a:t> auf </a:t>
            </a:r>
            <a:r>
              <a:rPr lang="en-US" b="1" dirty="0" err="1"/>
              <a:t>erhöhte</a:t>
            </a:r>
            <a:r>
              <a:rPr lang="en-US" b="1" dirty="0"/>
              <a:t> </a:t>
            </a:r>
            <a:r>
              <a:rPr lang="en-US" b="1" dirty="0" err="1"/>
              <a:t>Krankheitsschwere</a:t>
            </a:r>
            <a:r>
              <a:rPr lang="en-US" b="1" dirty="0"/>
              <a:t> 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621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SitRep</a:t>
            </a:r>
            <a:r>
              <a:rPr lang="de-DE" dirty="0"/>
              <a:t>: https://www.insa.min-saude.pt/relatorio-de-monitorizacao-da-situacao-epidemiologica-da-covid-19-08-06-2022/</a:t>
            </a:r>
          </a:p>
          <a:p>
            <a:r>
              <a:rPr lang="de-DE" dirty="0"/>
              <a:t>ITS 42% vom kritischen Wert 255 Betten</a:t>
            </a:r>
          </a:p>
          <a:p>
            <a:endParaRPr lang="de-DE" dirty="0"/>
          </a:p>
          <a:p>
            <a:r>
              <a:rPr lang="de-DE" dirty="0"/>
              <a:t>Tägliche Entwicklung des Verhältnisses von COVID-19-Patienten, die in Krankenhäusern auf dem Kontinent aufgenommen wurden, und neuen SARS-CoV-2-Infektionen, die auf dem Kontinent gemeldet wurden (gleitender Durchschnitt von 7 Tagen), zwischen dem 01.05.2020 und dem 06.06.2022 gilt als 11-tägige Verzögerung zwischen Benachrichtigungen und Zulassungen. Die Anzahl der durchgeführten SARS-CoV-2-Diagnosetests ist grau dargestellt. Die vertikalen gepunkteten Linien identifizieren die Daten, an denen jede der identifizierten Varianten vorherrschend wurde.</a:t>
            </a:r>
          </a:p>
          <a:p>
            <a:r>
              <a:rPr lang="de-DE" dirty="0"/>
              <a:t>Quelle: ACSS, BI SINAVE, INSA und SINAVE LAB; Autor: INSA</a:t>
            </a:r>
          </a:p>
          <a:p>
            <a:r>
              <a:rPr lang="de-DE" dirty="0"/>
              <a:t>Variantenbericht: https://insaflu.insa.pt/covid19/</a:t>
            </a:r>
          </a:p>
          <a:p>
            <a:endParaRPr lang="de-DE" dirty="0"/>
          </a:p>
          <a:p>
            <a:r>
              <a:rPr lang="en-US" b="1" dirty="0"/>
              <a:t>BA.5, </a:t>
            </a:r>
            <a:r>
              <a:rPr lang="en-US" b="1" dirty="0" err="1"/>
              <a:t>Bericht</a:t>
            </a:r>
            <a:r>
              <a:rPr lang="en-US" b="1" dirty="0"/>
              <a:t> 24.05.2022</a:t>
            </a:r>
          </a:p>
          <a:p>
            <a:pPr marL="285750" indent="-285750">
              <a:buFontTx/>
              <a:buChar char="-"/>
            </a:pPr>
            <a:r>
              <a:rPr lang="en-US" b="1" dirty="0" err="1"/>
              <a:t>Erstauftreten</a:t>
            </a:r>
            <a:r>
              <a:rPr lang="en-US" b="1" dirty="0"/>
              <a:t> KW13</a:t>
            </a:r>
          </a:p>
          <a:p>
            <a:pPr marL="285750" indent="-285750">
              <a:buFontTx/>
              <a:buChar char="-"/>
            </a:pPr>
            <a:r>
              <a:rPr lang="en-US" b="1" dirty="0" err="1"/>
              <a:t>Dominanz</a:t>
            </a:r>
            <a:r>
              <a:rPr lang="en-US" b="1" dirty="0"/>
              <a:t> KW19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79% (23.05.2022)</a:t>
            </a:r>
          </a:p>
          <a:p>
            <a:pPr marL="285750" indent="-285750">
              <a:buFontTx/>
              <a:buChar char="-"/>
            </a:pPr>
            <a:endParaRPr lang="en-US" b="1" dirty="0"/>
          </a:p>
          <a:p>
            <a:pPr marL="285750" indent="-285750">
              <a:buFontTx/>
              <a:buChar char="-"/>
            </a:pPr>
            <a:r>
              <a:rPr lang="en-US" b="1" dirty="0" err="1"/>
              <a:t>geschätzte</a:t>
            </a:r>
            <a:r>
              <a:rPr lang="en-US" b="1" dirty="0"/>
              <a:t> </a:t>
            </a:r>
            <a:r>
              <a:rPr lang="en-US" b="1" dirty="0" err="1"/>
              <a:t>Wachstumsrate</a:t>
            </a:r>
            <a:r>
              <a:rPr lang="en-US" b="1" dirty="0"/>
              <a:t> 13% </a:t>
            </a:r>
            <a:r>
              <a:rPr lang="en-US" b="1" dirty="0" err="1"/>
              <a:t>höher</a:t>
            </a:r>
            <a:r>
              <a:rPr lang="en-US" b="1" dirty="0"/>
              <a:t> </a:t>
            </a:r>
            <a:r>
              <a:rPr lang="en-US" b="1" dirty="0" err="1"/>
              <a:t>als</a:t>
            </a:r>
            <a:r>
              <a:rPr lang="en-US" b="1" dirty="0"/>
              <a:t> BA.2</a:t>
            </a:r>
          </a:p>
          <a:p>
            <a:pPr marL="285750" indent="-285750">
              <a:buFontTx/>
              <a:buChar char="-"/>
            </a:pPr>
            <a:r>
              <a:rPr lang="en-US" b="1" dirty="0" err="1"/>
              <a:t>Verdopplungszeit</a:t>
            </a:r>
            <a:r>
              <a:rPr lang="en-US" b="1" dirty="0"/>
              <a:t> 6 </a:t>
            </a:r>
            <a:r>
              <a:rPr lang="en-US" b="1" dirty="0" err="1"/>
              <a:t>Tage</a:t>
            </a:r>
            <a:endParaRPr lang="en-US" b="1" dirty="0"/>
          </a:p>
          <a:p>
            <a:pPr marL="285750" indent="-285750">
              <a:buFontTx/>
              <a:buChar char="-"/>
            </a:pPr>
            <a:endParaRPr lang="en-US" b="1" dirty="0"/>
          </a:p>
          <a:p>
            <a:pPr marL="285750" indent="-285750">
              <a:buFontTx/>
              <a:buChar char="-"/>
            </a:pPr>
            <a:r>
              <a:rPr lang="en-US" b="1" dirty="0" err="1"/>
              <a:t>Bislang</a:t>
            </a:r>
            <a:r>
              <a:rPr lang="en-US" b="1" dirty="0"/>
              <a:t> </a:t>
            </a:r>
            <a:r>
              <a:rPr lang="en-US" b="1" dirty="0" err="1"/>
              <a:t>kein</a:t>
            </a:r>
            <a:r>
              <a:rPr lang="en-US" b="1" dirty="0"/>
              <a:t> </a:t>
            </a:r>
            <a:r>
              <a:rPr lang="en-US" b="1" dirty="0" err="1"/>
              <a:t>Hinweis</a:t>
            </a:r>
            <a:r>
              <a:rPr lang="en-US" b="1" dirty="0"/>
              <a:t> auf </a:t>
            </a:r>
            <a:r>
              <a:rPr lang="en-US" b="1" dirty="0" err="1"/>
              <a:t>erhöhte</a:t>
            </a:r>
            <a:r>
              <a:rPr lang="en-US" b="1" dirty="0"/>
              <a:t> </a:t>
            </a:r>
            <a:r>
              <a:rPr lang="en-US" b="1" dirty="0" err="1"/>
              <a:t>Krankheitsschwere</a:t>
            </a:r>
            <a:r>
              <a:rPr lang="en-US" b="1" dirty="0"/>
              <a:t>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3883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11669813" cy="4355539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9" name="Textfeld 8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64000" tIns="312000" rIns="912000" bIns="60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5380-D2E5-4D7E-8AF5-49FDFD86C2D4}" type="datetime1">
              <a:rPr lang="de-BE" smtClean="0"/>
              <a:t>06/22/2022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13" name="Rechteck 12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1" y="1384301"/>
            <a:ext cx="4425951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6744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175"/>
            <a:ext cx="11663680" cy="4356608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36000" tIns="312000" rIns="336000" bIns="60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8FF3-C575-43F5-83A0-D72C9C7D9975}" type="datetime1">
              <a:rPr lang="de-BE" smtClean="0"/>
              <a:t>06/22/2022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1" name="Rechteck 10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9474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09600" y="1901759"/>
            <a:ext cx="10644861" cy="432618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E0F7-4362-4531-9452-9CCBDA3E8E86}" type="datetime1">
              <a:rPr lang="de-BE" smtClean="0"/>
              <a:t>06/22/2022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5382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E683-FBD8-4C41-A9F2-1650D06B57E7}" type="datetime1">
              <a:rPr lang="de-BE" smtClean="0"/>
              <a:t>06/22/2022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609600" y="1902509"/>
            <a:ext cx="5177227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6106834" y="1902509"/>
            <a:ext cx="5147628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4245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9AFA-9F57-4565-BD33-61CBFB2986E3}" type="datetime1">
              <a:rPr lang="de-BE" smtClean="0"/>
              <a:t>06/22/2022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8256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20AB-E9F1-48C9-8320-B5ADCD7C0058}" type="datetime1">
              <a:rPr lang="de-BE" smtClean="0"/>
              <a:t>06/22/2022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23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9A26-8B9F-4FF7-8E55-3B8C18B1109C}" type="datetime1">
              <a:rPr lang="de-BE" smtClean="0"/>
              <a:t>06/22/2022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955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5B1E-E4CE-45BD-8171-F7AE2BADA9CD}" type="datetime1">
              <a:rPr lang="de-BE" smtClean="0"/>
              <a:t>06/22/2022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73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1A73-2049-422F-800D-2B838B815AD9}" type="datetime1">
              <a:rPr lang="de-BE" smtClean="0"/>
              <a:t>06/22/2022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37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902509"/>
            <a:ext cx="10644861" cy="43159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3102" y="6356351"/>
            <a:ext cx="248056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fld id="{E34949FC-7B04-428C-A27E-7C7F441574F1}" type="datetime1">
              <a:rPr lang="de-BE" smtClean="0"/>
              <a:t>06/22/2022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9723" y="6356351"/>
            <a:ext cx="3860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90483" y="6356351"/>
            <a:ext cx="66249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6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51" y="326666"/>
            <a:ext cx="2041215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609602" y="6458251"/>
            <a:ext cx="10662508" cy="424727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037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hf sldNum="0" hdr="0" ftr="0" dt="0"/>
  <p:txStyles>
    <p:titleStyle>
      <a:lvl1pPr algn="l" defTabSz="609585" rtl="0" eaLnBrk="1" latinLnBrk="0" hangingPunct="1">
        <a:lnSpc>
          <a:spcPct val="100000"/>
        </a:lnSpc>
        <a:spcBef>
          <a:spcPct val="0"/>
        </a:spcBef>
        <a:buNone/>
        <a:defRPr sz="2933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hyperlink" Target="https://www.insa.min-saude.pt/relatorio-de-monitorizacao-da-situacao-epidemiologica-da-covid-19-08-06-2022/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a.min-saude.pt/relatorio-de-monitorizacao-da-situacao-epidemiologica-da-covid-19-08-06-2022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0898F7A-98C5-4F72-B6BB-20BB27D31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86176"/>
            <a:ext cx="9047995" cy="2392412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15" y="50395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WHO </a:t>
            </a:r>
            <a:r>
              <a:rPr lang="de-DE" sz="2400" dirty="0" err="1">
                <a:latin typeface="Scala Sans OT" panose="020B0504030101020104" pitchFamily="34" charset="0"/>
              </a:rPr>
              <a:t>epidemiological</a:t>
            </a:r>
            <a:r>
              <a:rPr lang="de-DE" sz="2400" dirty="0">
                <a:latin typeface="Scala Sans OT" panose="020B0504030101020104" pitchFamily="34" charset="0"/>
              </a:rPr>
              <a:t> update, Datenstand 20.06.2022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298B49A0-1DED-456E-97F3-37F59D618877}"/>
              </a:ext>
            </a:extLst>
          </p:cNvPr>
          <p:cNvSpPr txBox="1"/>
          <p:nvPr/>
        </p:nvSpPr>
        <p:spPr>
          <a:xfrm>
            <a:off x="-1" y="6567903"/>
            <a:ext cx="711318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WHO Dashboard Zugriff  22.06.2022, Datenstand 20.06.2022; Karte und Tabelle </a:t>
            </a:r>
            <a:r>
              <a:rPr lang="de-DE" sz="1200" dirty="0"/>
              <a:t>WHO, 21.06.2022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746478C-E33F-4D40-88CB-BAAD064E6E05}"/>
              </a:ext>
            </a:extLst>
          </p:cNvPr>
          <p:cNvSpPr txBox="1"/>
          <p:nvPr/>
        </p:nvSpPr>
        <p:spPr>
          <a:xfrm>
            <a:off x="276528" y="784362"/>
            <a:ext cx="4783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Anzahl Fälle pro KW und WHO Region, Dez 2019 – 20.06.2022 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4D2CAC3-A2DC-49BF-930F-1DCB70E15B2F}"/>
              </a:ext>
            </a:extLst>
          </p:cNvPr>
          <p:cNvSpPr txBox="1"/>
          <p:nvPr/>
        </p:nvSpPr>
        <p:spPr>
          <a:xfrm>
            <a:off x="7898939" y="3271221"/>
            <a:ext cx="4293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7-T Inzidenz pro 100.000 Einwohner weltweit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846927E5-6908-4017-87EE-06D2093AD4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241943"/>
              </p:ext>
            </p:extLst>
          </p:nvPr>
        </p:nvGraphicFramePr>
        <p:xfrm>
          <a:off x="276528" y="3787298"/>
          <a:ext cx="6324934" cy="26560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7710">
                  <a:extLst>
                    <a:ext uri="{9D8B030D-6E8A-4147-A177-3AD203B41FA5}">
                      <a16:colId xmlns:a16="http://schemas.microsoft.com/office/drawing/2014/main" val="1592207491"/>
                    </a:ext>
                  </a:extLst>
                </a:gridCol>
                <a:gridCol w="906204">
                  <a:extLst>
                    <a:ext uri="{9D8B030D-6E8A-4147-A177-3AD203B41FA5}">
                      <a16:colId xmlns:a16="http://schemas.microsoft.com/office/drawing/2014/main" val="555496543"/>
                    </a:ext>
                  </a:extLst>
                </a:gridCol>
                <a:gridCol w="668795">
                  <a:extLst>
                    <a:ext uri="{9D8B030D-6E8A-4147-A177-3AD203B41FA5}">
                      <a16:colId xmlns:a16="http://schemas.microsoft.com/office/drawing/2014/main" val="2047795888"/>
                    </a:ext>
                  </a:extLst>
                </a:gridCol>
                <a:gridCol w="1088131">
                  <a:extLst>
                    <a:ext uri="{9D8B030D-6E8A-4147-A177-3AD203B41FA5}">
                      <a16:colId xmlns:a16="http://schemas.microsoft.com/office/drawing/2014/main" val="2800170061"/>
                    </a:ext>
                  </a:extLst>
                </a:gridCol>
                <a:gridCol w="887710">
                  <a:extLst>
                    <a:ext uri="{9D8B030D-6E8A-4147-A177-3AD203B41FA5}">
                      <a16:colId xmlns:a16="http://schemas.microsoft.com/office/drawing/2014/main" val="4128261243"/>
                    </a:ext>
                  </a:extLst>
                </a:gridCol>
                <a:gridCol w="693000">
                  <a:extLst>
                    <a:ext uri="{9D8B030D-6E8A-4147-A177-3AD203B41FA5}">
                      <a16:colId xmlns:a16="http://schemas.microsoft.com/office/drawing/2014/main" val="3674251651"/>
                    </a:ext>
                  </a:extLst>
                </a:gridCol>
                <a:gridCol w="1193384">
                  <a:extLst>
                    <a:ext uri="{9D8B030D-6E8A-4147-A177-3AD203B41FA5}">
                      <a16:colId xmlns:a16="http://schemas.microsoft.com/office/drawing/2014/main" val="2676953414"/>
                    </a:ext>
                  </a:extLst>
                </a:gridCol>
              </a:tblGrid>
              <a:tr h="1062411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 err="1">
                          <a:effectLst/>
                        </a:rPr>
                        <a:t>Continent</a:t>
                      </a:r>
                      <a:endParaRPr lang="de-DE" sz="16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cases_7d</a:t>
                      </a:r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change_cases_7d</a:t>
                      </a: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proportion_of_cases_7d</a:t>
                      </a: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deaths_7d</a:t>
                      </a:r>
                    </a:p>
                    <a:p>
                      <a:pPr algn="ctr" fontAlgn="t"/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change_deaths_7d</a:t>
                      </a: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proportions_of_deaths_7d</a:t>
                      </a: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508791198"/>
                  </a:ext>
                </a:extLst>
              </a:tr>
              <a:tr h="265603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>
                          <a:effectLst/>
                        </a:rPr>
                        <a:t>Africa</a:t>
                      </a:r>
                      <a:endParaRPr lang="de-DE" sz="16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28.724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4001575"/>
                  </a:ext>
                </a:extLst>
              </a:tr>
              <a:tr h="265603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 err="1">
                          <a:effectLst/>
                        </a:rPr>
                        <a:t>America</a:t>
                      </a:r>
                      <a:endParaRPr lang="de-DE" sz="16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1.128.873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3.346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6952013"/>
                  </a:ext>
                </a:extLst>
              </a:tr>
              <a:tr h="265603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>
                          <a:effectLst/>
                        </a:rPr>
                        <a:t>Asia</a:t>
                      </a:r>
                      <a:endParaRPr lang="de-DE" sz="16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809.095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3745624"/>
                  </a:ext>
                </a:extLst>
              </a:tr>
              <a:tr h="265603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>
                          <a:effectLst/>
                        </a:rPr>
                        <a:t>Europe</a:t>
                      </a:r>
                      <a:endParaRPr lang="de-DE" sz="16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1.229.510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86483977"/>
                  </a:ext>
                </a:extLst>
              </a:tr>
              <a:tr h="265603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>
                          <a:effectLst/>
                        </a:rPr>
                        <a:t>Oceania</a:t>
                      </a:r>
                      <a:endParaRPr lang="de-DE" sz="16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297.448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+63%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66580914"/>
                  </a:ext>
                </a:extLst>
              </a:tr>
              <a:tr h="265603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>
                          <a:effectLst/>
                        </a:rPr>
                        <a:t>Global</a:t>
                      </a:r>
                      <a:endParaRPr lang="de-DE" sz="16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3.493.650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7.685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8306988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C6C2CA21-FC5E-499A-A55A-A22CF1AF92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8906" y="3490296"/>
            <a:ext cx="5036566" cy="336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88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DCA3BD7-C4E1-44D6-BC9D-2449C3E8A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791" y="1081113"/>
            <a:ext cx="5470187" cy="564629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9A3DBA9-AEFD-45E6-A780-329B18D20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796" y="946403"/>
            <a:ext cx="5610030" cy="5760000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pro 100.000 Einwohner in Europa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78060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E502F1E3-5A6C-4D73-AEFD-86D09814D54F}"/>
              </a:ext>
            </a:extLst>
          </p:cNvPr>
          <p:cNvSpPr txBox="1"/>
          <p:nvPr/>
        </p:nvSpPr>
        <p:spPr>
          <a:xfrm>
            <a:off x="2367412" y="6265712"/>
            <a:ext cx="14772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WHO, 14.06.2022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5FE80FD-5DF0-411E-B9F6-A08F126FC9AE}"/>
              </a:ext>
            </a:extLst>
          </p:cNvPr>
          <p:cNvSpPr txBox="1"/>
          <p:nvPr/>
        </p:nvSpPr>
        <p:spPr>
          <a:xfrm>
            <a:off x="8549616" y="6275113"/>
            <a:ext cx="14772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WHO, 21.06.2022</a:t>
            </a:r>
          </a:p>
        </p:txBody>
      </p:sp>
    </p:spTree>
    <p:extLst>
      <p:ext uri="{BB962C8B-B14F-4D97-AF65-F5344CB8AC3E}">
        <p14:creationId xmlns:p14="http://schemas.microsoft.com/office/powerpoint/2010/main" val="3237335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1C04DCF5-B161-414B-A5B0-7760A560C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355" y="3177389"/>
            <a:ext cx="5098709" cy="3474781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FF94B692-8CC4-4DDC-B169-C4214AAA3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02" y="2199190"/>
            <a:ext cx="4728190" cy="4525460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15" y="50395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Länderfokus: Portugal - BA.5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98B5CACC-4A19-49E7-BA82-6C768EF9F69F}"/>
              </a:ext>
            </a:extLst>
          </p:cNvPr>
          <p:cNvSpPr txBox="1"/>
          <p:nvPr/>
        </p:nvSpPr>
        <p:spPr>
          <a:xfrm>
            <a:off x="10136774" y="3432875"/>
            <a:ext cx="22820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BA.5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Erstauftreten</a:t>
            </a:r>
            <a:r>
              <a:rPr lang="en-US" dirty="0"/>
              <a:t> KW13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Dominanz</a:t>
            </a:r>
            <a:r>
              <a:rPr lang="en-US" dirty="0"/>
              <a:t> KW19</a:t>
            </a:r>
          </a:p>
          <a:p>
            <a:pPr marL="285750" indent="-285750">
              <a:buFontTx/>
              <a:buChar char="-"/>
            </a:pPr>
            <a:r>
              <a:rPr lang="en-US" dirty="0"/>
              <a:t>88% KW23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Seit</a:t>
            </a:r>
            <a:r>
              <a:rPr lang="en-US" dirty="0"/>
              <a:t> KW 19 </a:t>
            </a:r>
            <a:r>
              <a:rPr lang="en-US" dirty="0" err="1"/>
              <a:t>steigende</a:t>
            </a:r>
            <a:r>
              <a:rPr lang="en-US" dirty="0"/>
              <a:t> </a:t>
            </a:r>
            <a:r>
              <a:rPr lang="en-US" dirty="0" err="1"/>
              <a:t>Todesfallzahlen</a:t>
            </a: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2CFFE58-C494-4BCF-B4E6-8D58D048B00D}"/>
              </a:ext>
            </a:extLst>
          </p:cNvPr>
          <p:cNvSpPr txBox="1"/>
          <p:nvPr/>
        </p:nvSpPr>
        <p:spPr>
          <a:xfrm>
            <a:off x="133815" y="734849"/>
            <a:ext cx="55077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Abnehmende 7-Tage-Inzidenz seit KW23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 7-Tage: 0,87 (abnehmend)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10% der Fälle hospitalisiert, stabil seit Jahresbeginn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Leicht abnehmende Krankenhaus-/IST-Belegung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Weiterhin leichte Zunahme der Todesfälle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98B49A0-1DED-456E-97F3-37F59D618877}"/>
              </a:ext>
            </a:extLst>
          </p:cNvPr>
          <p:cNvSpPr txBox="1"/>
          <p:nvPr/>
        </p:nvSpPr>
        <p:spPr>
          <a:xfrm>
            <a:off x="6805914" y="6530606"/>
            <a:ext cx="501523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1200" i="1" dirty="0">
                <a:solidFill>
                  <a:prstClr val="black"/>
                </a:solidFill>
              </a:rPr>
              <a:t>Quellen: </a:t>
            </a:r>
            <a:r>
              <a:rPr lang="de-DE" sz="1200" dirty="0" err="1">
                <a:hlinkClick r:id="rId5"/>
              </a:rPr>
              <a:t>SitRep</a:t>
            </a:r>
            <a:r>
              <a:rPr lang="de-DE" sz="1200" dirty="0">
                <a:hlinkClick r:id="rId5"/>
              </a:rPr>
              <a:t> Portugal</a:t>
            </a:r>
            <a:r>
              <a:rPr lang="de-DE" sz="1200" dirty="0"/>
              <a:t>, 15.06.2022; Variantenbericht Portugal, 21.06.2022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CA1930F-24F5-43F4-A2AD-CA97C860C7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1527" y="198288"/>
            <a:ext cx="5236871" cy="318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05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296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15" y="50395"/>
            <a:ext cx="10644861" cy="639520"/>
          </a:xfrm>
        </p:spPr>
        <p:txBody>
          <a:bodyPr/>
          <a:lstStyle/>
          <a:p>
            <a:r>
              <a:rPr lang="de-DE" sz="2400" dirty="0">
                <a:solidFill>
                  <a:schemeClr val="tx1"/>
                </a:solidFill>
                <a:latin typeface="Scala Sans OT" panose="020B0504030101020104" pitchFamily="34" charset="0"/>
              </a:rPr>
              <a:t>Länderfokus: Portugal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298B49A0-1DED-456E-97F3-37F59D618877}"/>
              </a:ext>
            </a:extLst>
          </p:cNvPr>
          <p:cNvSpPr txBox="1"/>
          <p:nvPr/>
        </p:nvSpPr>
        <p:spPr>
          <a:xfrm>
            <a:off x="3157979" y="6530606"/>
            <a:ext cx="866316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Quellen: WHO, Datenstand 24.05.2022; OWID, Zugriff 24.05.2022; </a:t>
            </a:r>
            <a:r>
              <a:rPr lang="de-DE" sz="1200" dirty="0" err="1">
                <a:hlinkClick r:id="rId3"/>
              </a:rPr>
              <a:t>SitRep</a:t>
            </a:r>
            <a:r>
              <a:rPr lang="de-DE" sz="1200" dirty="0">
                <a:hlinkClick r:id="rId3"/>
              </a:rPr>
              <a:t> Portugal</a:t>
            </a:r>
            <a:r>
              <a:rPr lang="de-DE" sz="1200" dirty="0"/>
              <a:t>, 10.06.2022; Variantenbericht Portugal, 14.06.2022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2CFFE58-C494-4BCF-B4E6-8D58D048B00D}"/>
              </a:ext>
            </a:extLst>
          </p:cNvPr>
          <p:cNvSpPr txBox="1"/>
          <p:nvPr/>
        </p:nvSpPr>
        <p:spPr>
          <a:xfrm>
            <a:off x="133815" y="802459"/>
            <a:ext cx="75759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Fallzahlsteigerung seit Anfang Mai 2022 (KW17/18)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Positivenanteil</a:t>
            </a:r>
            <a:r>
              <a:rPr lang="de-DE" dirty="0"/>
              <a:t> steigt weiter (Stand 23.05.2022: 50%)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 7-Tage: 0,98  (Madeira 1,29)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10% der Fälle hospitalisiert, stabil seit Jahresbeginn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Stabile ITS Belegung   steigende Todesfälle (KW20)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8BC97F4-A8EF-4469-8B35-EFCA2A3C28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6790" y="861850"/>
            <a:ext cx="6675851" cy="508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8385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705</Words>
  <Application>Microsoft Office PowerPoint</Application>
  <PresentationFormat>Breitbild</PresentationFormat>
  <Paragraphs>122</Paragraphs>
  <Slides>5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</vt:lpstr>
      <vt:lpstr>Calibri</vt:lpstr>
      <vt:lpstr>ＭＳ 明朝</vt:lpstr>
      <vt:lpstr>Scala Sans OT</vt:lpstr>
      <vt:lpstr>Wingdings</vt:lpstr>
      <vt:lpstr>1_Office-Design</vt:lpstr>
      <vt:lpstr>WHO epidemiological update, Datenstand 20.06.2022</vt:lpstr>
      <vt:lpstr>7-Tages-Inzidenz pro 100.000 Einwohner in Europa</vt:lpstr>
      <vt:lpstr>Länderfokus: Portugal - BA.5</vt:lpstr>
      <vt:lpstr>PowerPoint-Präsentation</vt:lpstr>
      <vt:lpstr>Länderfokus: Portugal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Esquevin, Sarah</cp:lastModifiedBy>
  <cp:revision>890</cp:revision>
  <dcterms:created xsi:type="dcterms:W3CDTF">2015-11-02T12:29:13Z</dcterms:created>
  <dcterms:modified xsi:type="dcterms:W3CDTF">2022-06-22T08:54:30Z</dcterms:modified>
</cp:coreProperties>
</file>