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1" r:id="rId8"/>
    <p:sldId id="656" r:id="rId9"/>
    <p:sldId id="662" r:id="rId10"/>
    <p:sldId id="1012" r:id="rId11"/>
    <p:sldId id="667" r:id="rId12"/>
    <p:sldId id="283" r:id="rId13"/>
    <p:sldId id="285" r:id="rId1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5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E22B00"/>
    <a:srgbClr val="FFFFFF"/>
    <a:srgbClr val="058C94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88136" autoAdjust="0"/>
  </p:normalViewPr>
  <p:slideViewPr>
    <p:cSldViewPr snapToGrid="0" snapToObjects="1">
      <p:cViewPr varScale="1">
        <p:scale>
          <a:sx n="76" d="100"/>
          <a:sy n="76" d="100"/>
        </p:scale>
        <p:origin x="1723" y="6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stabil in KW 24/2022 insgesamt; erneuter Anstieg in AG 80+ deutet sich an 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24/2022 1,7 je 100T (KW 23: 1,7; KW 22: 1,0, KW21: 1,3, KW 20: 1,5, KW 19: 2,1, KW 18: 2,8, KW 17: 2,5; KW 16: 4,0, KW 15: </a:t>
            </a:r>
            <a:r>
              <a:rPr lang="de-DE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3,2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24/2022: 10 (KW23: 8; KW22: 7, KW21: 7, KW 20: 8, KW 19: 15, KW 18: 18,, KW 17: 16, KW 16: 25, KW 15: 22),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gesamt leicht gestiegen (Anstieg 0,3 %): 5,3 % (Vorwoche: 5,0 %); Vorwochenwert ist um 0,3 Prozentpunkte gesunken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Trend: eher nach oben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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mit 5,3 % z.T. deutlich höher als in den vorpandemischen Jahren zur 24. KW (2011-2019: 2,8 - 4,6 %)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Erwachsenen: stabil oder rückläufig, bei Kindern: deutlich gestiegen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5 AGs: Anstieg (deutlich) bei den 0-4J. (von 11,8 % auf 15,8 %) und den 5-14J. (7,2 % auf 9,3 %);  in allen anderen AGs gesunken oder stabil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gesamt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(von 1,7 % auf 1,6 %); keine Änderung des Wochenvorwertes</a:t>
            </a:r>
          </a:p>
          <a:p>
            <a:pPr marL="0" indent="0">
              <a:buFontTx/>
              <a:buNone/>
            </a:pPr>
            <a:endParaRPr lang="de-DE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 zur Vorwoche insgesamt: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(um 17  %).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in KW  24 mit 974 (Vorwoche: 1.172) über dem Bereich der Vorjahre zur 24. KW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bei Kindern bis 4 Jahre, stabil bei 5 bis 14 Jahre, Rückgang bei den Erwachsenen (16-22 %)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5 AGI-Regionen gingen sowohl die Werte der 0-4-Jährigen als auch der 5-14-Jährigen nach oben (überwiegend in den AGI-Regionen, die keinen Feiertag in der 23. KW hatten (Bremen /Niedersachsen; Hamburg/Schleswig-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Ho.l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MVP;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Sachsen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die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norddeutschen AGI-Regionen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bzw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die östlichen)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Aber: in BaWü noch Pfingstferien: bei 0-14-Jährigen gehen die Werte nach oben.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\\rki.local\daten\Projekte\FG36_AGI\Wochenberichte\Berichterstellung\Saison_2021_22\Woche_24_2022\KI_2015_2022_06_21.xlsx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(„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Pivot_Chart_KI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22/2022 wird insgesamt ein Anstieg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KW 24/2022 sind die Werte bei den 0- bis 4-Jährigen gesunken und bei den ab 80-Jährigen gestiegen, in allen anderen Altersgruppen sind die Werte weitestgehend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seit KW 22/2022 verzeichnete zum Teil deutliche Anstieg der Werte insbesondere in den Altersgruppen 15-79 Jahre hat sich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KW 24/2022 bisher nicht fortgesetzt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 KW 24 eher stabil auf Sommerniveau (Achtung, Systemumstellung in den Sentinel-KH, ggf. noch Änderungen möglich)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SARI-ICU leicht gestiegen nach Rückgang letzte Woche, weiter auf Sommerniveau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\Krisenstab_SARI_Inz_S5.png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\Krisenstab_SARI_ICU_Inz_S5.png</a:t>
            </a:r>
            <a:endParaRPr lang="de-DE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(momentan nicht drin: S:\Projekte\FG36_INV_ICOSARI\Arbeitsordner\Wochenbericht \Krisenstab_3Saisons_AGI6_allVWD_inkl_letzte_FB.png)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21% (Vorwoche: 19%) seit Tiefpunkt in KW 22 (13%) wieder gestiegen, auch wieder einige Influenza-Fälle (v.a. in den AG 0-4 und 5-14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16% (Vorwoche: 15%), 1 Influenza-Fall mit Intensivbehandlung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allen Altersgruppen auf Sommerniveau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21.6.2022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24.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1,7 COVID-SARI pro 100.000</a:t>
            </a:r>
          </a:p>
          <a:p>
            <a:endParaRPr lang="de-DE" dirty="0"/>
          </a:p>
          <a:p>
            <a:r>
              <a:rPr lang="de-DE" dirty="0"/>
              <a:t>Entspricht ca. 1.400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10/100T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9FB4EE1-BB0B-45D7-B64D-9EBACF162D63}"/>
              </a:ext>
            </a:extLst>
          </p:cNvPr>
          <p:cNvSpPr txBox="1"/>
          <p:nvPr/>
        </p:nvSpPr>
        <p:spPr>
          <a:xfrm>
            <a:off x="5613225" y="46339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2/100T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13. KW bis 23.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22.06.2022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385549" y="586358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EE89B2F-6F8C-45BA-89B5-4D9145166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85" y="920350"/>
            <a:ext cx="8388823" cy="27434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7D553E-EDEB-4EA6-937D-C0A1E74A1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85" y="3618697"/>
            <a:ext cx="8394920" cy="2743438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C5F2365-F343-42EC-9C0D-8D7B0217AE9C}"/>
              </a:ext>
            </a:extLst>
          </p:cNvPr>
          <p:cNvSpPr txBox="1"/>
          <p:nvPr/>
        </p:nvSpPr>
        <p:spPr>
          <a:xfrm>
            <a:off x="1294746" y="4368206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E049C27-EB50-4AD1-8467-CFF64FCDC04A}"/>
              </a:ext>
            </a:extLst>
          </p:cNvPr>
          <p:cNvSpPr txBox="1"/>
          <p:nvPr/>
        </p:nvSpPr>
        <p:spPr>
          <a:xfrm>
            <a:off x="2192919" y="5423634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9E43FCE-7A30-40AA-A5B7-B64F38DF5AE3}"/>
              </a:ext>
            </a:extLst>
          </p:cNvPr>
          <p:cNvSpPr txBox="1"/>
          <p:nvPr/>
        </p:nvSpPr>
        <p:spPr>
          <a:xfrm>
            <a:off x="7218953" y="4477643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E47555D-A818-4F49-839D-F371669FEC32}"/>
              </a:ext>
            </a:extLst>
          </p:cNvPr>
          <p:cNvSpPr txBox="1"/>
          <p:nvPr/>
        </p:nvSpPr>
        <p:spPr>
          <a:xfrm>
            <a:off x="7504343" y="1989353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D90D231-1227-44B2-81F2-E73BEC27D713}"/>
              </a:ext>
            </a:extLst>
          </p:cNvPr>
          <p:cNvSpPr txBox="1"/>
          <p:nvPr/>
        </p:nvSpPr>
        <p:spPr>
          <a:xfrm>
            <a:off x="6826556" y="2627129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229E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5E39B2A-A632-4CF9-9C72-D80756B40207}"/>
              </a:ext>
            </a:extLst>
          </p:cNvPr>
          <p:cNvSpPr txBox="1"/>
          <p:nvPr/>
        </p:nvSpPr>
        <p:spPr>
          <a:xfrm>
            <a:off x="4824744" y="1775561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1104E7B-91DE-485F-B3C2-D97F829B0BC7}"/>
              </a:ext>
            </a:extLst>
          </p:cNvPr>
          <p:cNvSpPr txBox="1"/>
          <p:nvPr/>
        </p:nvSpPr>
        <p:spPr>
          <a:xfrm>
            <a:off x="6176535" y="2218666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E7B09BE-5236-414A-984C-C0F17103D68F}"/>
              </a:ext>
            </a:extLst>
          </p:cNvPr>
          <p:cNvSpPr txBox="1"/>
          <p:nvPr/>
        </p:nvSpPr>
        <p:spPr>
          <a:xfrm>
            <a:off x="1234768" y="2544000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4CE8F70-C57E-4FE0-998F-F91A64150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879" y="4412105"/>
            <a:ext cx="1976495" cy="118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D469799-77EB-45CC-86AF-9BAD17017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235" y="1673483"/>
            <a:ext cx="188476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22.06.2022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D3E174-4BD2-4BF9-AC76-BB2B5B91E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2057281"/>
            <a:ext cx="8364437" cy="274343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CED8EAF-BDF9-4EAE-9F65-42E796524861}"/>
              </a:ext>
            </a:extLst>
          </p:cNvPr>
          <p:cNvSpPr txBox="1"/>
          <p:nvPr/>
        </p:nvSpPr>
        <p:spPr>
          <a:xfrm>
            <a:off x="2752170" y="2782207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47D6232-B788-4E05-A65B-19AF4677A652}"/>
              </a:ext>
            </a:extLst>
          </p:cNvPr>
          <p:cNvSpPr txBox="1"/>
          <p:nvPr/>
        </p:nvSpPr>
        <p:spPr>
          <a:xfrm>
            <a:off x="5400960" y="327005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323A633-DB60-4014-B3B5-329376960C12}"/>
              </a:ext>
            </a:extLst>
          </p:cNvPr>
          <p:cNvSpPr txBox="1"/>
          <p:nvPr/>
        </p:nvSpPr>
        <p:spPr>
          <a:xfrm>
            <a:off x="6117194" y="3427026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9F3296-52B4-4B67-BF97-92A043F33981}"/>
              </a:ext>
            </a:extLst>
          </p:cNvPr>
          <p:cNvSpPr txBox="1"/>
          <p:nvPr/>
        </p:nvSpPr>
        <p:spPr>
          <a:xfrm>
            <a:off x="7182656" y="355211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CB64550-35E3-474E-8393-7B029376A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097"/>
          <a:stretch/>
        </p:blipFill>
        <p:spPr>
          <a:xfrm>
            <a:off x="237556" y="832737"/>
            <a:ext cx="4537040" cy="270462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24.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21.6.2022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848537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24. KW 2022 bei 5.300 ARE (Vorwoche: 5.000)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4,4 Mio. ARE in Deutschland, unabhängig von einem Arztbesuch</a:t>
            </a:r>
            <a:br>
              <a:rPr lang="de-DE" b="1" dirty="0"/>
            </a:br>
            <a:r>
              <a:rPr lang="de-DE" dirty="0"/>
              <a:t>(23. KW: 4,2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244104" y="3841336"/>
            <a:ext cx="3602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23. KW 2022:</a:t>
            </a:r>
          </a:p>
          <a:p>
            <a:r>
              <a:rPr lang="de-DE" dirty="0"/>
              <a:t>Deutlicher Anstieg bei den 0- bis 14-Jährigen, in allen anderen Alters-gruppen gesunken oder stabil geblieben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6" y="1001016"/>
            <a:ext cx="917284" cy="666544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6EDFDB6-7155-4508-92E1-5134C8F3E2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34" t="76280" r="9844" b="2496"/>
          <a:stretch/>
        </p:blipFill>
        <p:spPr>
          <a:xfrm>
            <a:off x="5066434" y="5326072"/>
            <a:ext cx="3234922" cy="6833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1F8E100-2054-4C75-950A-B583EEB4B5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609"/>
          <a:stretch/>
        </p:blipFill>
        <p:spPr>
          <a:xfrm>
            <a:off x="237556" y="3823678"/>
            <a:ext cx="4537040" cy="24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24.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21.6.2022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73166" y="1498469"/>
            <a:ext cx="3085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23. KW 2022:</a:t>
            </a:r>
          </a:p>
          <a:p>
            <a:r>
              <a:rPr lang="de-DE" dirty="0"/>
              <a:t>Rückgang bei den 0- bis 4-Jährigen, 5- bis 14-Jährige stabil, Rückgang bei den Erwachsenen</a:t>
            </a:r>
          </a:p>
          <a:p>
            <a:endParaRPr lang="de-DE" sz="600" dirty="0"/>
          </a:p>
          <a:p>
            <a:endParaRPr lang="de-DE" sz="600" dirty="0"/>
          </a:p>
          <a:p>
            <a:br>
              <a:rPr lang="de-DE" sz="600" dirty="0"/>
            </a:br>
            <a:r>
              <a:rPr lang="de-DE" dirty="0"/>
              <a:t>ca. 1.000 Arzt­konsul­ta­tionen wegen ARE pro 100.000 EW </a:t>
            </a:r>
          </a:p>
          <a:p>
            <a:endParaRPr lang="de-DE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24. KW 2022: ca. 800.000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0B635AB-AEE8-4DE3-8D11-E4BE6F36E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24" y="1349497"/>
            <a:ext cx="5400000" cy="23629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1018EAE-D04D-44FD-AA95-43E44DCFD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41" y="3679640"/>
            <a:ext cx="5400000" cy="24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21.6.2022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10" y="1842809"/>
            <a:ext cx="7891884" cy="3156754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24. KW 2022</a:t>
            </a:r>
          </a:p>
          <a:p>
            <a:r>
              <a:rPr lang="de-DE" dirty="0"/>
              <a:t>Rund 250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210.000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6" y="1055280"/>
            <a:ext cx="4247994" cy="21239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6" y="2888816"/>
            <a:ext cx="4247994" cy="212399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8" y="1055280"/>
            <a:ext cx="4247994" cy="21239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8" y="2888816"/>
            <a:ext cx="4247994" cy="212399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24.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6" y="4722440"/>
            <a:ext cx="4247994" cy="212399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8" y="4722440"/>
            <a:ext cx="4247994" cy="21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24.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21.6.2022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8" y="760732"/>
            <a:ext cx="7518575" cy="30074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FDD6519-6DF5-4764-A003-204F812E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1" y="3676394"/>
            <a:ext cx="7459420" cy="298376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B01C52E-18B6-415A-8071-B499121D88EC}"/>
              </a:ext>
            </a:extLst>
          </p:cNvPr>
          <p:cNvCxnSpPr/>
          <p:nvPr/>
        </p:nvCxnSpPr>
        <p:spPr>
          <a:xfrm>
            <a:off x="1374906" y="2459470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59D16A2-86EC-42F8-8801-032EF2D35773}"/>
              </a:ext>
            </a:extLst>
          </p:cNvPr>
          <p:cNvCxnSpPr/>
          <p:nvPr/>
        </p:nvCxnSpPr>
        <p:spPr>
          <a:xfrm>
            <a:off x="1374906" y="5470383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53" y="523482"/>
            <a:ext cx="8049990" cy="295166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24.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24.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377473" y="175949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21%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051883" y="1930598"/>
            <a:ext cx="325590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769A8E98-1E13-4E3C-98C7-CFD89DCF8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97" y="3802134"/>
            <a:ext cx="8334180" cy="3055866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30742" y="509126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16%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018625" y="5242705"/>
            <a:ext cx="412117" cy="1977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23.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14.6.2022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3524352" y="1316846"/>
            <a:ext cx="39510" cy="64231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559236" y="970190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4 % Influenza, 5 %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657158" y="1348961"/>
            <a:ext cx="169568" cy="621819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585928" y="999620"/>
            <a:ext cx="235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3 % Influenza, 40 %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636376" y="5191940"/>
            <a:ext cx="48118" cy="52448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001277" y="486332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24 %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650604" y="3289209"/>
            <a:ext cx="144330" cy="559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031662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19 %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24.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14.6.2022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Office PowerPoint</Application>
  <PresentationFormat>Bildschirmpräsentation (4:3)</PresentationFormat>
  <Paragraphs>149</Paragraphs>
  <Slides>13</Slides>
  <Notes>12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21.6.2022</vt:lpstr>
      <vt:lpstr>GrippeWeb bis zur 24. KW 2022 </vt:lpstr>
      <vt:lpstr>Arbeitsgemeinschaft Influenza ARE-Konsultationen / 100.000 Einwohner bis zur 24. KW 2022</vt:lpstr>
      <vt:lpstr>Arbeitsgemeinschaft Influenza - SEEDARE ARE-Konsultationen mit COVID-Diagnose / 100.000 Einwohner </vt:lpstr>
      <vt:lpstr>SEEDARE – ARE mit COVID-19 Konsultationen in Altersgruppen bis zur 24.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3392</cp:revision>
  <cp:lastPrinted>2020-05-13T06:04:10Z</cp:lastPrinted>
  <dcterms:created xsi:type="dcterms:W3CDTF">2015-11-02T12:29:13Z</dcterms:created>
  <dcterms:modified xsi:type="dcterms:W3CDTF">2022-06-22T08:54:59Z</dcterms:modified>
</cp:coreProperties>
</file>