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7"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9" autoAdjust="0"/>
    <p:restoredTop sz="84672" autoAdjust="0"/>
  </p:normalViewPr>
  <p:slideViewPr>
    <p:cSldViewPr snapToGrid="0">
      <p:cViewPr varScale="1">
        <p:scale>
          <a:sx n="104" d="100"/>
          <a:sy n="104" d="100"/>
        </p:scale>
        <p:origin x="1128" y="96"/>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29.06.2022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780 (am 22.06) -&gt;  Weitere Zunahme der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705 (22.06.) -&gt; steigende Zunahme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Inzwischen ist auch ein leichter Anstieg der verstorbenen ITS-Patient Innen zu verzeichnen</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3</a:t>
            </a:fld>
            <a:endParaRPr lang="de-DE"/>
          </a:p>
        </p:txBody>
      </p:sp>
    </p:spTree>
    <p:extLst>
      <p:ext uri="{BB962C8B-B14F-4D97-AF65-F5344CB8AC3E}">
        <p14:creationId xmlns:p14="http://schemas.microsoft.com/office/powerpoint/2010/main" val="306958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77% &gt; 60 Jahre aktuelle Belegung.</a:t>
            </a:r>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29.06.2022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29.06.2022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29.06.2022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29.06.2022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29.06.2022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29.06.2022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29.06.2022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29.06.2022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29.06.2022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29.06.2022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29.06.2022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29.06.2022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340556-38B7-46E9-AD35-1FD61D9224BF}"/>
              </a:ext>
            </a:extLst>
          </p:cNvPr>
          <p:cNvPicPr>
            <a:picLocks noChangeAspect="1"/>
          </p:cNvPicPr>
          <p:nvPr/>
        </p:nvPicPr>
        <p:blipFill>
          <a:blip r:embed="rId3"/>
          <a:stretch>
            <a:fillRect/>
          </a:stretch>
        </p:blipFill>
        <p:spPr>
          <a:xfrm>
            <a:off x="7249233" y="2862495"/>
            <a:ext cx="4690191" cy="3590313"/>
          </a:xfrm>
          <a:prstGeom prst="rect">
            <a:avLst/>
          </a:prstGeom>
        </p:spPr>
      </p:pic>
      <p:pic>
        <p:nvPicPr>
          <p:cNvPr id="2" name="Grafik 1">
            <a:extLst>
              <a:ext uri="{FF2B5EF4-FFF2-40B4-BE49-F238E27FC236}">
                <a16:creationId xmlns:a16="http://schemas.microsoft.com/office/drawing/2014/main" id="{C7E56415-C9A4-4C4E-85A1-EF1FAD43C200}"/>
              </a:ext>
            </a:extLst>
          </p:cNvPr>
          <p:cNvPicPr>
            <a:picLocks noChangeAspect="1"/>
          </p:cNvPicPr>
          <p:nvPr/>
        </p:nvPicPr>
        <p:blipFill>
          <a:blip r:embed="rId4"/>
          <a:stretch>
            <a:fillRect/>
          </a:stretch>
        </p:blipFill>
        <p:spPr>
          <a:xfrm>
            <a:off x="62877" y="2326473"/>
            <a:ext cx="6807904" cy="4107933"/>
          </a:xfrm>
          <a:prstGeom prst="rect">
            <a:avLst/>
          </a:prstGeom>
        </p:spPr>
      </p:pic>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29.06.2022 werden </a:t>
            </a:r>
            <a:r>
              <a:rPr lang="de-DE" sz="1600" b="1" dirty="0"/>
              <a:t>980 </a:t>
            </a:r>
            <a:r>
              <a:rPr lang="de-DE" sz="1600" dirty="0"/>
              <a:t>COVID-19-Patient*innen auf Intensivstationen (der ca. 1.300 Akutkrankenhäuser) behandelt. </a:t>
            </a:r>
          </a:p>
          <a:p>
            <a:pPr>
              <a:spcBef>
                <a:spcPts val="600"/>
              </a:spcBef>
            </a:pPr>
            <a:r>
              <a:rPr lang="de-DE" sz="1600" dirty="0"/>
              <a:t>Weiterhin Anstieg der COVID-ITS-Belegung</a:t>
            </a:r>
          </a:p>
          <a:p>
            <a:pPr>
              <a:spcBef>
                <a:spcPts val="600"/>
              </a:spcBef>
            </a:pPr>
            <a:r>
              <a:rPr lang="de-DE" sz="1600" dirty="0"/>
              <a:t>ITS-COVID-Neuaufnahmen mit </a:t>
            </a:r>
            <a:r>
              <a:rPr lang="de-DE" sz="1600" b="1" dirty="0"/>
              <a:t>+906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sp>
        <p:nvSpPr>
          <p:cNvPr id="26" name="Textfeld 25">
            <a:extLst>
              <a:ext uri="{FF2B5EF4-FFF2-40B4-BE49-F238E27FC236}">
                <a16:creationId xmlns:a16="http://schemas.microsoft.com/office/drawing/2014/main" id="{D73E6659-02B7-4105-A782-708515D3013E}"/>
              </a:ext>
            </a:extLst>
          </p:cNvPr>
          <p:cNvSpPr txBox="1"/>
          <p:nvPr/>
        </p:nvSpPr>
        <p:spPr>
          <a:xfrm>
            <a:off x="2350209" y="2463130"/>
            <a:ext cx="522682" cy="485469"/>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031014" y="2469200"/>
            <a:ext cx="522682" cy="485469"/>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2800375" y="2499476"/>
            <a:ext cx="647826" cy="452157"/>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6521950" y="4557831"/>
            <a:ext cx="93370" cy="814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6391914" y="5556455"/>
            <a:ext cx="520950" cy="286566"/>
          </a:xfrm>
          <a:prstGeom prst="rect">
            <a:avLst/>
          </a:prstGeom>
          <a:noFill/>
        </p:spPr>
        <p:txBody>
          <a:bodyPr wrap="square" rtlCol="0">
            <a:spAutoFit/>
          </a:bodyPr>
          <a:lstStyle/>
          <a:p>
            <a:r>
              <a:rPr lang="de-DE" sz="1200" dirty="0">
                <a:solidFill>
                  <a:schemeClr val="bg2">
                    <a:lumMod val="50000"/>
                  </a:schemeClr>
                </a:solidFill>
              </a:rPr>
              <a:t>980</a:t>
            </a:r>
          </a:p>
        </p:txBody>
      </p:sp>
      <p:sp>
        <p:nvSpPr>
          <p:cNvPr id="14" name="Textfeld 13">
            <a:extLst>
              <a:ext uri="{FF2B5EF4-FFF2-40B4-BE49-F238E27FC236}">
                <a16:creationId xmlns:a16="http://schemas.microsoft.com/office/drawing/2014/main" id="{4A28318D-B736-4639-8DFC-4670EAAD84D7}"/>
              </a:ext>
            </a:extLst>
          </p:cNvPr>
          <p:cNvSpPr txBox="1"/>
          <p:nvPr/>
        </p:nvSpPr>
        <p:spPr>
          <a:xfrm>
            <a:off x="7141053" y="2142943"/>
            <a:ext cx="4321605" cy="326256"/>
          </a:xfrm>
          <a:prstGeom prst="rect">
            <a:avLst/>
          </a:prstGeom>
          <a:noFill/>
        </p:spPr>
        <p:txBody>
          <a:bodyPr wrap="square" rtlCol="0">
            <a:spAutoFit/>
          </a:bodyPr>
          <a:lstStyle/>
          <a:p>
            <a:r>
              <a:rPr lang="de-DE" sz="1400" b="1" dirty="0"/>
              <a:t>Neuaufnahmen auf die ITS  </a:t>
            </a:r>
            <a:r>
              <a:rPr lang="de-DE" sz="1400" i="1" dirty="0"/>
              <a:t>(pro Tag)</a:t>
            </a:r>
          </a:p>
        </p:txBody>
      </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9891616" y="2613280"/>
            <a:ext cx="2198781" cy="473593"/>
          </a:xfrm>
          <a:prstGeom prst="rect">
            <a:avLst/>
          </a:prstGeom>
        </p:spPr>
      </p:pic>
      <p:sp>
        <p:nvSpPr>
          <p:cNvPr id="7" name="Rechteck 6">
            <a:extLst>
              <a:ext uri="{FF2B5EF4-FFF2-40B4-BE49-F238E27FC236}">
                <a16:creationId xmlns:a16="http://schemas.microsoft.com/office/drawing/2014/main" id="{5AAA6FB0-3973-446F-85CA-9B0A7ED38003}"/>
              </a:ext>
            </a:extLst>
          </p:cNvPr>
          <p:cNvSpPr/>
          <p:nvPr/>
        </p:nvSpPr>
        <p:spPr>
          <a:xfrm>
            <a:off x="12016324" y="247403"/>
            <a:ext cx="111781" cy="19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69613F9B-6184-43ED-B357-93E81FD51C3E}"/>
              </a:ext>
            </a:extLst>
          </p:cNvPr>
          <p:cNvCxnSpPr>
            <a:cxnSpLocks/>
          </p:cNvCxnSpPr>
          <p:nvPr/>
        </p:nvCxnSpPr>
        <p:spPr>
          <a:xfrm flipH="1">
            <a:off x="11885571" y="3934325"/>
            <a:ext cx="92260" cy="78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2AF07D2-31DE-4C74-9668-1DFCA1244956}"/>
              </a:ext>
            </a:extLst>
          </p:cNvPr>
          <p:cNvPicPr>
            <a:picLocks noChangeAspect="1"/>
          </p:cNvPicPr>
          <p:nvPr/>
        </p:nvPicPr>
        <p:blipFill>
          <a:blip r:embed="rId3"/>
          <a:stretch>
            <a:fillRect/>
          </a:stretch>
        </p:blipFill>
        <p:spPr>
          <a:xfrm>
            <a:off x="2255432" y="0"/>
            <a:ext cx="9394521" cy="6858000"/>
          </a:xfrm>
          <a:prstGeom prst="rect">
            <a:avLst/>
          </a:prstGeom>
        </p:spPr>
      </p:pic>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15483558-23EF-4EFA-BFE8-704CD280D1A4}"/>
              </a:ext>
            </a:extLst>
          </p:cNvPr>
          <p:cNvPicPr>
            <a:picLocks noChangeAspect="1"/>
          </p:cNvPicPr>
          <p:nvPr/>
        </p:nvPicPr>
        <p:blipFill>
          <a:blip r:embed="rId3"/>
          <a:stretch>
            <a:fillRect/>
          </a:stretch>
        </p:blipFill>
        <p:spPr>
          <a:xfrm>
            <a:off x="7313521" y="3699635"/>
            <a:ext cx="4632998" cy="3062730"/>
          </a:xfrm>
          <a:prstGeom prst="rect">
            <a:avLst/>
          </a:prstGeom>
        </p:spPr>
      </p:pic>
      <p:pic>
        <p:nvPicPr>
          <p:cNvPr id="8" name="Grafik 7">
            <a:extLst>
              <a:ext uri="{FF2B5EF4-FFF2-40B4-BE49-F238E27FC236}">
                <a16:creationId xmlns:a16="http://schemas.microsoft.com/office/drawing/2014/main" id="{FC597894-8DFF-41D1-A6A8-0427B1D73CCA}"/>
              </a:ext>
            </a:extLst>
          </p:cNvPr>
          <p:cNvPicPr>
            <a:picLocks noChangeAspect="1"/>
          </p:cNvPicPr>
          <p:nvPr/>
        </p:nvPicPr>
        <p:blipFill>
          <a:blip r:embed="rId4"/>
          <a:stretch>
            <a:fillRect/>
          </a:stretch>
        </p:blipFill>
        <p:spPr>
          <a:xfrm>
            <a:off x="7331601" y="273831"/>
            <a:ext cx="4521297" cy="3158520"/>
          </a:xfrm>
          <a:prstGeom prst="rect">
            <a:avLst/>
          </a:prstGeom>
        </p:spPr>
      </p:pic>
      <p:pic>
        <p:nvPicPr>
          <p:cNvPr id="3" name="Grafik 2">
            <a:extLst>
              <a:ext uri="{FF2B5EF4-FFF2-40B4-BE49-F238E27FC236}">
                <a16:creationId xmlns:a16="http://schemas.microsoft.com/office/drawing/2014/main" id="{37128A1D-7D9A-454E-AD3F-F5F1DDAFC66D}"/>
              </a:ext>
            </a:extLst>
          </p:cNvPr>
          <p:cNvPicPr>
            <a:picLocks noChangeAspect="1"/>
          </p:cNvPicPr>
          <p:nvPr/>
        </p:nvPicPr>
        <p:blipFill>
          <a:blip r:embed="rId5"/>
          <a:stretch>
            <a:fillRect/>
          </a:stretch>
        </p:blipFill>
        <p:spPr>
          <a:xfrm>
            <a:off x="96400" y="903118"/>
            <a:ext cx="4711834" cy="3901292"/>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6"/>
          <a:stretch>
            <a:fillRect/>
          </a:stretch>
        </p:blipFill>
        <p:spPr>
          <a:xfrm>
            <a:off x="5508374" y="5833691"/>
            <a:ext cx="1724025" cy="857250"/>
          </a:xfrm>
          <a:prstGeom prst="rect">
            <a:avLst/>
          </a:prstGeom>
        </p:spPr>
      </p:pic>
      <p:sp>
        <p:nvSpPr>
          <p:cNvPr id="17" name="Textfeld 16">
            <a:extLst>
              <a:ext uri="{FF2B5EF4-FFF2-40B4-BE49-F238E27FC236}">
                <a16:creationId xmlns:a16="http://schemas.microsoft.com/office/drawing/2014/main" id="{238293D3-A43C-4BE2-80CE-E6704B7094C6}"/>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20" name="Grafik 19">
            <a:extLst>
              <a:ext uri="{FF2B5EF4-FFF2-40B4-BE49-F238E27FC236}">
                <a16:creationId xmlns:a16="http://schemas.microsoft.com/office/drawing/2014/main" id="{F6A99EC6-3536-4C3A-B41C-6B03BE042631}"/>
              </a:ext>
            </a:extLst>
          </p:cNvPr>
          <p:cNvPicPr>
            <a:picLocks noChangeAspect="1"/>
          </p:cNvPicPr>
          <p:nvPr/>
        </p:nvPicPr>
        <p:blipFill>
          <a:blip r:embed="rId7"/>
          <a:stretch>
            <a:fillRect/>
          </a:stretch>
        </p:blipFill>
        <p:spPr>
          <a:xfrm>
            <a:off x="444138" y="5102991"/>
            <a:ext cx="1811952" cy="1443536"/>
          </a:xfrm>
          <a:prstGeom prst="rect">
            <a:avLst/>
          </a:prstGeom>
        </p:spPr>
      </p:pic>
      <p:sp>
        <p:nvSpPr>
          <p:cNvPr id="5" name="Rechteck 4">
            <a:extLst>
              <a:ext uri="{FF2B5EF4-FFF2-40B4-BE49-F238E27FC236}">
                <a16:creationId xmlns:a16="http://schemas.microsoft.com/office/drawing/2014/main" id="{3969B4D7-869D-4156-A347-422DB02E0492}"/>
              </a:ext>
            </a:extLst>
          </p:cNvPr>
          <p:cNvSpPr/>
          <p:nvPr/>
        </p:nvSpPr>
        <p:spPr>
          <a:xfrm>
            <a:off x="4561674" y="1004938"/>
            <a:ext cx="263823" cy="2685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6FBE7F3B-05CF-41D0-8AF3-BE0FB5966504}"/>
              </a:ext>
            </a:extLst>
          </p:cNvPr>
          <p:cNvSpPr txBox="1"/>
          <p:nvPr/>
        </p:nvSpPr>
        <p:spPr>
          <a:xfrm>
            <a:off x="5488341" y="167059"/>
            <a:ext cx="1724025" cy="584775"/>
          </a:xfrm>
          <a:prstGeom prst="rect">
            <a:avLst/>
          </a:prstGeom>
          <a:noFill/>
        </p:spPr>
        <p:txBody>
          <a:bodyPr wrap="square" rtlCol="0">
            <a:spAutoFit/>
          </a:bodyPr>
          <a:lstStyle/>
          <a:p>
            <a:r>
              <a:rPr lang="de-DE" sz="1600" b="1" dirty="0"/>
              <a:t>Einschätzung Betriebssituation</a:t>
            </a:r>
          </a:p>
        </p:txBody>
      </p:sp>
      <p:pic>
        <p:nvPicPr>
          <p:cNvPr id="2" name="Grafik 1">
            <a:extLst>
              <a:ext uri="{FF2B5EF4-FFF2-40B4-BE49-F238E27FC236}">
                <a16:creationId xmlns:a16="http://schemas.microsoft.com/office/drawing/2014/main" id="{FD952C85-2393-4995-B293-1E1FD103FD1F}"/>
              </a:ext>
            </a:extLst>
          </p:cNvPr>
          <p:cNvPicPr>
            <a:picLocks noChangeAspect="1"/>
          </p:cNvPicPr>
          <p:nvPr/>
        </p:nvPicPr>
        <p:blipFill>
          <a:blip r:embed="rId8"/>
          <a:stretch>
            <a:fillRect/>
          </a:stretch>
        </p:blipFill>
        <p:spPr>
          <a:xfrm>
            <a:off x="10227834" y="95635"/>
            <a:ext cx="1885950" cy="533400"/>
          </a:xfrm>
          <a:prstGeom prst="rect">
            <a:avLst/>
          </a:prstGeom>
        </p:spPr>
      </p:pic>
      <p:sp>
        <p:nvSpPr>
          <p:cNvPr id="4" name="Rechteck 3">
            <a:extLst>
              <a:ext uri="{FF2B5EF4-FFF2-40B4-BE49-F238E27FC236}">
                <a16:creationId xmlns:a16="http://schemas.microsoft.com/office/drawing/2014/main" id="{F926F1F0-D294-4C6B-8E58-ADFB2AF01EBF}"/>
              </a:ext>
            </a:extLst>
          </p:cNvPr>
          <p:cNvSpPr/>
          <p:nvPr/>
        </p:nvSpPr>
        <p:spPr>
          <a:xfrm>
            <a:off x="4442473" y="2976658"/>
            <a:ext cx="365760" cy="1658181"/>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211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24829DF2-B91E-465A-AB4C-BDB874AF972A}"/>
              </a:ext>
            </a:extLst>
          </p:cNvPr>
          <p:cNvPicPr>
            <a:picLocks noChangeAspect="1"/>
          </p:cNvPicPr>
          <p:nvPr/>
        </p:nvPicPr>
        <p:blipFill>
          <a:blip r:embed="rId3"/>
          <a:stretch>
            <a:fillRect/>
          </a:stretch>
        </p:blipFill>
        <p:spPr>
          <a:xfrm>
            <a:off x="1431154" y="3697953"/>
            <a:ext cx="6820068" cy="2893897"/>
          </a:xfrm>
          <a:prstGeom prst="rect">
            <a:avLst/>
          </a:prstGeom>
        </p:spPr>
      </p:pic>
      <p:pic>
        <p:nvPicPr>
          <p:cNvPr id="5" name="Grafik 4">
            <a:extLst>
              <a:ext uri="{FF2B5EF4-FFF2-40B4-BE49-F238E27FC236}">
                <a16:creationId xmlns:a16="http://schemas.microsoft.com/office/drawing/2014/main" id="{A4E930BF-B5C3-4735-8391-5D27E5898A61}"/>
              </a:ext>
            </a:extLst>
          </p:cNvPr>
          <p:cNvPicPr>
            <a:picLocks noChangeAspect="1"/>
          </p:cNvPicPr>
          <p:nvPr/>
        </p:nvPicPr>
        <p:blipFill>
          <a:blip r:embed="rId4"/>
          <a:stretch>
            <a:fillRect/>
          </a:stretch>
        </p:blipFill>
        <p:spPr>
          <a:xfrm>
            <a:off x="7381601" y="608976"/>
            <a:ext cx="4579490" cy="2341166"/>
          </a:xfrm>
          <a:prstGeom prst="rect">
            <a:avLst/>
          </a:prstGeom>
          <a:ln w="6350">
            <a:solidFill>
              <a:srgbClr val="0070C0"/>
            </a:solidFill>
          </a:ln>
        </p:spPr>
      </p:pic>
      <p:pic>
        <p:nvPicPr>
          <p:cNvPr id="2" name="Grafik 1">
            <a:extLst>
              <a:ext uri="{FF2B5EF4-FFF2-40B4-BE49-F238E27FC236}">
                <a16:creationId xmlns:a16="http://schemas.microsoft.com/office/drawing/2014/main" id="{8105E132-729D-4E73-9E08-22B4C8D4AC83}"/>
              </a:ext>
            </a:extLst>
          </p:cNvPr>
          <p:cNvPicPr>
            <a:picLocks noChangeAspect="1"/>
          </p:cNvPicPr>
          <p:nvPr/>
        </p:nvPicPr>
        <p:blipFill>
          <a:blip r:embed="rId5"/>
          <a:stretch>
            <a:fillRect/>
          </a:stretch>
        </p:blipFill>
        <p:spPr>
          <a:xfrm>
            <a:off x="1386428" y="484658"/>
            <a:ext cx="5820064" cy="3064410"/>
          </a:xfrm>
          <a:prstGeom prst="rect">
            <a:avLst/>
          </a:prstGeom>
        </p:spPr>
      </p:pic>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787" y="1332565"/>
            <a:ext cx="1181381" cy="1966030"/>
          </a:xfrm>
          <a:prstGeom prst="rect">
            <a:avLst/>
          </a:prstGeom>
        </p:spPr>
      </p:pic>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(zoom):</a:t>
            </a:r>
            <a:endParaRPr lang="de-DE" dirty="0"/>
          </a:p>
        </p:txBody>
      </p: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6959034" y="1837253"/>
            <a:ext cx="144696" cy="35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Anzahlen)</a:t>
            </a:r>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6959034" y="2655605"/>
            <a:ext cx="619895" cy="425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4D1FBBB-E5E0-4849-A23D-40CE8C8D30F6}"/>
              </a:ext>
            </a:extLst>
          </p:cNvPr>
          <p:cNvPicPr>
            <a:picLocks noChangeAspect="1"/>
          </p:cNvPicPr>
          <p:nvPr/>
        </p:nvPicPr>
        <p:blipFill>
          <a:blip r:embed="rId3"/>
          <a:stretch>
            <a:fillRect/>
          </a:stretch>
        </p:blipFill>
        <p:spPr>
          <a:xfrm>
            <a:off x="8140901" y="487004"/>
            <a:ext cx="3869213" cy="2351874"/>
          </a:xfrm>
          <a:prstGeom prst="rect">
            <a:avLst/>
          </a:prstGeom>
          <a:ln>
            <a:solidFill>
              <a:srgbClr val="0070C0"/>
            </a:solidFill>
          </a:ln>
        </p:spPr>
      </p:pic>
      <p:pic>
        <p:nvPicPr>
          <p:cNvPr id="2" name="Grafik 1">
            <a:extLst>
              <a:ext uri="{FF2B5EF4-FFF2-40B4-BE49-F238E27FC236}">
                <a16:creationId xmlns:a16="http://schemas.microsoft.com/office/drawing/2014/main" id="{9F645C57-1115-4EDC-BF9C-19B03006EF71}"/>
              </a:ext>
            </a:extLst>
          </p:cNvPr>
          <p:cNvPicPr>
            <a:picLocks noChangeAspect="1"/>
          </p:cNvPicPr>
          <p:nvPr/>
        </p:nvPicPr>
        <p:blipFill>
          <a:blip r:embed="rId4"/>
          <a:stretch>
            <a:fillRect/>
          </a:stretch>
        </p:blipFill>
        <p:spPr>
          <a:xfrm>
            <a:off x="174218" y="2258388"/>
            <a:ext cx="7364062" cy="4462379"/>
          </a:xfrm>
          <a:prstGeom prst="rect">
            <a:avLst/>
          </a:prstGeom>
        </p:spPr>
      </p:pic>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6"/>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Words>
  <Application>Microsoft Office PowerPoint</Application>
  <PresentationFormat>Breitbild</PresentationFormat>
  <Paragraphs>33</Paragraphs>
  <Slides>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Esins, Janina</cp:lastModifiedBy>
  <cp:revision>635</cp:revision>
  <dcterms:created xsi:type="dcterms:W3CDTF">2021-01-13T08:46:29Z</dcterms:created>
  <dcterms:modified xsi:type="dcterms:W3CDTF">2022-06-29T07:56:21Z</dcterms:modified>
</cp:coreProperties>
</file>