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67" r:id="rId3"/>
    <p:sldId id="266" r:id="rId4"/>
    <p:sldId id="260" r:id="rId5"/>
    <p:sldId id="271" r:id="rId6"/>
    <p:sldId id="272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83424" autoAdjust="0"/>
  </p:normalViewPr>
  <p:slideViewPr>
    <p:cSldViewPr snapToGrid="0" snapToObjects="1">
      <p:cViewPr varScale="1">
        <p:scale>
          <a:sx n="127" d="100"/>
          <a:sy n="127" d="100"/>
        </p:scale>
        <p:origin x="64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2022-KW25\Daten\fixed_version\2022-06-27_sequencing_desh_table_random_2022-KW2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kummulative Anzahl der Sequenzen aus</a:t>
            </a:r>
            <a:r>
              <a:rPr lang="en-US" baseline="0"/>
              <a:t> 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Datenquellen!$N$1</c:f>
              <c:strCache>
                <c:ptCount val="1"/>
                <c:pt idx="0">
                  <c:v>Kummulativ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Datenquellen!$M:$M</c:f>
              <c:strCache>
                <c:ptCount val="77"/>
                <c:pt idx="0">
                  <c:v>KW</c:v>
                </c:pt>
                <c:pt idx="1">
                  <c:v>2021-KW01</c:v>
                </c:pt>
                <c:pt idx="2">
                  <c:v>2021-KW02</c:v>
                </c:pt>
                <c:pt idx="3">
                  <c:v>2021-KW03</c:v>
                </c:pt>
                <c:pt idx="4">
                  <c:v>2021-KW04</c:v>
                </c:pt>
                <c:pt idx="5">
                  <c:v>2021-KW05</c:v>
                </c:pt>
                <c:pt idx="6">
                  <c:v>2021-KW06</c:v>
                </c:pt>
                <c:pt idx="7">
                  <c:v>2021-KW07</c:v>
                </c:pt>
                <c:pt idx="8">
                  <c:v>2021-KW08</c:v>
                </c:pt>
                <c:pt idx="9">
                  <c:v>2021-KW09</c:v>
                </c:pt>
                <c:pt idx="10">
                  <c:v>2021-KW10</c:v>
                </c:pt>
                <c:pt idx="11">
                  <c:v>2021-KW11</c:v>
                </c:pt>
                <c:pt idx="12">
                  <c:v>2021-KW12</c:v>
                </c:pt>
                <c:pt idx="13">
                  <c:v>2021-KW13</c:v>
                </c:pt>
                <c:pt idx="14">
                  <c:v>2021-KW14</c:v>
                </c:pt>
                <c:pt idx="15">
                  <c:v>2021-KW15</c:v>
                </c:pt>
                <c:pt idx="16">
                  <c:v>2021-KW16</c:v>
                </c:pt>
                <c:pt idx="17">
                  <c:v>2021-KW17</c:v>
                </c:pt>
                <c:pt idx="18">
                  <c:v>2021-KW18</c:v>
                </c:pt>
                <c:pt idx="19">
                  <c:v>2021-KW19</c:v>
                </c:pt>
                <c:pt idx="20">
                  <c:v>2021-KW20</c:v>
                </c:pt>
                <c:pt idx="21">
                  <c:v>2021-KW21</c:v>
                </c:pt>
                <c:pt idx="22">
                  <c:v>2021-KW22</c:v>
                </c:pt>
                <c:pt idx="23">
                  <c:v>2021-KW23</c:v>
                </c:pt>
                <c:pt idx="24">
                  <c:v>2021-KW24</c:v>
                </c:pt>
                <c:pt idx="25">
                  <c:v>2021-KW25</c:v>
                </c:pt>
                <c:pt idx="26">
                  <c:v>2021-KW26</c:v>
                </c:pt>
                <c:pt idx="27">
                  <c:v>2021-KW27</c:v>
                </c:pt>
                <c:pt idx="28">
                  <c:v>2021-KW28</c:v>
                </c:pt>
                <c:pt idx="29">
                  <c:v>2021-KW29</c:v>
                </c:pt>
                <c:pt idx="30">
                  <c:v>2021-KW30</c:v>
                </c:pt>
                <c:pt idx="31">
                  <c:v>2021-KW31</c:v>
                </c:pt>
                <c:pt idx="32">
                  <c:v>2021-KW32</c:v>
                </c:pt>
                <c:pt idx="33">
                  <c:v>2021-KW33</c:v>
                </c:pt>
                <c:pt idx="34">
                  <c:v>2021-KW34</c:v>
                </c:pt>
                <c:pt idx="35">
                  <c:v>2021-KW35</c:v>
                </c:pt>
                <c:pt idx="36">
                  <c:v>2021-KW36</c:v>
                </c:pt>
                <c:pt idx="37">
                  <c:v>2021-KW37</c:v>
                </c:pt>
                <c:pt idx="38">
                  <c:v>2021-KW38</c:v>
                </c:pt>
                <c:pt idx="39">
                  <c:v>2021-KW39</c:v>
                </c:pt>
                <c:pt idx="40">
                  <c:v>2021-KW40</c:v>
                </c:pt>
                <c:pt idx="41">
                  <c:v>2021-KW41</c:v>
                </c:pt>
                <c:pt idx="42">
                  <c:v>2021-KW42</c:v>
                </c:pt>
                <c:pt idx="43">
                  <c:v>2021-KW43</c:v>
                </c:pt>
                <c:pt idx="44">
                  <c:v>2021-KW44</c:v>
                </c:pt>
                <c:pt idx="45">
                  <c:v>2021-KW45</c:v>
                </c:pt>
                <c:pt idx="46">
                  <c:v>2021-KW46</c:v>
                </c:pt>
                <c:pt idx="47">
                  <c:v>2021-KW47</c:v>
                </c:pt>
                <c:pt idx="48">
                  <c:v>2021-KW48</c:v>
                </c:pt>
                <c:pt idx="49">
                  <c:v>2021-KW49</c:v>
                </c:pt>
                <c:pt idx="50">
                  <c:v>2021-KW50</c:v>
                </c:pt>
                <c:pt idx="51">
                  <c:v>2021-KW51</c:v>
                </c:pt>
                <c:pt idx="52">
                  <c:v>2021-KW52</c:v>
                </c:pt>
                <c:pt idx="53">
                  <c:v>2022-KW01</c:v>
                </c:pt>
                <c:pt idx="54">
                  <c:v>2022-KW02</c:v>
                </c:pt>
                <c:pt idx="55">
                  <c:v>2022-KW03</c:v>
                </c:pt>
                <c:pt idx="56">
                  <c:v>2022-KW04</c:v>
                </c:pt>
                <c:pt idx="57">
                  <c:v>2022-KW05</c:v>
                </c:pt>
                <c:pt idx="58">
                  <c:v>2022-KW06</c:v>
                </c:pt>
                <c:pt idx="59">
                  <c:v>2022-KW07</c:v>
                </c:pt>
                <c:pt idx="60">
                  <c:v>2022-KW08</c:v>
                </c:pt>
                <c:pt idx="61">
                  <c:v>2022-KW09</c:v>
                </c:pt>
                <c:pt idx="62">
                  <c:v>2022-KW10</c:v>
                </c:pt>
                <c:pt idx="63">
                  <c:v>2022-KW11</c:v>
                </c:pt>
                <c:pt idx="64">
                  <c:v>2022-KW12</c:v>
                </c:pt>
                <c:pt idx="65">
                  <c:v>2022-KW13</c:v>
                </c:pt>
                <c:pt idx="66">
                  <c:v>2022-KW14</c:v>
                </c:pt>
                <c:pt idx="67">
                  <c:v>2022-KW15</c:v>
                </c:pt>
                <c:pt idx="68">
                  <c:v>2022-KW16</c:v>
                </c:pt>
                <c:pt idx="69">
                  <c:v>2022-KW17</c:v>
                </c:pt>
                <c:pt idx="70">
                  <c:v>2022-KW18</c:v>
                </c:pt>
                <c:pt idx="71">
                  <c:v>2022-KW19</c:v>
                </c:pt>
                <c:pt idx="72">
                  <c:v>2022-KW20</c:v>
                </c:pt>
                <c:pt idx="73">
                  <c:v>2022-KW21</c:v>
                </c:pt>
                <c:pt idx="74">
                  <c:v>2022-KW22</c:v>
                </c:pt>
                <c:pt idx="75">
                  <c:v>2022-KW23</c:v>
                </c:pt>
                <c:pt idx="76">
                  <c:v>2022-KW24</c:v>
                </c:pt>
              </c:strCache>
            </c:strRef>
          </c:cat>
          <c:val>
            <c:numRef>
              <c:f>Datenquellen!$N$2:$N$78</c:f>
              <c:numCache>
                <c:formatCode>General</c:formatCode>
                <c:ptCount val="77"/>
                <c:pt idx="0">
                  <c:v>659</c:v>
                </c:pt>
                <c:pt idx="1">
                  <c:v>1994</c:v>
                </c:pt>
                <c:pt idx="2">
                  <c:v>4649</c:v>
                </c:pt>
                <c:pt idx="3">
                  <c:v>8621</c:v>
                </c:pt>
                <c:pt idx="4">
                  <c:v>13885</c:v>
                </c:pt>
                <c:pt idx="5">
                  <c:v>20351</c:v>
                </c:pt>
                <c:pt idx="6">
                  <c:v>27827</c:v>
                </c:pt>
                <c:pt idx="7">
                  <c:v>35625</c:v>
                </c:pt>
                <c:pt idx="8">
                  <c:v>44338</c:v>
                </c:pt>
                <c:pt idx="9">
                  <c:v>54506</c:v>
                </c:pt>
                <c:pt idx="10">
                  <c:v>66100</c:v>
                </c:pt>
                <c:pt idx="11">
                  <c:v>77913</c:v>
                </c:pt>
                <c:pt idx="12">
                  <c:v>90269</c:v>
                </c:pt>
                <c:pt idx="13">
                  <c:v>102638</c:v>
                </c:pt>
                <c:pt idx="14">
                  <c:v>119024</c:v>
                </c:pt>
                <c:pt idx="15">
                  <c:v>134885</c:v>
                </c:pt>
                <c:pt idx="16">
                  <c:v>149334</c:v>
                </c:pt>
                <c:pt idx="17">
                  <c:v>162766</c:v>
                </c:pt>
                <c:pt idx="18">
                  <c:v>172661</c:v>
                </c:pt>
                <c:pt idx="19">
                  <c:v>181539</c:v>
                </c:pt>
                <c:pt idx="20">
                  <c:v>188001</c:v>
                </c:pt>
                <c:pt idx="21">
                  <c:v>193000</c:v>
                </c:pt>
                <c:pt idx="22">
                  <c:v>196650</c:v>
                </c:pt>
                <c:pt idx="23">
                  <c:v>198921</c:v>
                </c:pt>
                <c:pt idx="24">
                  <c:v>200612</c:v>
                </c:pt>
                <c:pt idx="25">
                  <c:v>202464</c:v>
                </c:pt>
                <c:pt idx="26">
                  <c:v>204560</c:v>
                </c:pt>
                <c:pt idx="27">
                  <c:v>207392</c:v>
                </c:pt>
                <c:pt idx="28">
                  <c:v>211682</c:v>
                </c:pt>
                <c:pt idx="29">
                  <c:v>216103</c:v>
                </c:pt>
                <c:pt idx="30">
                  <c:v>221349</c:v>
                </c:pt>
                <c:pt idx="31">
                  <c:v>229167</c:v>
                </c:pt>
                <c:pt idx="32">
                  <c:v>239427</c:v>
                </c:pt>
                <c:pt idx="33">
                  <c:v>252377</c:v>
                </c:pt>
                <c:pt idx="34">
                  <c:v>265715</c:v>
                </c:pt>
                <c:pt idx="35">
                  <c:v>279883</c:v>
                </c:pt>
                <c:pt idx="36">
                  <c:v>292055</c:v>
                </c:pt>
                <c:pt idx="37">
                  <c:v>303353</c:v>
                </c:pt>
                <c:pt idx="38">
                  <c:v>313201</c:v>
                </c:pt>
                <c:pt idx="39">
                  <c:v>322435</c:v>
                </c:pt>
                <c:pt idx="40">
                  <c:v>330699</c:v>
                </c:pt>
                <c:pt idx="41">
                  <c:v>341711</c:v>
                </c:pt>
                <c:pt idx="42">
                  <c:v>353108</c:v>
                </c:pt>
                <c:pt idx="43">
                  <c:v>365038</c:v>
                </c:pt>
                <c:pt idx="44">
                  <c:v>378519</c:v>
                </c:pt>
                <c:pt idx="45">
                  <c:v>395244</c:v>
                </c:pt>
                <c:pt idx="46">
                  <c:v>412087</c:v>
                </c:pt>
                <c:pt idx="47">
                  <c:v>429173</c:v>
                </c:pt>
                <c:pt idx="48">
                  <c:v>446752</c:v>
                </c:pt>
                <c:pt idx="49">
                  <c:v>464136</c:v>
                </c:pt>
                <c:pt idx="50">
                  <c:v>479497</c:v>
                </c:pt>
                <c:pt idx="51">
                  <c:v>497299</c:v>
                </c:pt>
                <c:pt idx="52">
                  <c:v>519599</c:v>
                </c:pt>
                <c:pt idx="53">
                  <c:v>542439</c:v>
                </c:pt>
                <c:pt idx="54">
                  <c:v>569596</c:v>
                </c:pt>
                <c:pt idx="55">
                  <c:v>598102</c:v>
                </c:pt>
                <c:pt idx="56">
                  <c:v>624997</c:v>
                </c:pt>
                <c:pt idx="57">
                  <c:v>653563</c:v>
                </c:pt>
                <c:pt idx="58">
                  <c:v>684873</c:v>
                </c:pt>
                <c:pt idx="59">
                  <c:v>709759</c:v>
                </c:pt>
                <c:pt idx="60">
                  <c:v>739174</c:v>
                </c:pt>
                <c:pt idx="61">
                  <c:v>767108</c:v>
                </c:pt>
                <c:pt idx="62">
                  <c:v>794568</c:v>
                </c:pt>
                <c:pt idx="63">
                  <c:v>815681</c:v>
                </c:pt>
                <c:pt idx="64">
                  <c:v>836573</c:v>
                </c:pt>
                <c:pt idx="65">
                  <c:v>855872</c:v>
                </c:pt>
                <c:pt idx="66">
                  <c:v>874546</c:v>
                </c:pt>
                <c:pt idx="67">
                  <c:v>892085</c:v>
                </c:pt>
                <c:pt idx="68">
                  <c:v>907879</c:v>
                </c:pt>
                <c:pt idx="69">
                  <c:v>922484</c:v>
                </c:pt>
                <c:pt idx="70">
                  <c:v>936434</c:v>
                </c:pt>
                <c:pt idx="71">
                  <c:v>948057</c:v>
                </c:pt>
                <c:pt idx="72">
                  <c:v>956886</c:v>
                </c:pt>
                <c:pt idx="73">
                  <c:v>966199</c:v>
                </c:pt>
                <c:pt idx="74">
                  <c:v>976126</c:v>
                </c:pt>
                <c:pt idx="75">
                  <c:v>982544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27-4C80-965D-175D699BF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0181936"/>
        <c:axId val="5701835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Datenquellen!$M$1</c15:sqref>
                        </c15:formulaRef>
                      </c:ext>
                    </c:extLst>
                    <c:strCache>
                      <c:ptCount val="1"/>
                      <c:pt idx="0">
                        <c:v>KW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Datenquellen!$M:$M</c15:sqref>
                        </c15:formulaRef>
                      </c:ext>
                    </c:extLst>
                    <c:strCache>
                      <c:ptCount val="77"/>
                      <c:pt idx="0">
                        <c:v>KW</c:v>
                      </c:pt>
                      <c:pt idx="1">
                        <c:v>2021-KW01</c:v>
                      </c:pt>
                      <c:pt idx="2">
                        <c:v>2021-KW02</c:v>
                      </c:pt>
                      <c:pt idx="3">
                        <c:v>2021-KW03</c:v>
                      </c:pt>
                      <c:pt idx="4">
                        <c:v>2021-KW04</c:v>
                      </c:pt>
                      <c:pt idx="5">
                        <c:v>2021-KW05</c:v>
                      </c:pt>
                      <c:pt idx="6">
                        <c:v>2021-KW06</c:v>
                      </c:pt>
                      <c:pt idx="7">
                        <c:v>2021-KW07</c:v>
                      </c:pt>
                      <c:pt idx="8">
                        <c:v>2021-KW08</c:v>
                      </c:pt>
                      <c:pt idx="9">
                        <c:v>2021-KW09</c:v>
                      </c:pt>
                      <c:pt idx="10">
                        <c:v>2021-KW10</c:v>
                      </c:pt>
                      <c:pt idx="11">
                        <c:v>2021-KW11</c:v>
                      </c:pt>
                      <c:pt idx="12">
                        <c:v>2021-KW12</c:v>
                      </c:pt>
                      <c:pt idx="13">
                        <c:v>2021-KW13</c:v>
                      </c:pt>
                      <c:pt idx="14">
                        <c:v>2021-KW14</c:v>
                      </c:pt>
                      <c:pt idx="15">
                        <c:v>2021-KW15</c:v>
                      </c:pt>
                      <c:pt idx="16">
                        <c:v>2021-KW16</c:v>
                      </c:pt>
                      <c:pt idx="17">
                        <c:v>2021-KW17</c:v>
                      </c:pt>
                      <c:pt idx="18">
                        <c:v>2021-KW18</c:v>
                      </c:pt>
                      <c:pt idx="19">
                        <c:v>2021-KW19</c:v>
                      </c:pt>
                      <c:pt idx="20">
                        <c:v>2021-KW20</c:v>
                      </c:pt>
                      <c:pt idx="21">
                        <c:v>2021-KW21</c:v>
                      </c:pt>
                      <c:pt idx="22">
                        <c:v>2021-KW22</c:v>
                      </c:pt>
                      <c:pt idx="23">
                        <c:v>2021-KW23</c:v>
                      </c:pt>
                      <c:pt idx="24">
                        <c:v>2021-KW24</c:v>
                      </c:pt>
                      <c:pt idx="25">
                        <c:v>2021-KW25</c:v>
                      </c:pt>
                      <c:pt idx="26">
                        <c:v>2021-KW26</c:v>
                      </c:pt>
                      <c:pt idx="27">
                        <c:v>2021-KW27</c:v>
                      </c:pt>
                      <c:pt idx="28">
                        <c:v>2021-KW28</c:v>
                      </c:pt>
                      <c:pt idx="29">
                        <c:v>2021-KW29</c:v>
                      </c:pt>
                      <c:pt idx="30">
                        <c:v>2021-KW30</c:v>
                      </c:pt>
                      <c:pt idx="31">
                        <c:v>2021-KW31</c:v>
                      </c:pt>
                      <c:pt idx="32">
                        <c:v>2021-KW32</c:v>
                      </c:pt>
                      <c:pt idx="33">
                        <c:v>2021-KW33</c:v>
                      </c:pt>
                      <c:pt idx="34">
                        <c:v>2021-KW34</c:v>
                      </c:pt>
                      <c:pt idx="35">
                        <c:v>2021-KW35</c:v>
                      </c:pt>
                      <c:pt idx="36">
                        <c:v>2021-KW36</c:v>
                      </c:pt>
                      <c:pt idx="37">
                        <c:v>2021-KW37</c:v>
                      </c:pt>
                      <c:pt idx="38">
                        <c:v>2021-KW38</c:v>
                      </c:pt>
                      <c:pt idx="39">
                        <c:v>2021-KW39</c:v>
                      </c:pt>
                      <c:pt idx="40">
                        <c:v>2021-KW40</c:v>
                      </c:pt>
                      <c:pt idx="41">
                        <c:v>2021-KW41</c:v>
                      </c:pt>
                      <c:pt idx="42">
                        <c:v>2021-KW42</c:v>
                      </c:pt>
                      <c:pt idx="43">
                        <c:v>2021-KW43</c:v>
                      </c:pt>
                      <c:pt idx="44">
                        <c:v>2021-KW44</c:v>
                      </c:pt>
                      <c:pt idx="45">
                        <c:v>2021-KW45</c:v>
                      </c:pt>
                      <c:pt idx="46">
                        <c:v>2021-KW46</c:v>
                      </c:pt>
                      <c:pt idx="47">
                        <c:v>2021-KW47</c:v>
                      </c:pt>
                      <c:pt idx="48">
                        <c:v>2021-KW48</c:v>
                      </c:pt>
                      <c:pt idx="49">
                        <c:v>2021-KW49</c:v>
                      </c:pt>
                      <c:pt idx="50">
                        <c:v>2021-KW50</c:v>
                      </c:pt>
                      <c:pt idx="51">
                        <c:v>2021-KW51</c:v>
                      </c:pt>
                      <c:pt idx="52">
                        <c:v>2021-KW52</c:v>
                      </c:pt>
                      <c:pt idx="53">
                        <c:v>2022-KW01</c:v>
                      </c:pt>
                      <c:pt idx="54">
                        <c:v>2022-KW02</c:v>
                      </c:pt>
                      <c:pt idx="55">
                        <c:v>2022-KW03</c:v>
                      </c:pt>
                      <c:pt idx="56">
                        <c:v>2022-KW04</c:v>
                      </c:pt>
                      <c:pt idx="57">
                        <c:v>2022-KW05</c:v>
                      </c:pt>
                      <c:pt idx="58">
                        <c:v>2022-KW06</c:v>
                      </c:pt>
                      <c:pt idx="59">
                        <c:v>2022-KW07</c:v>
                      </c:pt>
                      <c:pt idx="60">
                        <c:v>2022-KW08</c:v>
                      </c:pt>
                      <c:pt idx="61">
                        <c:v>2022-KW09</c:v>
                      </c:pt>
                      <c:pt idx="62">
                        <c:v>2022-KW10</c:v>
                      </c:pt>
                      <c:pt idx="63">
                        <c:v>2022-KW11</c:v>
                      </c:pt>
                      <c:pt idx="64">
                        <c:v>2022-KW12</c:v>
                      </c:pt>
                      <c:pt idx="65">
                        <c:v>2022-KW13</c:v>
                      </c:pt>
                      <c:pt idx="66">
                        <c:v>2022-KW14</c:v>
                      </c:pt>
                      <c:pt idx="67">
                        <c:v>2022-KW15</c:v>
                      </c:pt>
                      <c:pt idx="68">
                        <c:v>2022-KW16</c:v>
                      </c:pt>
                      <c:pt idx="69">
                        <c:v>2022-KW17</c:v>
                      </c:pt>
                      <c:pt idx="70">
                        <c:v>2022-KW18</c:v>
                      </c:pt>
                      <c:pt idx="71">
                        <c:v>2022-KW19</c:v>
                      </c:pt>
                      <c:pt idx="72">
                        <c:v>2022-KW20</c:v>
                      </c:pt>
                      <c:pt idx="73">
                        <c:v>2022-KW21</c:v>
                      </c:pt>
                      <c:pt idx="74">
                        <c:v>2022-KW22</c:v>
                      </c:pt>
                      <c:pt idx="75">
                        <c:v>2022-KW23</c:v>
                      </c:pt>
                      <c:pt idx="76">
                        <c:v>2022-KW24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Datenquellen!$M$2:$M$78</c15:sqref>
                        </c15:formulaRef>
                      </c:ext>
                    </c:extLst>
                    <c:numCache>
                      <c:formatCode>General</c:formatCode>
                      <c:ptCount val="7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C127-4C80-965D-175D699BF454}"/>
                  </c:ext>
                </c:extLst>
              </c15:ser>
            </c15:filteredLineSeries>
          </c:ext>
        </c:extLst>
      </c:lineChart>
      <c:catAx>
        <c:axId val="57018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0183576"/>
        <c:crosses val="autoZero"/>
        <c:auto val="1"/>
        <c:lblAlgn val="ctr"/>
        <c:lblOffset val="100"/>
        <c:noMultiLvlLbl val="0"/>
      </c:catAx>
      <c:valAx>
        <c:axId val="57018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018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0.10328</cdr:x>
      <cdr:y>0.2596</cdr:y>
    </cdr:from>
    <cdr:to>
      <cdr:x>0.97702</cdr:x>
      <cdr:y>0.2596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BBB135D0-CAAF-4A84-8677-9AE882B779CC}"/>
            </a:ext>
          </a:extLst>
        </cdr:cNvPr>
        <cdr:cNvCxnSpPr/>
      </cdr:nvCxnSpPr>
      <cdr:spPr>
        <a:xfrm xmlns:a="http://schemas.openxmlformats.org/drawingml/2006/main">
          <a:off x="600083" y="786329"/>
          <a:ext cx="5076668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92D050"/>
          </a:solidFill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BA.5: Meldesystem: 26/1101 Verdachtsfälle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BA.4: Meldesystem: 7/201 Verdachtsfälle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91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29.06.2022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29.06.2022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29.06.2022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29.06.2022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29.06.2022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29.06.2022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29.06.2022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29.06.2022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27.06.2022)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29.06.2022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0EFC6E5-DF4D-4E17-8F33-568F753C3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65127"/>
              </p:ext>
            </p:extLst>
          </p:nvPr>
        </p:nvGraphicFramePr>
        <p:xfrm>
          <a:off x="457200" y="1823942"/>
          <a:ext cx="7983540" cy="2237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737">
                  <a:extLst>
                    <a:ext uri="{9D8B030D-6E8A-4147-A177-3AD203B41FA5}">
                      <a16:colId xmlns:a16="http://schemas.microsoft.com/office/drawing/2014/main" val="1207035184"/>
                    </a:ext>
                  </a:extLst>
                </a:gridCol>
                <a:gridCol w="1298737">
                  <a:extLst>
                    <a:ext uri="{9D8B030D-6E8A-4147-A177-3AD203B41FA5}">
                      <a16:colId xmlns:a16="http://schemas.microsoft.com/office/drawing/2014/main" val="1140518908"/>
                    </a:ext>
                  </a:extLst>
                </a:gridCol>
                <a:gridCol w="1298737">
                  <a:extLst>
                    <a:ext uri="{9D8B030D-6E8A-4147-A177-3AD203B41FA5}">
                      <a16:colId xmlns:a16="http://schemas.microsoft.com/office/drawing/2014/main" val="3976340993"/>
                    </a:ext>
                  </a:extLst>
                </a:gridCol>
                <a:gridCol w="1298737">
                  <a:extLst>
                    <a:ext uri="{9D8B030D-6E8A-4147-A177-3AD203B41FA5}">
                      <a16:colId xmlns:a16="http://schemas.microsoft.com/office/drawing/2014/main" val="1696224967"/>
                    </a:ext>
                  </a:extLst>
                </a:gridCol>
                <a:gridCol w="1300184">
                  <a:extLst>
                    <a:ext uri="{9D8B030D-6E8A-4147-A177-3AD203B41FA5}">
                      <a16:colId xmlns:a16="http://schemas.microsoft.com/office/drawing/2014/main" val="374337504"/>
                    </a:ext>
                  </a:extLst>
                </a:gridCol>
                <a:gridCol w="744204">
                  <a:extLst>
                    <a:ext uri="{9D8B030D-6E8A-4147-A177-3AD203B41FA5}">
                      <a16:colId xmlns:a16="http://schemas.microsoft.com/office/drawing/2014/main" val="1487271461"/>
                    </a:ext>
                  </a:extLst>
                </a:gridCol>
                <a:gridCol w="744204">
                  <a:extLst>
                    <a:ext uri="{9D8B030D-6E8A-4147-A177-3AD203B41FA5}">
                      <a16:colId xmlns:a16="http://schemas.microsoft.com/office/drawing/2014/main" val="56378479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1659677"/>
                  </a:ext>
                </a:extLst>
              </a:tr>
              <a:tr h="164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BA.2.12.1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7291252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4200378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97,6 %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144291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97,7 %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0,7 %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543249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97,0 %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6271004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95,0 %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266381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9526574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82,5 %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6222676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62,6 %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146696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41,5 %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52,2 %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878418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26,8 %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65,7 %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4593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27.06.2022)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C9C654-05A1-4060-B507-E0E6732003EA}"/>
              </a:ext>
            </a:extLst>
          </p:cNvPr>
          <p:cNvSpPr txBox="1"/>
          <p:nvPr/>
        </p:nvSpPr>
        <p:spPr>
          <a:xfrm>
            <a:off x="5661085" y="958054"/>
            <a:ext cx="3257003" cy="1962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KW24/2022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BA.5 		65.7%</a:t>
            </a:r>
          </a:p>
          <a:p>
            <a:r>
              <a:rPr lang="de-DE" sz="1350" dirty="0"/>
              <a:t>    BA.2		26.8%</a:t>
            </a:r>
          </a:p>
          <a:p>
            <a:r>
              <a:rPr lang="de-DE" sz="1350" dirty="0"/>
              <a:t>    BA.2.9 		  4.3%</a:t>
            </a:r>
          </a:p>
          <a:p>
            <a:r>
              <a:rPr lang="de-DE" sz="1350" dirty="0"/>
              <a:t>    BA.2.12.1 		  3.9%</a:t>
            </a:r>
          </a:p>
          <a:p>
            <a:r>
              <a:rPr lang="de-DE" sz="1350" dirty="0"/>
              <a:t>    BA.4 		  7.4%</a:t>
            </a:r>
          </a:p>
          <a:p>
            <a:endParaRPr lang="de-DE" sz="135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AA92DF-C563-4220-A81B-0B6ED178DFFB}"/>
              </a:ext>
            </a:extLst>
          </p:cNvPr>
          <p:cNvSpPr txBox="1"/>
          <p:nvPr/>
        </p:nvSpPr>
        <p:spPr>
          <a:xfrm>
            <a:off x="5661085" y="3619906"/>
            <a:ext cx="3399392" cy="12695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200" dirty="0"/>
              <a:t>BA.5          14.270 (8.494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200" dirty="0"/>
              <a:t>BA.4        1.951 (1.135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200" dirty="0"/>
              <a:t>BA.2        201.216 (156.008 in Stichprobe)</a:t>
            </a:r>
          </a:p>
          <a:p>
            <a:pPr>
              <a:tabLst>
                <a:tab pos="1546622" algn="l"/>
                <a:tab pos="1818085" algn="l"/>
              </a:tabLst>
            </a:pPr>
            <a:endParaRPr lang="de-DE" sz="135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326DEB0-76CF-4A9C-B67C-8A569C101FAC}"/>
              </a:ext>
            </a:extLst>
          </p:cNvPr>
          <p:cNvSpPr/>
          <p:nvPr/>
        </p:nvSpPr>
        <p:spPr>
          <a:xfrm>
            <a:off x="605851" y="4165103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de-DE" sz="1200" b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Prozentuale Anteile der Omikron (Sub-)Linien mit einem Anteil von jemals &gt;1%, bezogen auf die Genomsequenzen aus der Stichprobe, absteigend sortiert nach ihrem Anteil in KW 24.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3EF542-CA53-4909-82AC-202C4B09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29.06.2022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A1B02D-8B4E-4031-AF1C-12BFA727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043016-80C6-4F0E-8634-3779E0E69C69}"/>
              </a:ext>
            </a:extLst>
          </p:cNvPr>
          <p:cNvCxnSpPr>
            <a:cxnSpLocks/>
          </p:cNvCxnSpPr>
          <p:nvPr/>
        </p:nvCxnSpPr>
        <p:spPr>
          <a:xfrm>
            <a:off x="7651896" y="1847850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A500868-CA13-440A-A4B1-633391DDEAFD}"/>
              </a:ext>
            </a:extLst>
          </p:cNvPr>
          <p:cNvCxnSpPr>
            <a:cxnSpLocks/>
          </p:cNvCxnSpPr>
          <p:nvPr/>
        </p:nvCxnSpPr>
        <p:spPr>
          <a:xfrm>
            <a:off x="7664437" y="2046291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638C43E-3DBA-4764-BBC0-E1B714179B53}"/>
              </a:ext>
            </a:extLst>
          </p:cNvPr>
          <p:cNvCxnSpPr>
            <a:cxnSpLocks/>
          </p:cNvCxnSpPr>
          <p:nvPr/>
        </p:nvCxnSpPr>
        <p:spPr>
          <a:xfrm rot="10800000">
            <a:off x="7651896" y="1634713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BC74171-5CA3-4D91-9151-9A15607AC166}"/>
              </a:ext>
            </a:extLst>
          </p:cNvPr>
          <p:cNvCxnSpPr>
            <a:cxnSpLocks/>
          </p:cNvCxnSpPr>
          <p:nvPr/>
        </p:nvCxnSpPr>
        <p:spPr>
          <a:xfrm rot="10800000">
            <a:off x="7664437" y="2456065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D3B318F5-575C-475B-BC94-B871BCF1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4" y="825918"/>
            <a:ext cx="4445493" cy="3233086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6D92008-A021-424D-B674-D1BCE799C1B3}"/>
              </a:ext>
            </a:extLst>
          </p:cNvPr>
          <p:cNvCxnSpPr>
            <a:cxnSpLocks/>
          </p:cNvCxnSpPr>
          <p:nvPr/>
        </p:nvCxnSpPr>
        <p:spPr>
          <a:xfrm>
            <a:off x="7664437" y="2268260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3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0" y="236750"/>
            <a:ext cx="70813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Nachweise Rekombinanten  (Datenstand: 27.06.2022)</a:t>
            </a:r>
          </a:p>
          <a:p>
            <a:endParaRPr lang="de-DE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31CDE0B-CC9D-4B2A-B3EC-7D40D04187DD}"/>
              </a:ext>
            </a:extLst>
          </p:cNvPr>
          <p:cNvSpPr/>
          <p:nvPr/>
        </p:nvSpPr>
        <p:spPr>
          <a:xfrm>
            <a:off x="3258367" y="883081"/>
            <a:ext cx="3029078" cy="1066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de-DE" sz="1200" b="1" i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Hinweis:</a:t>
            </a:r>
          </a:p>
          <a:p>
            <a:pPr>
              <a:spcAft>
                <a:spcPts val="400"/>
              </a:spcAft>
            </a:pPr>
            <a:r>
              <a:rPr lang="de-DE" sz="1200" b="1" i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Anzahl und Anteile der Rekombinanten aus der Stichprobe sind nun in der Tabelle zum Download enthalten du werden im Berichtstext nicht separat aufgeführt.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9302B9-6432-4D6A-B724-88D529F6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29.06.2022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2B9D1F3-CE99-4CF0-89BC-2F9FC4AE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35594431-93CF-40C4-8A45-9B1DCE34C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99217"/>
              </p:ext>
            </p:extLst>
          </p:nvPr>
        </p:nvGraphicFramePr>
        <p:xfrm>
          <a:off x="1199166" y="883081"/>
          <a:ext cx="1576664" cy="375125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115685">
                  <a:extLst>
                    <a:ext uri="{9D8B030D-6E8A-4147-A177-3AD203B41FA5}">
                      <a16:colId xmlns:a16="http://schemas.microsoft.com/office/drawing/2014/main" val="2886644751"/>
                    </a:ext>
                  </a:extLst>
                </a:gridCol>
                <a:gridCol w="460979">
                  <a:extLst>
                    <a:ext uri="{9D8B030D-6E8A-4147-A177-3AD203B41FA5}">
                      <a16:colId xmlns:a16="http://schemas.microsoft.com/office/drawing/2014/main" val="1955496032"/>
                    </a:ext>
                  </a:extLst>
                </a:gridCol>
              </a:tblGrid>
              <a:tr h="311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</a:rPr>
                        <a:t>Rekombinante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</a:rPr>
                        <a:t>Anzahl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2694648041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XD_Anzahl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3629610088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XE_Anzahl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3198888429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XF_Anzahl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2043148233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XG_Anzahl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1103642021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XH_Anzahl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527639483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XJ_Anzahl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1784241844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XK_Anzahl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738843698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XL_Anzahl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2812117532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XM_Anzahl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333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2647209858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XN_Anzahl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4138773343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XP_Anzahl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3346873443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XQ_Anzahl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97588320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XR_Anzahl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746799362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XS_Anzahl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2839173511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XT_Anzahl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3898215801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XU_Anzahl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597253878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XV_Anzahl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2612903066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XW_Anzahl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126323528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Gesamt_Anzahl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442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3002849518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Gesamt_Anteil (%)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0,1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0" marR="8600" marT="8600" marB="0" anchor="b"/>
                </a:tc>
                <a:extLst>
                  <a:ext uri="{0D108BD9-81ED-4DB2-BD59-A6C34878D82A}">
                    <a16:rowId xmlns:a16="http://schemas.microsoft.com/office/drawing/2014/main" val="241105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14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C35F654-ED59-4C0A-9B92-58D683EA87F1}"/>
              </a:ext>
            </a:extLst>
          </p:cNvPr>
          <p:cNvGrpSpPr/>
          <p:nvPr/>
        </p:nvGrpSpPr>
        <p:grpSpPr>
          <a:xfrm>
            <a:off x="422388" y="2875929"/>
            <a:ext cx="4149612" cy="2038315"/>
            <a:chOff x="422388" y="2875929"/>
            <a:chExt cx="4149612" cy="2038315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7BF01D31-E7DB-4D5D-8ED6-4EC24A9D6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7251"/>
            <a:stretch/>
          </p:blipFill>
          <p:spPr>
            <a:xfrm>
              <a:off x="422388" y="2942789"/>
              <a:ext cx="4149612" cy="1971455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EEADA64-2E11-46F8-B08A-312139D0BBEF}"/>
                </a:ext>
              </a:extLst>
            </p:cNvPr>
            <p:cNvSpPr txBox="1"/>
            <p:nvPr/>
          </p:nvSpPr>
          <p:spPr>
            <a:xfrm>
              <a:off x="1699407" y="2875929"/>
              <a:ext cx="145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BA.5 nach AG</a:t>
              </a: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17FC1A-76FF-4B02-A8F2-24C77FD8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29.06.2022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24FFAF-F897-4C24-8F80-5E049F1C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26D095-96C1-45DA-9CEC-939E494352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4106676" cy="3766417"/>
          </a:xfrm>
        </p:spPr>
        <p:txBody>
          <a:bodyPr>
            <a:normAutofit/>
          </a:bodyPr>
          <a:lstStyle/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600" dirty="0" err="1">
                <a:solidFill>
                  <a:schemeClr val="bg1">
                    <a:lumMod val="65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: 14.270 davon 8.494 in Stichprobe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8191 Fälle im bis KW 25</a:t>
            </a:r>
          </a:p>
          <a:p>
            <a:r>
              <a:rPr lang="de-DE" sz="1600" dirty="0"/>
              <a:t>Hospitalisiert: 92 (1 %); 4732 (58 %) NA</a:t>
            </a:r>
          </a:p>
          <a:p>
            <a:r>
              <a:rPr lang="de-DE" sz="1600" dirty="0"/>
              <a:t>Verstorben: 1 </a:t>
            </a:r>
          </a:p>
          <a:p>
            <a:r>
              <a:rPr lang="de-DE" sz="1600" dirty="0"/>
              <a:t>Infektionsort: Afrika(2), Amerika(2), Asien (4)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042BA3-6A0A-4A10-98B2-376402EED0B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tabLst>
                <a:tab pos="1546622" algn="l"/>
                <a:tab pos="1818085" algn="l"/>
              </a:tabLst>
            </a:pPr>
            <a:r>
              <a:rPr lang="de-DE" sz="1600" dirty="0" err="1">
                <a:solidFill>
                  <a:schemeClr val="bg1">
                    <a:lumMod val="65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: 1.951 davon 1.135 in Stichprobe</a:t>
            </a:r>
          </a:p>
          <a:p>
            <a:endParaRPr lang="de-DE" sz="1600" dirty="0"/>
          </a:p>
          <a:p>
            <a:r>
              <a:rPr lang="de-DE" sz="1600" dirty="0"/>
              <a:t>1232 Fälle im Meldesystem bis KW 25</a:t>
            </a:r>
          </a:p>
          <a:p>
            <a:r>
              <a:rPr lang="de-DE" sz="1600" dirty="0"/>
              <a:t>Hospitalisiert: 15 (1 %) ; 784 (59 %) NA</a:t>
            </a:r>
          </a:p>
          <a:p>
            <a:r>
              <a:rPr lang="de-DE" sz="1600" dirty="0"/>
              <a:t>Verstorben: 1 </a:t>
            </a:r>
          </a:p>
          <a:p>
            <a:r>
              <a:rPr lang="de-DE" sz="1600" dirty="0"/>
              <a:t>Infektionsort: Afrika (2), Amerika (2)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AC84799-E9C8-464A-BDBD-4C181F4B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206"/>
            <a:ext cx="4114800" cy="370375"/>
          </a:xfrm>
        </p:spPr>
        <p:txBody>
          <a:bodyPr/>
          <a:lstStyle/>
          <a:p>
            <a:r>
              <a:rPr lang="de-DE" dirty="0"/>
              <a:t>BA.5</a:t>
            </a: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84695A9D-F6FA-40B7-A61F-E7495751C815}"/>
              </a:ext>
            </a:extLst>
          </p:cNvPr>
          <p:cNvSpPr txBox="1">
            <a:spLocks/>
          </p:cNvSpPr>
          <p:nvPr/>
        </p:nvSpPr>
        <p:spPr>
          <a:xfrm>
            <a:off x="4580125" y="689207"/>
            <a:ext cx="4114800" cy="2821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ts val="2150"/>
              </a:lnSpc>
              <a:spcBef>
                <a:spcPct val="0"/>
              </a:spcBef>
              <a:buNone/>
              <a:defRPr sz="20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BA.4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C7EE7DD-E4E8-40BD-ABB3-F0F4E7547E8E}"/>
              </a:ext>
            </a:extLst>
          </p:cNvPr>
          <p:cNvSpPr/>
          <p:nvPr/>
        </p:nvSpPr>
        <p:spPr>
          <a:xfrm>
            <a:off x="4329041" y="4914245"/>
            <a:ext cx="14670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/>
              <a:t>Datenstand 28.06.2022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29310DC-7845-4B65-854C-1B3406EA0AA2}"/>
              </a:ext>
            </a:extLst>
          </p:cNvPr>
          <p:cNvGrpSpPr/>
          <p:nvPr/>
        </p:nvGrpSpPr>
        <p:grpSpPr>
          <a:xfrm>
            <a:off x="4804246" y="2875929"/>
            <a:ext cx="4397269" cy="2038316"/>
            <a:chOff x="4804246" y="2875929"/>
            <a:chExt cx="4397269" cy="2038316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552A4C8-FF09-4E7E-B29A-109857C2A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4246" y="2942790"/>
              <a:ext cx="4397269" cy="1971455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B4E2C44F-A571-435B-BE25-A122C497D208}"/>
                </a:ext>
              </a:extLst>
            </p:cNvPr>
            <p:cNvSpPr txBox="1"/>
            <p:nvPr/>
          </p:nvSpPr>
          <p:spPr>
            <a:xfrm>
              <a:off x="6091298" y="2875929"/>
              <a:ext cx="145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BA.4 nach 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62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89D4B4-287C-4897-8833-293A6A64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29.06.2022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5BB7AC-D803-4467-B257-15836EF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06A6C61-2727-4D93-B7E1-7C654C9E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5153"/>
            <a:ext cx="7983646" cy="281060"/>
          </a:xfrm>
        </p:spPr>
        <p:txBody>
          <a:bodyPr/>
          <a:lstStyle/>
          <a:p>
            <a:r>
              <a:rPr lang="de-DE" dirty="0"/>
              <a:t>Gesamtgenomsequenzierungen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3BD014-4D43-4C14-B3F2-CF6B5BC0B7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24" y="226884"/>
            <a:ext cx="3985054" cy="1665396"/>
          </a:xfrm>
          <a:prstGeom prst="rect">
            <a:avLst/>
          </a:prstGeom>
          <a:noFill/>
        </p:spPr>
      </p:pic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B78490BD-ECE2-4290-B60D-9F0B2519F9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047914"/>
              </p:ext>
            </p:extLst>
          </p:nvPr>
        </p:nvGraphicFramePr>
        <p:xfrm>
          <a:off x="392966" y="2004170"/>
          <a:ext cx="8047880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05DC35B-BC52-4A48-88D1-73DEFD6771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969" y="787531"/>
            <a:ext cx="3985054" cy="1283096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600" dirty="0"/>
              <a:t>25.06.2022: 983.331 Vollgenomsequenzen</a:t>
            </a:r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600" dirty="0" err="1"/>
              <a:t>CorSurV</a:t>
            </a:r>
            <a:r>
              <a:rPr lang="de-DE" sz="1600" dirty="0"/>
              <a:t> verlängert ab 01.07.2022</a:t>
            </a:r>
          </a:p>
          <a:p>
            <a:pPr lvl="1">
              <a:tabLst>
                <a:tab pos="1546622" algn="l"/>
                <a:tab pos="1818085" algn="l"/>
                <a:tab pos="2018110" algn="l"/>
              </a:tabLst>
            </a:pPr>
            <a:r>
              <a:rPr lang="de-DE" sz="1400" dirty="0"/>
              <a:t>Einschränkung der Anlässe</a:t>
            </a:r>
          </a:p>
          <a:p>
            <a:pPr lvl="1">
              <a:tabLst>
                <a:tab pos="1546622" algn="l"/>
                <a:tab pos="1818085" algn="l"/>
                <a:tab pos="2018110" algn="l"/>
              </a:tabLst>
            </a:pPr>
            <a:r>
              <a:rPr lang="de-DE" sz="1400" dirty="0"/>
              <a:t>Einschränkung der Vergütung (150 €)</a:t>
            </a:r>
          </a:p>
          <a:p>
            <a:pPr lvl="1">
              <a:tabLst>
                <a:tab pos="1546622" algn="l"/>
                <a:tab pos="1818085" algn="l"/>
                <a:tab pos="2018110" algn="l"/>
              </a:tabLst>
            </a:pPr>
            <a:r>
              <a:rPr lang="de-DE" sz="1400" dirty="0"/>
              <a:t>Abstufung des Umfang angepasst.</a:t>
            </a:r>
            <a:br>
              <a:rPr lang="de-DE" sz="1200" dirty="0"/>
            </a:br>
            <a:br>
              <a:rPr lang="de-DE" sz="1200" dirty="0"/>
            </a:b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3787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Bildschirmpräsentation (16:9)</PresentationFormat>
  <Paragraphs>180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PowerPoint-Präsentation</vt:lpstr>
      <vt:lpstr>PowerPoint-Präsentation</vt:lpstr>
      <vt:lpstr>PowerPoint-Präsentation</vt:lpstr>
      <vt:lpstr>BA.5</vt:lpstr>
      <vt:lpstr>Gesamtgenomsequenzierungen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195</cp:revision>
  <dcterms:created xsi:type="dcterms:W3CDTF">2015-11-02T12:29:13Z</dcterms:created>
  <dcterms:modified xsi:type="dcterms:W3CDTF">2022-06-29T09:29:21Z</dcterms:modified>
</cp:coreProperties>
</file>