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7"/>
  </p:notesMasterIdLst>
  <p:handoutMasterIdLst>
    <p:handoutMasterId r:id="rId8"/>
  </p:handoutMasterIdLst>
  <p:sldIdLst>
    <p:sldId id="814" r:id="rId2"/>
    <p:sldId id="825" r:id="rId3"/>
    <p:sldId id="839" r:id="rId4"/>
    <p:sldId id="840" r:id="rId5"/>
    <p:sldId id="841" r:id="rId6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/>
    <p:restoredTop sz="96220" autoAdjust="0"/>
  </p:normalViewPr>
  <p:slideViewPr>
    <p:cSldViewPr snapToGrid="0" snapToObjects="1">
      <p:cViewPr>
        <p:scale>
          <a:sx n="100" d="100"/>
          <a:sy n="100" d="100"/>
        </p:scale>
        <p:origin x="618" y="132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CAVE: vielerorts geänderte Teststrategien insbesondere in Europa z.B. Spanien, Dänemark, England testen nur Risikogruppen, Personen die Behandlung im KH benötigen und Personen die mit RG arbeiten; Österreich hat Anzahl PCR pro Einwohner reduziert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!!!</a:t>
            </a:r>
            <a:r>
              <a:rPr lang="en-US" dirty="0"/>
              <a:t> WHO-</a:t>
            </a:r>
            <a:r>
              <a:rPr lang="en-US" dirty="0" err="1"/>
              <a:t>Hinweis</a:t>
            </a:r>
            <a:r>
              <a:rPr lang="en-US" dirty="0"/>
              <a:t>: Please note that the case and death data for the Regions of the Americas and Africa are incomplete and will be updated as soon as more information becomes available!!!</a:t>
            </a:r>
            <a:endParaRPr lang="de-DE" sz="1200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Höchste 7T-Inzidenzen in Zypern,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Griechenland,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Österreich,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Portugal,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Malta,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Italien,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Deutschland,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Frankreich</a:t>
            </a:r>
            <a:r>
              <a:rPr lang="de-DE" dirty="0"/>
              <a:t> (alle weiterhin steigend, Ausnahme Portugal </a:t>
            </a:r>
            <a:r>
              <a:rPr lang="de-DE" dirty="0">
                <a:sym typeface="Wingdings" panose="05000000000000000000" pitchFamily="2" charset="2"/>
              </a:rPr>
              <a:t> hier fallender Trend)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53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33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06/28/2022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06/28/2022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06/28/2022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06/28/2022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06/28/2022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06/28/2022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06/28/2022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06/28/2022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06/28/2022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06/28/2022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riant-propor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A3A86A0-F0C0-43FA-9CCB-82C9CE9E6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025" y="3383518"/>
            <a:ext cx="5250751" cy="342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Datenstand 28.06.2022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0" y="6567904"/>
            <a:ext cx="68069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 Zugriff  29.06.2022, Datenstand 28.06.2022; Karte und Tabelle </a:t>
            </a:r>
            <a:r>
              <a:rPr lang="de-DE" sz="1200" dirty="0"/>
              <a:t>WHO, 28.06.2022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276528" y="784362"/>
            <a:ext cx="478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Anzahl Fälle pro KW und WHO Region, Dez 2019 – 28.06.2022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D2CAC3-A2DC-49BF-930F-1DCB70E15B2F}"/>
              </a:ext>
            </a:extLst>
          </p:cNvPr>
          <p:cNvSpPr txBox="1"/>
          <p:nvPr/>
        </p:nvSpPr>
        <p:spPr>
          <a:xfrm>
            <a:off x="8663664" y="3121223"/>
            <a:ext cx="3494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7-T Inzidenz pro 100.000 Einwohner weltweit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6927E5-6908-4017-87EE-06D2093AD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25695"/>
              </p:ext>
            </p:extLst>
          </p:nvPr>
        </p:nvGraphicFramePr>
        <p:xfrm>
          <a:off x="277017" y="3673862"/>
          <a:ext cx="6418795" cy="2656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7710">
                  <a:extLst>
                    <a:ext uri="{9D8B030D-6E8A-4147-A177-3AD203B41FA5}">
                      <a16:colId xmlns:a16="http://schemas.microsoft.com/office/drawing/2014/main" val="1592207491"/>
                    </a:ext>
                  </a:extLst>
                </a:gridCol>
                <a:gridCol w="906204">
                  <a:extLst>
                    <a:ext uri="{9D8B030D-6E8A-4147-A177-3AD203B41FA5}">
                      <a16:colId xmlns:a16="http://schemas.microsoft.com/office/drawing/2014/main" val="555496543"/>
                    </a:ext>
                  </a:extLst>
                </a:gridCol>
                <a:gridCol w="824618">
                  <a:extLst>
                    <a:ext uri="{9D8B030D-6E8A-4147-A177-3AD203B41FA5}">
                      <a16:colId xmlns:a16="http://schemas.microsoft.com/office/drawing/2014/main" val="2047795888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2800170061"/>
                    </a:ext>
                  </a:extLst>
                </a:gridCol>
                <a:gridCol w="759314">
                  <a:extLst>
                    <a:ext uri="{9D8B030D-6E8A-4147-A177-3AD203B41FA5}">
                      <a16:colId xmlns:a16="http://schemas.microsoft.com/office/drawing/2014/main" val="4128261243"/>
                    </a:ext>
                  </a:extLst>
                </a:gridCol>
                <a:gridCol w="813454">
                  <a:extLst>
                    <a:ext uri="{9D8B030D-6E8A-4147-A177-3AD203B41FA5}">
                      <a16:colId xmlns:a16="http://schemas.microsoft.com/office/drawing/2014/main" val="3674251651"/>
                    </a:ext>
                  </a:extLst>
                </a:gridCol>
                <a:gridCol w="1166791">
                  <a:extLst>
                    <a:ext uri="{9D8B030D-6E8A-4147-A177-3AD203B41FA5}">
                      <a16:colId xmlns:a16="http://schemas.microsoft.com/office/drawing/2014/main" val="2676953414"/>
                    </a:ext>
                  </a:extLst>
                </a:gridCol>
              </a:tblGrid>
              <a:tr h="106241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err="1">
                          <a:effectLst/>
                        </a:rPr>
                        <a:t>Continent</a:t>
                      </a:r>
                      <a:endParaRPr lang="de-DE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cases_7d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change_cases_7d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proportion_of_cases_7d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deaths_7d</a:t>
                      </a:r>
                    </a:p>
                    <a:p>
                      <a:pPr algn="ctr" fontAlgn="t"/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change_deaths_7d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proportions_of_deaths_7d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08791198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err="1">
                          <a:effectLst/>
                        </a:rPr>
                        <a:t>Africa</a:t>
                      </a:r>
                      <a:endParaRPr lang="de-DE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4001575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err="1">
                          <a:effectLst/>
                        </a:rPr>
                        <a:t>America</a:t>
                      </a:r>
                      <a:endParaRPr lang="de-DE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1.378.332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952013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Asia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817.190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3745624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Europe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1.813.052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6483977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Oceania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251.995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6580914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Global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4.301.625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8306988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524E9464-C383-4345-AD62-8A67F09A2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28" y="1074377"/>
            <a:ext cx="7877140" cy="23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F7C50C9-CDEE-4861-8244-005F8E3AA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751" y="1060113"/>
            <a:ext cx="5399729" cy="5644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DCA3BD7-C4E1-44D6-BC9D-2449C3E8AF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83"/>
          <a:stretch/>
        </p:blipFill>
        <p:spPr>
          <a:xfrm>
            <a:off x="734256" y="1060113"/>
            <a:ext cx="4743575" cy="564629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367412" y="626571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21.06.2022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8549616" y="6275113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28.06.2022</a:t>
            </a: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Virusvarianten weltweit &amp; BA.2.12.1/BA.5 USA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376C266-8FFF-49B3-8B62-DEA776F07766}"/>
              </a:ext>
            </a:extLst>
          </p:cNvPr>
          <p:cNvSpPr txBox="1"/>
          <p:nvPr/>
        </p:nvSpPr>
        <p:spPr>
          <a:xfrm>
            <a:off x="204719" y="796449"/>
            <a:ext cx="1064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Omikron BA.2 dominiert weiterhin das weltweite Infektionsgeschehen (KW23)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BA.1: &lt;1%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BA.2: 36%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BA.2.12.1: 31% </a:t>
            </a:r>
            <a:r>
              <a:rPr lang="de-DE" sz="1600" b="1" dirty="0">
                <a:sym typeface="Wingdings" panose="05000000000000000000" pitchFamily="2" charset="2"/>
              </a:rPr>
              <a:t> </a:t>
            </a:r>
            <a:r>
              <a:rPr lang="de-DE" sz="1600" b="1" dirty="0"/>
              <a:t>17% (69 Länder)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BA.4: 6%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de-DE" sz="1600" dirty="0"/>
              <a:t> 9% (58 Länder)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BA.5: 16% </a:t>
            </a:r>
            <a:r>
              <a:rPr lang="de-DE" sz="1600" b="1" dirty="0">
                <a:sym typeface="Wingdings" panose="05000000000000000000" pitchFamily="2" charset="2"/>
              </a:rPr>
              <a:t> </a:t>
            </a:r>
            <a:r>
              <a:rPr lang="de-DE" sz="1600" b="1" dirty="0"/>
              <a:t>25% (62 Länder)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F21D298-8C95-42EA-88E6-8BE21AD1EE75}"/>
              </a:ext>
            </a:extLst>
          </p:cNvPr>
          <p:cNvSpPr txBox="1"/>
          <p:nvPr/>
        </p:nvSpPr>
        <p:spPr>
          <a:xfrm>
            <a:off x="137184" y="2471093"/>
            <a:ext cx="11837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USA</a:t>
            </a:r>
            <a:r>
              <a:rPr lang="de-DE" sz="1600" dirty="0"/>
              <a:t>: </a:t>
            </a:r>
            <a:r>
              <a:rPr lang="de-DE" sz="1600" u="sng" dirty="0"/>
              <a:t>BA.2.12.1</a:t>
            </a:r>
            <a:r>
              <a:rPr lang="de-DE" sz="1600" dirty="0"/>
              <a:t>: Zunahme seit März 2022, Peak in KW21 mit 63% Prävalenz </a:t>
            </a:r>
            <a:r>
              <a:rPr lang="de-DE" sz="1600" dirty="0">
                <a:sym typeface="Wingdings" panose="05000000000000000000" pitchFamily="2" charset="2"/>
              </a:rPr>
              <a:t> Anteil sinkend 42%</a:t>
            </a:r>
            <a:endParaRPr lang="de-DE" sz="1600" dirty="0"/>
          </a:p>
          <a:p>
            <a:r>
              <a:rPr lang="de-DE" sz="1600" dirty="0"/>
              <a:t>          </a:t>
            </a:r>
            <a:r>
              <a:rPr lang="de-DE" sz="1600" u="sng" dirty="0"/>
              <a:t>BA.5:</a:t>
            </a:r>
            <a:r>
              <a:rPr lang="de-DE" sz="1600" dirty="0"/>
              <a:t>         Zunahme seit Ende April 2022, Anteil bei 37% 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AFC0D18-D6EA-4898-A521-CEB8A3B20E6F}"/>
              </a:ext>
            </a:extLst>
          </p:cNvPr>
          <p:cNvSpPr txBox="1"/>
          <p:nvPr/>
        </p:nvSpPr>
        <p:spPr>
          <a:xfrm>
            <a:off x="5946145" y="6581001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WHO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22.6.2022; </a:t>
            </a:r>
            <a:r>
              <a:rPr lang="de-DE" sz="1200" i="1" dirty="0">
                <a:solidFill>
                  <a:prstClr val="black"/>
                </a:solidFill>
                <a:hlinkClick r:id="rId3"/>
              </a:rPr>
              <a:t>US CDC</a:t>
            </a:r>
            <a:r>
              <a:rPr lang="de-DE" sz="1200" i="1" dirty="0">
                <a:solidFill>
                  <a:prstClr val="black"/>
                </a:solidFill>
              </a:rPr>
              <a:t> Dashboard Zugriff  29.6.2022, Datenstand 25.6.2022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5EF4A6-52ED-4D64-B8D2-8AB22263C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84" y="2977610"/>
            <a:ext cx="5706279" cy="3959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22A021A-1BA0-4976-9C5B-B44834734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8" t="2199"/>
          <a:stretch/>
        </p:blipFill>
        <p:spPr>
          <a:xfrm>
            <a:off x="5786826" y="3032061"/>
            <a:ext cx="61879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USA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AFC0D18-D6EA-4898-A521-CEB8A3B20E6F}"/>
              </a:ext>
            </a:extLst>
          </p:cNvPr>
          <p:cNvSpPr txBox="1"/>
          <p:nvPr/>
        </p:nvSpPr>
        <p:spPr>
          <a:xfrm>
            <a:off x="8243005" y="6567903"/>
            <a:ext cx="22968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OWID, Zugriff 29.6.2022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A39625-7D02-4486-AEE3-5BC6C927494B}"/>
              </a:ext>
            </a:extLst>
          </p:cNvPr>
          <p:cNvSpPr txBox="1"/>
          <p:nvPr/>
        </p:nvSpPr>
        <p:spPr>
          <a:xfrm>
            <a:off x="133815" y="864805"/>
            <a:ext cx="664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Fallzahlen seit Ende Mai stabil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Todesfallzahlen stabil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Zunahme Hospitalisierungen &amp; ITS-Belegung seit Mitte April </a:t>
            </a: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503F9E-DBD7-4380-AF82-226C04939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57" y="1806983"/>
            <a:ext cx="7777938" cy="47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965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Breitbild</PresentationFormat>
  <Paragraphs>81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Wingdings</vt:lpstr>
      <vt:lpstr>1_Office-Design</vt:lpstr>
      <vt:lpstr>WHO epidemiological update, Datenstand 28.06.2022</vt:lpstr>
      <vt:lpstr>7-Tages-Inzidenz pro 100.000 Einwohner in Europa</vt:lpstr>
      <vt:lpstr>Virusvarianten weltweit &amp; BA.2.12.1/BA.5 USA</vt:lpstr>
      <vt:lpstr>Länderfokus: USA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Kerber, Romy</cp:lastModifiedBy>
  <cp:revision>931</cp:revision>
  <dcterms:created xsi:type="dcterms:W3CDTF">2015-11-02T12:29:13Z</dcterms:created>
  <dcterms:modified xsi:type="dcterms:W3CDTF">2022-06-29T08:27:46Z</dcterms:modified>
</cp:coreProperties>
</file>