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1" r:id="rId8"/>
    <p:sldId id="656" r:id="rId9"/>
    <p:sldId id="662" r:id="rId10"/>
    <p:sldId id="1012" r:id="rId11"/>
    <p:sldId id="1022" r:id="rId12"/>
    <p:sldId id="667" r:id="rId13"/>
    <p:sldId id="286" r:id="rId14"/>
    <p:sldId id="1023" r:id="rId15"/>
    <p:sldId id="1024" r:id="rId1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E22B00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3883" autoAdjust="0"/>
  </p:normalViewPr>
  <p:slideViewPr>
    <p:cSldViewPr snapToGrid="0" snapToObjects="1">
      <p:cViewPr varScale="1">
        <p:scale>
          <a:sx n="63" d="100"/>
          <a:sy n="63" d="100"/>
        </p:scale>
        <p:origin x="1288" y="6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deutlicher Anstieg in KW 25/2022 insgesamt; starker Anstieg insbes. in AG unter 15 und ab 60 Jahre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25/2022 3,0 je 100T (KW 24: 1,7; KW 23: 1,7; KW 22: 1,0, KW21: 1,3, KW 20: 1,5, KW 19: 2,1, KW 18: 2,8, KW 17: 2,5; 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25/2022: 19 (KW 24: 10; KW23: 8; KW22: 7, KW21: 7, KW 20: 8, KW 19: 15, KW 18: 18, KW 17: 16, KW 16: 25, KW 15: 22),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deutlicher Anstieg in KW 25/2022 insgesamt; starker Anstieg insbes. in AG unter 15 und ab 60 Jahre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25/2022 3,0 je 100T (KW 24: 1,7; KW 23: 1,7; KW 22: 1,0, KW21: 1,3, KW 20: 1,5, KW 19: 2,1, KW 18: 2,8, KW 17: 2,5; 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25/2022: 19 (KW 24: 10; KW23: 8; KW22: 7, KW21: 7, KW 20: 8, KW 19: 15, KW 18: 18, KW 17: 16, KW 16: 25, KW 15: 22),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der COVID-SARI-Fälle insbesondere in den Altersgruppen 60-79 und 80 gleichermaßen deutlich (auch mit Intensivbehandlung)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Todesfälle in AG 80+ (KW 24, Nachmeldungen für KW </a:t>
            </a:r>
            <a:r>
              <a:rPr lang="de-DE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wahrscheinlich)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5,4 % (Vorwoche: 5,4 %); Vorwochenwert ist um 0,1 Prozentpunkte „gestiegen“ (Wochenvorwert: 5,3 %)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Trend: bisher stabil (kein Rückgang zu erkennen)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liegt mit 5,4 % z.T. deutlich höher als in den vorpandemischen Jahren zur 25. KW (2011-2019: 2,5 - 4,2 %)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Rückgang bei Kindern (von 11,1 % auf 8,6%), bei Erwachsenen gestiegen (von 4,5 % auf 4,9 %)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ARE 5 AGs: Rückgang bei Klein- und Schulkindern, bei den 15- bis 34-Jährigen leicht gesunken, bei den 35- bis 59-Jährigen gestiegen (von 4,4 % auf 5,1 %) und auch bei den ab 60-Jährigen (von 2,2 % auf 2,8 %)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leicht gestiegen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(von 1,9 % auf 2,1 %); Vorwochenwert hat sich verändert (gestiegen Wochenvorwert: 1,7 %; Rückgang bei den Kindern (bei Erwachsenen gestiegen)</a:t>
            </a:r>
          </a:p>
          <a:p>
            <a:pPr marL="0" indent="0">
              <a:buFontTx/>
              <a:buNone/>
            </a:pPr>
            <a:endParaRPr lang="de-DE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deutlich gestiegen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(Anstieg: 30 %). 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in KW 25 insgesamt mit 1.442 (Vorwoche: 1.112) über dem Bereich der Vorjahre zur 25. KW, aber auch in allen AGs deutlich höher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in allen AGs (7 % (0-4J.) - 47 % (35-59J.)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\\rki.local\daten\Projekte\FG36_AGI\Wochenberichte\Berichterstellung\Saison_2021_22\Woche_25_2022\KI_2015_2022_06_28.xlsx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(„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Pivot_Chart_KI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wird insgesamt ein Anstieg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beobachtet, KW 25/2022 ein deutlicher Anstieg in allen Altersgruppen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25/2022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 die Werte in allen Altersgruppen unter 80 Jahre deutlich gestiegen, bei den ab 80-Jährigen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z.T. deutlicher Anstieg der Werte, insbesondere in den Altersgruppen 15-79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 KW 25 weiter eher stabil auf Sommerniveau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 nach Anstieg in Vorwoche etwas über den üblichen Werten, aber weiter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36% (Vorwoche: 24%) seit Tiefpunkt in KW 22 (13%) wieder deutlich gestiegen; Anstieg betrifft alle Altersgruppen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35% (Vorwoche: 32%), ebenfalls starker Anstieg ab KW 24/2022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Influenza in den letzten Wochen zwischen 1 – 2% (SARI) bzw. unter 1% (SARI-Intensiv)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allen Altersgruppen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28.6.2022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25.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3,0 COVID-SARI pro 100.000</a:t>
            </a:r>
          </a:p>
          <a:p>
            <a:endParaRPr lang="de-DE" dirty="0"/>
          </a:p>
          <a:p>
            <a:r>
              <a:rPr lang="de-DE" dirty="0"/>
              <a:t>Entspricht ca. 2.500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19/100T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FB4EE1-BB0B-45D7-B64D-9EBACF162D63}"/>
              </a:ext>
            </a:extLst>
          </p:cNvPr>
          <p:cNvSpPr txBox="1"/>
          <p:nvPr/>
        </p:nvSpPr>
        <p:spPr>
          <a:xfrm>
            <a:off x="5613225" y="46339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5/100T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/>
              <a:t>Hospitalisierungs</a:t>
            </a:r>
            <a:r>
              <a:rPr lang="de-DE" dirty="0"/>
              <a:t>/Intensivinzidenz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13" y="753707"/>
            <a:ext cx="8342574" cy="33370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029"/>
          <a:stretch/>
        </p:blipFill>
        <p:spPr>
          <a:xfrm>
            <a:off x="400712" y="3816122"/>
            <a:ext cx="8342575" cy="30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15. KW bis 25.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D76088D-E7F6-4ED3-9CFE-B9592404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29.06.2022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A3C134-0931-404F-8600-821E95E2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Einsendungen Virologisches Sentinel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C1CCF6-BF03-44F5-AB95-9FE623E4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5888AC-780E-45BD-AA32-7DEFBC384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01"/>
            <a:ext cx="9144000" cy="20583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5D657D-B0A0-4337-A46B-ADE0A6772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4" y="3990675"/>
            <a:ext cx="3424447" cy="205831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32724EC-9759-4334-8F80-F97DFA2EDAF9}"/>
              </a:ext>
            </a:extLst>
          </p:cNvPr>
          <p:cNvSpPr txBox="1"/>
          <p:nvPr/>
        </p:nvSpPr>
        <p:spPr>
          <a:xfrm>
            <a:off x="4810263" y="3990675"/>
            <a:ext cx="1858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KW25 2022</a:t>
            </a:r>
          </a:p>
          <a:p>
            <a:endParaRPr lang="de-DE" dirty="0"/>
          </a:p>
          <a:p>
            <a:endParaRPr lang="de-DE" sz="1000" dirty="0"/>
          </a:p>
          <a:p>
            <a:r>
              <a:rPr lang="de-DE" dirty="0" err="1"/>
              <a:t>Positivenrate</a:t>
            </a:r>
            <a:r>
              <a:rPr lang="de-DE" dirty="0"/>
              <a:t> 64%</a:t>
            </a:r>
          </a:p>
        </p:txBody>
      </p:sp>
    </p:spTree>
    <p:extLst>
      <p:ext uri="{BB962C8B-B14F-4D97-AF65-F5344CB8AC3E}">
        <p14:creationId xmlns:p14="http://schemas.microsoft.com/office/powerpoint/2010/main" val="384080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29.06.2022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39259" y="69590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849F1A-EB68-4125-AE76-B1D86A5E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92" y="971225"/>
            <a:ext cx="8388823" cy="274343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2F12725-8168-4490-B6D9-4DEABAFC368B}"/>
              </a:ext>
            </a:extLst>
          </p:cNvPr>
          <p:cNvSpPr txBox="1"/>
          <p:nvPr/>
        </p:nvSpPr>
        <p:spPr>
          <a:xfrm>
            <a:off x="4821680" y="1750716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C90FEED-02B2-499F-90BC-62CFF1C47F4B}"/>
              </a:ext>
            </a:extLst>
          </p:cNvPr>
          <p:cNvSpPr txBox="1"/>
          <p:nvPr/>
        </p:nvSpPr>
        <p:spPr>
          <a:xfrm>
            <a:off x="6389508" y="2294693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56CFEDE-3F6F-4A0F-9826-9F39154B2970}"/>
              </a:ext>
            </a:extLst>
          </p:cNvPr>
          <p:cNvSpPr txBox="1"/>
          <p:nvPr/>
        </p:nvSpPr>
        <p:spPr>
          <a:xfrm>
            <a:off x="6774601" y="2505164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229E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CC9DCA8-C11F-4552-AA0B-70805B149BD8}"/>
              </a:ext>
            </a:extLst>
          </p:cNvPr>
          <p:cNvSpPr txBox="1"/>
          <p:nvPr/>
        </p:nvSpPr>
        <p:spPr>
          <a:xfrm>
            <a:off x="7578209" y="2094547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0FBC74A-5CF2-44DB-9625-5C05DB0E1035}"/>
              </a:ext>
            </a:extLst>
          </p:cNvPr>
          <p:cNvSpPr txBox="1"/>
          <p:nvPr/>
        </p:nvSpPr>
        <p:spPr>
          <a:xfrm>
            <a:off x="1294746" y="2540914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758175-1A04-4790-AABE-437AD308A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92" y="3709420"/>
            <a:ext cx="8394920" cy="2743438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8FC330DA-3CF0-44AC-8349-2DF30CD83818}"/>
              </a:ext>
            </a:extLst>
          </p:cNvPr>
          <p:cNvSpPr txBox="1"/>
          <p:nvPr/>
        </p:nvSpPr>
        <p:spPr>
          <a:xfrm>
            <a:off x="1358977" y="4398571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8C386AA-CC43-440A-B952-0B18D3E77AED}"/>
              </a:ext>
            </a:extLst>
          </p:cNvPr>
          <p:cNvSpPr txBox="1"/>
          <p:nvPr/>
        </p:nvSpPr>
        <p:spPr>
          <a:xfrm>
            <a:off x="2158554" y="5488219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DBDEFCB-A67D-45BE-A184-97A558740BDA}"/>
              </a:ext>
            </a:extLst>
          </p:cNvPr>
          <p:cNvSpPr txBox="1"/>
          <p:nvPr/>
        </p:nvSpPr>
        <p:spPr>
          <a:xfrm>
            <a:off x="7661566" y="523742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2AF7C5-B26F-4F25-AFAD-4A3441CD9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708" y="4407925"/>
            <a:ext cx="1793957" cy="10782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1EAEB31-9C09-4A7D-B4CE-A189FA129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9958" y="1629094"/>
            <a:ext cx="1676919" cy="10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8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29.06.2022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DAD7F4-C561-4416-A594-89CBE10F5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2237144"/>
            <a:ext cx="8364437" cy="27434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084BF4B-2D7B-462C-895D-436DF23923F7}"/>
              </a:ext>
            </a:extLst>
          </p:cNvPr>
          <p:cNvSpPr txBox="1"/>
          <p:nvPr/>
        </p:nvSpPr>
        <p:spPr>
          <a:xfrm>
            <a:off x="2958117" y="2948460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179238-7584-465A-8950-03198A57C593}"/>
              </a:ext>
            </a:extLst>
          </p:cNvPr>
          <p:cNvSpPr txBox="1"/>
          <p:nvPr/>
        </p:nvSpPr>
        <p:spPr>
          <a:xfrm>
            <a:off x="5570089" y="3428999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8DEDA01-2ADE-493E-911B-FC03E67375B1}"/>
              </a:ext>
            </a:extLst>
          </p:cNvPr>
          <p:cNvSpPr txBox="1"/>
          <p:nvPr/>
        </p:nvSpPr>
        <p:spPr>
          <a:xfrm>
            <a:off x="7336577" y="372721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88EE439-4847-4399-B2AE-B0AAAC017306}"/>
              </a:ext>
            </a:extLst>
          </p:cNvPr>
          <p:cNvSpPr txBox="1"/>
          <p:nvPr/>
        </p:nvSpPr>
        <p:spPr>
          <a:xfrm>
            <a:off x="6158036" y="360410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132234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CB64550-35E3-474E-8393-7B029376A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99"/>
          <a:stretch/>
        </p:blipFill>
        <p:spPr>
          <a:xfrm>
            <a:off x="238596" y="743659"/>
            <a:ext cx="4536000" cy="268534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25.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28.6.2022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848537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25. KW 2022 bei 5.400 ARE (Vorwoche: 5.400)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4,5 Mio. ARE in Deutschland, unabhängig von einem Arztbesuch</a:t>
            </a:r>
            <a:br>
              <a:rPr lang="de-DE" b="1" dirty="0"/>
            </a:br>
            <a:r>
              <a:rPr lang="de-DE" dirty="0"/>
              <a:t>(24. KW: 4,5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44104" y="3841336"/>
            <a:ext cx="360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24. KW 2022:</a:t>
            </a:r>
          </a:p>
          <a:p>
            <a:r>
              <a:rPr lang="de-DE" dirty="0"/>
              <a:t>Anstieg bei Erwachsenen ab 35 Jahre, bei Kindern gesunken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1001016"/>
            <a:ext cx="917284" cy="66654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6EDFDB6-7155-4508-92E1-5134C8F3E2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4" t="76280" r="9844" b="2496"/>
          <a:stretch/>
        </p:blipFill>
        <p:spPr>
          <a:xfrm>
            <a:off x="5066434" y="5326072"/>
            <a:ext cx="3234922" cy="6833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1F8E100-2054-4C75-950A-B583EEB4B5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478"/>
          <a:stretch/>
        </p:blipFill>
        <p:spPr>
          <a:xfrm>
            <a:off x="238596" y="3765233"/>
            <a:ext cx="4536000" cy="24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25.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28.6.2022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73166" y="1498469"/>
            <a:ext cx="3085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24. KW 2022:</a:t>
            </a:r>
          </a:p>
          <a:p>
            <a:r>
              <a:rPr lang="de-DE" dirty="0"/>
              <a:t>Anstieg in allen Altersgruppen</a:t>
            </a:r>
          </a:p>
          <a:p>
            <a:endParaRPr lang="de-DE" sz="600" dirty="0"/>
          </a:p>
          <a:p>
            <a:endParaRPr lang="de-DE" sz="600" dirty="0"/>
          </a:p>
          <a:p>
            <a:br>
              <a:rPr lang="de-DE" sz="600" dirty="0"/>
            </a:br>
            <a:r>
              <a:rPr lang="de-DE" dirty="0"/>
              <a:t>ca. 1.500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25. KW 2022: ca. 1,2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A5F1522-82A4-4C70-BC09-D83899BA658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30996" r="789" b="2012"/>
          <a:stretch/>
        </p:blipFill>
        <p:spPr bwMode="auto">
          <a:xfrm>
            <a:off x="278641" y="1306645"/>
            <a:ext cx="5399405" cy="2372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653021-E4BE-4886-BAD9-6B00675F057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30964" r="2480" b="1906"/>
          <a:stretch/>
        </p:blipFill>
        <p:spPr bwMode="auto">
          <a:xfrm>
            <a:off x="278640" y="3807544"/>
            <a:ext cx="5399405" cy="2421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28.6.2022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0" y="1842809"/>
            <a:ext cx="7891884" cy="3156753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25. KW 2022</a:t>
            </a:r>
          </a:p>
          <a:p>
            <a:r>
              <a:rPr lang="de-DE" dirty="0"/>
              <a:t>Rund 410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340.000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7" y="1055280"/>
            <a:ext cx="4247992" cy="21239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7" y="2888816"/>
            <a:ext cx="4247992" cy="21239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9" y="1055280"/>
            <a:ext cx="4247992" cy="21239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9" y="2888816"/>
            <a:ext cx="4247992" cy="212399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25.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7" y="4722440"/>
            <a:ext cx="4247992" cy="21239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9" y="4722440"/>
            <a:ext cx="4247992" cy="21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25.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28.6.2022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3676394"/>
            <a:ext cx="7459420" cy="29837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374906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374906" y="5470383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3" y="523482"/>
            <a:ext cx="8049990" cy="295166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25.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25.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77473" y="159552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000650" y="1759498"/>
            <a:ext cx="32559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69A8E98-1E13-4E3C-98C7-CFD89DCF8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7" y="3802134"/>
            <a:ext cx="8334180" cy="305586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50234" y="480571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35%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040682" y="4938462"/>
            <a:ext cx="412117" cy="1977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28.6.2022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563862" y="1307397"/>
            <a:ext cx="39510" cy="64231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3040655" y="970190"/>
            <a:ext cx="198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15 %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657158" y="1348961"/>
            <a:ext cx="169568" cy="62181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585928" y="999620"/>
            <a:ext cx="235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3 % Influenza, 32 %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636376" y="5191940"/>
            <a:ext cx="48118" cy="5244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41 %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650604" y="3289209"/>
            <a:ext cx="144330" cy="559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39 %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28.6.2022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36579A4-4EE9-4348-BDC5-7D9FA9BAF764}"/>
              </a:ext>
            </a:extLst>
          </p:cNvPr>
          <p:cNvCxnSpPr>
            <a:cxnSpLocks/>
          </p:cNvCxnSpPr>
          <p:nvPr/>
        </p:nvCxnSpPr>
        <p:spPr>
          <a:xfrm flipH="1">
            <a:off x="7722769" y="3289209"/>
            <a:ext cx="144330" cy="559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CE133D2-F407-40DD-BD7F-AD90F42C5608}"/>
              </a:ext>
            </a:extLst>
          </p:cNvPr>
          <p:cNvCxnSpPr>
            <a:cxnSpLocks/>
          </p:cNvCxnSpPr>
          <p:nvPr/>
        </p:nvCxnSpPr>
        <p:spPr>
          <a:xfrm flipH="1">
            <a:off x="7641605" y="5289592"/>
            <a:ext cx="144330" cy="559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1686</Words>
  <Application>Microsoft Office PowerPoint</Application>
  <PresentationFormat>Bildschirmpräsentation (4:3)</PresentationFormat>
  <Paragraphs>169</Paragraphs>
  <Slides>15</Slides>
  <Notes>13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28.6.2022</vt:lpstr>
      <vt:lpstr>GrippeWeb bis zur 25. KW 2022 </vt:lpstr>
      <vt:lpstr>Arbeitsgemeinschaft Influenza ARE-Konsultationen / 100.000 Einwohner bis zur 25. KW 2022</vt:lpstr>
      <vt:lpstr>Arbeitsgemeinschaft Influenza - SEEDARE ARE-Konsultationen mit COVID-Diagnose / 100.000 Einwohner </vt:lpstr>
      <vt:lpstr>SEEDARE – ARE mit COVID-19 Konsultationen in Altersgruppen bis zur 25.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3404</cp:revision>
  <cp:lastPrinted>2020-05-13T06:04:10Z</cp:lastPrinted>
  <dcterms:created xsi:type="dcterms:W3CDTF">2015-11-02T12:29:13Z</dcterms:created>
  <dcterms:modified xsi:type="dcterms:W3CDTF">2022-06-29T08:57:10Z</dcterms:modified>
</cp:coreProperties>
</file>