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67" r:id="rId3"/>
    <p:sldId id="266" r:id="rId4"/>
    <p:sldId id="274" r:id="rId5"/>
    <p:sldId id="260" r:id="rId6"/>
    <p:sldId id="271" r:id="rId7"/>
    <p:sldId id="272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64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1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06.07.2022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rki.de/corsurv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06.07.2022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05.07.2022)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0EFC6E5-DF4D-4E17-8F33-568F753C3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7626"/>
              </p:ext>
            </p:extLst>
          </p:nvPr>
        </p:nvGraphicFramePr>
        <p:xfrm>
          <a:off x="457200" y="1660133"/>
          <a:ext cx="7983540" cy="2519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737">
                  <a:extLst>
                    <a:ext uri="{9D8B030D-6E8A-4147-A177-3AD203B41FA5}">
                      <a16:colId xmlns:a16="http://schemas.microsoft.com/office/drawing/2014/main" val="1207035184"/>
                    </a:ext>
                  </a:extLst>
                </a:gridCol>
                <a:gridCol w="1298737">
                  <a:extLst>
                    <a:ext uri="{9D8B030D-6E8A-4147-A177-3AD203B41FA5}">
                      <a16:colId xmlns:a16="http://schemas.microsoft.com/office/drawing/2014/main" val="1140518908"/>
                    </a:ext>
                  </a:extLst>
                </a:gridCol>
                <a:gridCol w="1298737">
                  <a:extLst>
                    <a:ext uri="{9D8B030D-6E8A-4147-A177-3AD203B41FA5}">
                      <a16:colId xmlns:a16="http://schemas.microsoft.com/office/drawing/2014/main" val="3976340993"/>
                    </a:ext>
                  </a:extLst>
                </a:gridCol>
                <a:gridCol w="1298737">
                  <a:extLst>
                    <a:ext uri="{9D8B030D-6E8A-4147-A177-3AD203B41FA5}">
                      <a16:colId xmlns:a16="http://schemas.microsoft.com/office/drawing/2014/main" val="1696224967"/>
                    </a:ext>
                  </a:extLst>
                </a:gridCol>
                <a:gridCol w="1300184">
                  <a:extLst>
                    <a:ext uri="{9D8B030D-6E8A-4147-A177-3AD203B41FA5}">
                      <a16:colId xmlns:a16="http://schemas.microsoft.com/office/drawing/2014/main" val="374337504"/>
                    </a:ext>
                  </a:extLst>
                </a:gridCol>
                <a:gridCol w="744204">
                  <a:extLst>
                    <a:ext uri="{9D8B030D-6E8A-4147-A177-3AD203B41FA5}">
                      <a16:colId xmlns:a16="http://schemas.microsoft.com/office/drawing/2014/main" val="1487271461"/>
                    </a:ext>
                  </a:extLst>
                </a:gridCol>
                <a:gridCol w="744204">
                  <a:extLst>
                    <a:ext uri="{9D8B030D-6E8A-4147-A177-3AD203B41FA5}">
                      <a16:colId xmlns:a16="http://schemas.microsoft.com/office/drawing/2014/main" val="56378479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1659677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BA.2.12.1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72912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2,8 %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200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1,6 %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97,6 %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1442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1,1 %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97,7 %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0,7 %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5432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0,5 %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0,3 %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6271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0,3 %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95,0 %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2663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0,2 %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1,3 %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9526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0,2 %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2,7 %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14,3 %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6222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&lt; 0,1 %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62,6 %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32,5 %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1466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41,5 %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 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5,9 %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52,2 %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878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&lt; 0,1 %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26,8 %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65,7 %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4593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25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 </a:t>
                      </a:r>
                      <a:r>
                        <a:rPr lang="de-DE" sz="125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225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225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16,1 %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225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225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6,7 %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225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77 %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225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12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06.07.2022)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1969E9-5D35-482B-B611-08C76F41CB47}"/>
              </a:ext>
            </a:extLst>
          </p:cNvPr>
          <p:cNvSpPr txBox="1"/>
          <p:nvPr/>
        </p:nvSpPr>
        <p:spPr>
          <a:xfrm>
            <a:off x="5501066" y="958054"/>
            <a:ext cx="3257003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KW25/2022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BA.5 		77,0%</a:t>
            </a:r>
          </a:p>
          <a:p>
            <a:r>
              <a:rPr lang="de-DE" sz="1350" dirty="0"/>
              <a:t>    BA.2		16,1%</a:t>
            </a:r>
          </a:p>
          <a:p>
            <a:r>
              <a:rPr lang="de-DE" sz="1350" dirty="0"/>
              <a:t>    BA.4 		  6,7%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A298967-6F5F-4A3B-8998-724F6F85722F}"/>
              </a:ext>
            </a:extLst>
          </p:cNvPr>
          <p:cNvSpPr txBox="1"/>
          <p:nvPr/>
        </p:nvSpPr>
        <p:spPr>
          <a:xfrm>
            <a:off x="5501066" y="3288389"/>
            <a:ext cx="3795334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BA.5*	21938 (12699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BA.4*	2701   (1541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2833   (1477 in Stichprobe)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5D83527-EF5F-46D2-A805-034D1AB7537F}"/>
              </a:ext>
            </a:extLst>
          </p:cNvPr>
          <p:cNvSpPr txBox="1"/>
          <p:nvPr/>
        </p:nvSpPr>
        <p:spPr>
          <a:xfrm>
            <a:off x="5417820" y="4526280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340094D1-171E-4129-BBD3-0DE035B4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4" y="812510"/>
            <a:ext cx="5221892" cy="37977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252E18-A2B9-4FC0-B241-CF10FBF0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8FC0082-AC1C-43A7-8785-25809675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63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27.06.2022)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1969E9-5D35-482B-B611-08C76F41CB47}"/>
              </a:ext>
            </a:extLst>
          </p:cNvPr>
          <p:cNvSpPr txBox="1"/>
          <p:nvPr/>
        </p:nvSpPr>
        <p:spPr>
          <a:xfrm>
            <a:off x="5501066" y="958054"/>
            <a:ext cx="3257003" cy="2169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KW25/2022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BE.1 		26.7%</a:t>
            </a:r>
          </a:p>
          <a:p>
            <a:r>
              <a:rPr lang="de-DE" sz="1350" dirty="0"/>
              <a:t>    BA.5.1		25.3%</a:t>
            </a:r>
          </a:p>
          <a:p>
            <a:r>
              <a:rPr lang="de-DE" sz="1350" dirty="0"/>
              <a:t>    BA.5.2.1 		  8.5%</a:t>
            </a:r>
          </a:p>
          <a:p>
            <a:r>
              <a:rPr lang="de-DE" sz="1350" dirty="0"/>
              <a:t>    BA.2 		  6.7%</a:t>
            </a:r>
          </a:p>
          <a:p>
            <a:r>
              <a:rPr lang="de-DE" sz="1350" dirty="0"/>
              <a:t>    BA.5.2 		  6.3%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A298967-6F5F-4A3B-8998-724F6F85722F}"/>
              </a:ext>
            </a:extLst>
          </p:cNvPr>
          <p:cNvSpPr txBox="1"/>
          <p:nvPr/>
        </p:nvSpPr>
        <p:spPr>
          <a:xfrm>
            <a:off x="5501066" y="3288389"/>
            <a:ext cx="3795334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BA.5*	21938 (12699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BA.4*	2701   (1541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2833   (1477 in Stichprobe)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5D83527-EF5F-46D2-A805-034D1AB7537F}"/>
              </a:ext>
            </a:extLst>
          </p:cNvPr>
          <p:cNvSpPr txBox="1"/>
          <p:nvPr/>
        </p:nvSpPr>
        <p:spPr>
          <a:xfrm>
            <a:off x="5417820" y="4526280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CACE494-688D-4FA7-9865-F17371CE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" y="839539"/>
            <a:ext cx="5259705" cy="382524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19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0" y="236750"/>
            <a:ext cx="70813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Nachweise Rekombinanten  (Datenstand: 27.06.2022)</a:t>
            </a:r>
          </a:p>
          <a:p>
            <a:endParaRPr lang="de-DE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1CDE0B-CC9D-4B2A-B3EC-7D40D04187DD}"/>
              </a:ext>
            </a:extLst>
          </p:cNvPr>
          <p:cNvSpPr/>
          <p:nvPr/>
        </p:nvSpPr>
        <p:spPr>
          <a:xfrm>
            <a:off x="6039888" y="2720939"/>
            <a:ext cx="3029078" cy="1066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i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Hinweis:</a:t>
            </a:r>
          </a:p>
          <a:p>
            <a:pPr>
              <a:spcAft>
                <a:spcPts val="400"/>
              </a:spcAft>
            </a:pPr>
            <a:r>
              <a:rPr lang="de-DE" sz="1200" b="1" i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 Wochenbericht wird die Anzahl und Anteile der Rekombinanten aus der Stichprobe in der Tabelle zum Download aufgeführt.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9302B9-6432-4D6A-B724-88D529F6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2B9D1F3-CE99-4CF0-89BC-2F9FC4AE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7A4EB16-54DA-4981-9C98-6317BD26F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94862"/>
              </p:ext>
            </p:extLst>
          </p:nvPr>
        </p:nvGraphicFramePr>
        <p:xfrm>
          <a:off x="428890" y="883081"/>
          <a:ext cx="2215250" cy="316144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XG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XJ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XK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XL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XM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XP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XQ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608266724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353C6E4-6D79-41BD-86F1-61DB29844C0B}"/>
              </a:ext>
            </a:extLst>
          </p:cNvPr>
          <p:cNvSpPr txBox="1"/>
          <p:nvPr/>
        </p:nvSpPr>
        <p:spPr>
          <a:xfrm>
            <a:off x="2860963" y="4162474"/>
            <a:ext cx="46934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Datenquelle: </a:t>
            </a:r>
            <a:r>
              <a:rPr lang="de-DE" sz="1400" b="1" dirty="0"/>
              <a:t>Globale Daten: DESH + IMS-SC2 Labornetzwerk</a:t>
            </a:r>
            <a:r>
              <a:rPr lang="de-DE" sz="1400" dirty="0"/>
              <a:t>.</a:t>
            </a:r>
          </a:p>
          <a:p>
            <a:r>
              <a:rPr lang="de-DE" sz="1400" dirty="0"/>
              <a:t>Nachweis mittels Screening nach </a:t>
            </a:r>
            <a:r>
              <a:rPr lang="de-DE" sz="1400" dirty="0" err="1"/>
              <a:t>Markermutationen</a:t>
            </a:r>
            <a:r>
              <a:rPr lang="de-DE" sz="1400" dirty="0"/>
              <a:t> und </a:t>
            </a:r>
          </a:p>
          <a:p>
            <a:r>
              <a:rPr lang="de-DE" sz="1400" dirty="0" err="1"/>
              <a:t>Pangolin</a:t>
            </a:r>
            <a:r>
              <a:rPr lang="de-DE" sz="1400" dirty="0"/>
              <a:t> Zuordnung.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C0B0717-00F8-45BD-836D-EE76E1F10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25095"/>
              </p:ext>
            </p:extLst>
          </p:nvPr>
        </p:nvGraphicFramePr>
        <p:xfrm>
          <a:off x="3109805" y="884598"/>
          <a:ext cx="2215250" cy="292228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XS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XT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XU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XV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XW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XY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XZ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8639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XAA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4189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XAB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832876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XAC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15792"/>
                  </a:ext>
                </a:extLst>
              </a:tr>
            </a:tbl>
          </a:graphicData>
        </a:graphic>
      </p:graphicFrame>
      <p:graphicFrame>
        <p:nvGraphicFramePr>
          <p:cNvPr id="12" name="Tabelle 7">
            <a:extLst>
              <a:ext uri="{FF2B5EF4-FFF2-40B4-BE49-F238E27FC236}">
                <a16:creationId xmlns:a16="http://schemas.microsoft.com/office/drawing/2014/main" id="{22BCF864-4655-4713-A74D-CC25299DD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32292"/>
              </p:ext>
            </p:extLst>
          </p:nvPr>
        </p:nvGraphicFramePr>
        <p:xfrm>
          <a:off x="5790720" y="885276"/>
          <a:ext cx="2215250" cy="14873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XAG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14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17FC1A-76FF-4B02-A8F2-24C77FD8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24FFAF-F897-4C24-8F80-5E049F1C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26D095-96C1-45DA-9CEC-939E494352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4106676" cy="3766417"/>
          </a:xfrm>
        </p:spPr>
        <p:txBody>
          <a:bodyPr>
            <a:normAutofit/>
          </a:bodyPr>
          <a:lstStyle/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sz="1600" dirty="0"/>
              <a:t>21.938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 davon </a:t>
            </a:r>
            <a:r>
              <a:rPr lang="de-DE" sz="1600" dirty="0"/>
              <a:t>12.699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 in Stichprobe</a:t>
            </a:r>
          </a:p>
          <a:p>
            <a:pPr marL="0" indent="0">
              <a:buNone/>
              <a:tabLst>
                <a:tab pos="1546622" algn="l"/>
                <a:tab pos="1818085" algn="l"/>
                <a:tab pos="2018110" algn="l"/>
              </a:tabLst>
            </a:pP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8.191 Fälle im Meldesystem bis  05.07.2022</a:t>
            </a:r>
          </a:p>
          <a:p>
            <a:r>
              <a:rPr lang="de-DE" sz="1600" dirty="0"/>
              <a:t>Hospitalisiert: 144 (1,8 %); 6.438 (79 %) NA</a:t>
            </a:r>
          </a:p>
          <a:p>
            <a:r>
              <a:rPr lang="de-DE" sz="1600" dirty="0"/>
              <a:t>Verstorben: 4 (3x 60-79; 1x 80+) 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042BA3-6A0A-4A10-98B2-376402EED0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4405177" cy="3766417"/>
          </a:xfrm>
        </p:spPr>
        <p:txBody>
          <a:bodyPr>
            <a:normAutofit/>
          </a:bodyPr>
          <a:lstStyle/>
          <a:p>
            <a:pPr>
              <a:tabLst>
                <a:tab pos="1546622" algn="l"/>
                <a:tab pos="1818085" algn="l"/>
              </a:tabLst>
            </a:pP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sz="1600" dirty="0"/>
              <a:t>2.701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 davon </a:t>
            </a:r>
            <a:r>
              <a:rPr lang="de-DE" sz="1600" dirty="0"/>
              <a:t>1.541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 in Stichprobe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600" dirty="0"/>
              <a:t>   </a:t>
            </a:r>
            <a:endParaRPr lang="de-DE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de-DE" sz="1600" dirty="0"/>
          </a:p>
          <a:p>
            <a:r>
              <a:rPr lang="de-DE" sz="1600" dirty="0"/>
              <a:t>1.551 Fälle im Meldesystem bis 05.07.2022</a:t>
            </a:r>
          </a:p>
          <a:p>
            <a:r>
              <a:rPr lang="de-DE" sz="1600" dirty="0"/>
              <a:t>Hospitalisiert: 22 (1,4 %) ; 996 (64 %) NA</a:t>
            </a:r>
          </a:p>
          <a:p>
            <a:r>
              <a:rPr lang="de-DE" sz="1600" dirty="0"/>
              <a:t>Verstorben: 1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AC84799-E9C8-464A-BDBD-4C181F4B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6"/>
            <a:ext cx="4114800" cy="370375"/>
          </a:xfrm>
        </p:spPr>
        <p:txBody>
          <a:bodyPr/>
          <a:lstStyle/>
          <a:p>
            <a:r>
              <a:rPr lang="de-DE" dirty="0"/>
              <a:t>BA.5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4695A9D-F6FA-40B7-A61F-E7495751C815}"/>
              </a:ext>
            </a:extLst>
          </p:cNvPr>
          <p:cNvSpPr txBox="1">
            <a:spLocks/>
          </p:cNvSpPr>
          <p:nvPr/>
        </p:nvSpPr>
        <p:spPr>
          <a:xfrm>
            <a:off x="4580125" y="689207"/>
            <a:ext cx="4114800" cy="2821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ts val="2150"/>
              </a:lnSpc>
              <a:spcBef>
                <a:spcPct val="0"/>
              </a:spcBef>
              <a:buNone/>
              <a:defRPr sz="20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BA.4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7EE7DD-E4E8-40BD-ABB3-F0F4E7547E8E}"/>
              </a:ext>
            </a:extLst>
          </p:cNvPr>
          <p:cNvSpPr/>
          <p:nvPr/>
        </p:nvSpPr>
        <p:spPr>
          <a:xfrm>
            <a:off x="4329041" y="4914245"/>
            <a:ext cx="14670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/>
              <a:t>Datenstand 05.07.2022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3D51897-13E6-4F13-900C-E911B3692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8" b="9640"/>
          <a:stretch/>
        </p:blipFill>
        <p:spPr>
          <a:xfrm>
            <a:off x="0" y="3328379"/>
            <a:ext cx="4563876" cy="12950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63A528A-F3D5-4AA3-B72D-CC8EA618A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82" b="13416"/>
          <a:stretch/>
        </p:blipFill>
        <p:spPr>
          <a:xfrm>
            <a:off x="4650496" y="3328379"/>
            <a:ext cx="4493504" cy="12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2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89D4B4-287C-4897-8833-293A6A64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06.07.2022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5BB7AC-D803-4467-B257-15836EF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06A6C61-2727-4D93-B7E1-7C654C9E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Gesamtgenomsequenzierungen &amp; </a:t>
            </a:r>
            <a:r>
              <a:rPr lang="de-DE" dirty="0" err="1"/>
              <a:t>CorSurV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8093922-1AA6-46FB-AA48-B381507188C6}"/>
              </a:ext>
            </a:extLst>
          </p:cNvPr>
          <p:cNvGrpSpPr/>
          <p:nvPr/>
        </p:nvGrpSpPr>
        <p:grpSpPr>
          <a:xfrm>
            <a:off x="457200" y="1327453"/>
            <a:ext cx="3362795" cy="1738184"/>
            <a:chOff x="4213082" y="541582"/>
            <a:chExt cx="3362795" cy="173818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DCF6C68-BA0C-4772-B560-807013DB4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3082" y="541582"/>
              <a:ext cx="3362794" cy="428685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1297A45-FEB3-4D1A-9F10-1B2C7E275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3083" y="970267"/>
              <a:ext cx="3362794" cy="1309499"/>
            </a:xfrm>
            <a:prstGeom prst="rect">
              <a:avLst/>
            </a:prstGeom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5D8C7B6D-919C-498E-B3B5-DE7B7C576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21" y="689207"/>
            <a:ext cx="3420841" cy="43099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6D60162-342A-44E3-9470-A7C23A42E25B}"/>
              </a:ext>
            </a:extLst>
          </p:cNvPr>
          <p:cNvSpPr txBox="1"/>
          <p:nvPr/>
        </p:nvSpPr>
        <p:spPr>
          <a:xfrm>
            <a:off x="5578021" y="319875"/>
            <a:ext cx="208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www.rki.de/corsurv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787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Bildschirmpräsentation (16:9)</PresentationFormat>
  <Paragraphs>220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PowerPoint-Präsentation</vt:lpstr>
      <vt:lpstr>PowerPoint-Präsentation</vt:lpstr>
      <vt:lpstr>PowerPoint-Präsentation</vt:lpstr>
      <vt:lpstr>BA.5</vt:lpstr>
      <vt:lpstr>Gesamtgenomsequenzierungen &amp; CorSurV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196</cp:revision>
  <dcterms:created xsi:type="dcterms:W3CDTF">2015-11-02T12:29:13Z</dcterms:created>
  <dcterms:modified xsi:type="dcterms:W3CDTF">2022-07-05T20:04:11Z</dcterms:modified>
</cp:coreProperties>
</file>