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Lst>
  <p:notesMasterIdLst>
    <p:notesMasterId r:id="rId11"/>
  </p:notesMasterIdLst>
  <p:handoutMasterIdLst>
    <p:handoutMasterId r:id="rId12"/>
  </p:handoutMasterIdLst>
  <p:sldIdLst>
    <p:sldId id="700" r:id="rId2"/>
    <p:sldId id="329" r:id="rId3"/>
    <p:sldId id="330" r:id="rId4"/>
    <p:sldId id="333" r:id="rId5"/>
    <p:sldId id="334" r:id="rId6"/>
    <p:sldId id="335" r:id="rId7"/>
    <p:sldId id="331" r:id="rId8"/>
    <p:sldId id="332" r:id="rId9"/>
    <p:sldId id="699" r:id="rId10"/>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s Hoebel" initials="JH" lastIdx="3" clrIdx="0">
    <p:extLst>
      <p:ext uri="{19B8F6BF-5375-455C-9EA6-DF929625EA0E}">
        <p15:presenceInfo xmlns:p15="http://schemas.microsoft.com/office/powerpoint/2012/main" userId="Jens Hoeb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AA6"/>
    <a:srgbClr val="192C43"/>
    <a:srgbClr val="D0D8E8"/>
    <a:srgbClr val="E9EDF4"/>
    <a:srgbClr val="274467"/>
    <a:srgbClr val="4F81BD"/>
    <a:srgbClr val="3B669B"/>
    <a:srgbClr val="6993C5"/>
    <a:srgbClr val="A1BBDB"/>
    <a:srgbClr val="2540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1" autoAdjust="0"/>
    <p:restoredTop sz="94660"/>
  </p:normalViewPr>
  <p:slideViewPr>
    <p:cSldViewPr snapToGrid="0" snapToObjects="1">
      <p:cViewPr varScale="1">
        <p:scale>
          <a:sx n="50" d="100"/>
          <a:sy n="50" d="100"/>
        </p:scale>
        <p:origin x="378" y="3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2A5B09-A9A8-2644-9E6D-705AA413DA79}" type="datetimeFigureOut">
              <a:rPr lang="de-DE" smtClean="0"/>
              <a:t>06.07.2022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55E56-2990-C745-88B9-6378D75E0E12}" type="datetimeFigureOut">
              <a:rPr lang="de-DE" smtClean="0"/>
              <a:t>06.07.2022</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50" dirty="0"/>
          </a:p>
        </p:txBody>
      </p:sp>
      <p:sp>
        <p:nvSpPr>
          <p:cNvPr id="4" name="Foliennummernplatzhalter 3"/>
          <p:cNvSpPr>
            <a:spLocks noGrp="1"/>
          </p:cNvSpPr>
          <p:nvPr>
            <p:ph type="sldNum" sz="quarter" idx="10"/>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3697596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1706370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a:xfrm>
            <a:off x="0" y="1038656"/>
            <a:ext cx="8752360" cy="3266654"/>
          </a:xfrm>
          <a:prstGeom prst="rect">
            <a:avLst/>
          </a:prstGeom>
          <a:solidFill>
            <a:srgbClr val="045AA6"/>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userDrawn="1"/>
        </p:nvSpPr>
        <p:spPr>
          <a:xfrm>
            <a:off x="3624352" y="1698593"/>
            <a:ext cx="5124112" cy="2008934"/>
          </a:xfrm>
          <a:prstGeom prst="rect">
            <a:avLst/>
          </a:prstGeom>
          <a:solidFill>
            <a:srgbClr val="367BB8"/>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t"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4" name="Datumsplatzhalter 3"/>
          <p:cNvSpPr>
            <a:spLocks noGrp="1"/>
          </p:cNvSpPr>
          <p:nvPr>
            <p:ph type="dt" sz="half" idx="10"/>
          </p:nvPr>
        </p:nvSpPr>
        <p:spPr/>
        <p:txBody>
          <a:bodyPr/>
          <a:lstStyle/>
          <a:p>
            <a:r>
              <a:rPr lang="de-DE"/>
              <a:t>06.07.2022</a:t>
            </a:r>
            <a:endParaRPr lang="de-DE" dirty="0"/>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cxnSp>
        <p:nvCxnSpPr>
          <p:cNvPr id="11" name="Gerade Verbindung 10"/>
          <p:cNvCxnSpPr/>
          <p:nvPr userDrawn="1"/>
        </p:nvCxnSpPr>
        <p:spPr>
          <a:xfrm>
            <a:off x="3934890" y="1511745"/>
            <a:ext cx="0" cy="2370308"/>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1507252"/>
            <a:ext cx="0" cy="23748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5" y="1700478"/>
            <a:ext cx="395537" cy="2007048"/>
          </a:xfrm>
          <a:prstGeom prst="rect">
            <a:avLst/>
          </a:prstGeom>
          <a:solidFill>
            <a:srgbClr val="689CCA"/>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3" name="Rechteck 12"/>
          <p:cNvSpPr/>
          <p:nvPr userDrawn="1"/>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Bildplatzhalter 14"/>
          <p:cNvSpPr>
            <a:spLocks noGrp="1"/>
          </p:cNvSpPr>
          <p:nvPr>
            <p:ph type="pic" sz="quarter" idx="13"/>
          </p:nvPr>
        </p:nvSpPr>
        <p:spPr>
          <a:xfrm>
            <a:off x="0" y="1038225"/>
            <a:ext cx="3319463" cy="3267075"/>
          </a:xfrm>
        </p:spPr>
        <p:txBody>
          <a:bodyPr/>
          <a:lstStyle/>
          <a:p>
            <a:endParaRPr lang="de-DE"/>
          </a:p>
        </p:txBody>
      </p:sp>
      <p:sp>
        <p:nvSpPr>
          <p:cNvPr id="20" name="Rechteck 19"/>
          <p:cNvSpPr/>
          <p:nvPr userDrawn="1"/>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2804819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80850B94-C007-4C47-B251-F4B5A10CBE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26082"/>
            <a:ext cx="8763557" cy="3737140"/>
          </a:xfrm>
          <a:prstGeom prst="rect">
            <a:avLst/>
          </a:prstGeom>
        </p:spPr>
      </p:pic>
      <p:sp>
        <p:nvSpPr>
          <p:cNvPr id="21" name="Textfeld 20"/>
          <p:cNvSpPr txBox="1"/>
          <p:nvPr userDrawn="1"/>
        </p:nvSpPr>
        <p:spPr>
          <a:xfrm>
            <a:off x="3624352" y="1698593"/>
            <a:ext cx="5124112" cy="2008934"/>
          </a:xfrm>
          <a:prstGeom prst="rect">
            <a:avLst/>
          </a:prstGeom>
          <a:solidFill>
            <a:srgbClr val="367BB8"/>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1511745"/>
            <a:ext cx="0" cy="2370308"/>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1507252"/>
            <a:ext cx="0" cy="23748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5" name="Rechteck 24"/>
          <p:cNvSpPr/>
          <p:nvPr userDrawn="1"/>
        </p:nvSpPr>
        <p:spPr>
          <a:xfrm>
            <a:off x="8748465" y="1700478"/>
            <a:ext cx="395537" cy="2007048"/>
          </a:xfrm>
          <a:prstGeom prst="rect">
            <a:avLst/>
          </a:prstGeom>
          <a:solidFill>
            <a:srgbClr val="689CCA"/>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 name="Datumsplatzhalter 2"/>
          <p:cNvSpPr>
            <a:spLocks noGrp="1"/>
          </p:cNvSpPr>
          <p:nvPr>
            <p:ph type="dt" sz="half" idx="10"/>
          </p:nvPr>
        </p:nvSpPr>
        <p:spPr/>
        <p:txBody>
          <a:bodyPr/>
          <a:lstStyle/>
          <a:p>
            <a:r>
              <a:rPr lang="de-DE"/>
              <a:t>06.07.2022</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15" name="Rechteck 14"/>
          <p:cNvSpPr/>
          <p:nvPr userDrawn="1"/>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userDrawn="1"/>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14"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142345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457200" y="1426319"/>
            <a:ext cx="7983646" cy="324463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de-DE"/>
              <a:t>06.07.2022</a:t>
            </a:r>
          </a:p>
        </p:txBody>
      </p:sp>
      <p:sp>
        <p:nvSpPr>
          <p:cNvPr id="5" name="Fußzeilenplatzhalter 4"/>
          <p:cNvSpPr>
            <a:spLocks noGrp="1"/>
          </p:cNvSpPr>
          <p:nvPr>
            <p:ph type="ftr" sz="quarter" idx="11"/>
          </p:nvPr>
        </p:nvSpPr>
        <p:spPr/>
        <p:txBody>
          <a:bodyPr/>
          <a:lstStyle/>
          <a:p>
            <a:r>
              <a:rPr lang="de-DE"/>
              <a:t>Erste Ergebnisse Corona Monitoring bundesweit 2021</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8" name="Titelplatzhalter 1"/>
          <p:cNvSpPr>
            <a:spLocks noGrp="1"/>
          </p:cNvSpPr>
          <p:nvPr>
            <p:ph type="title"/>
          </p:nvPr>
        </p:nvSpPr>
        <p:spPr>
          <a:xfrm>
            <a:off x="457200" y="638404"/>
            <a:ext cx="7983646" cy="714291"/>
          </a:xfrm>
          <a:prstGeom prst="rect">
            <a:avLst/>
          </a:prstGeom>
        </p:spPr>
        <p:txBody>
          <a:bodyPr vert="horz" lIns="0" tIns="0" rIns="0" bIns="0" rtlCol="0" anchor="ctr" anchorCtr="0">
            <a:noAutofit/>
          </a:bodyPr>
          <a:lstStyle/>
          <a:p>
            <a:r>
              <a:rPr lang="de-DE" dirty="0"/>
              <a:t>Mastertitelformat bearbeiten</a:t>
            </a:r>
          </a:p>
        </p:txBody>
      </p:sp>
      <p:pic>
        <p:nvPicPr>
          <p:cNvPr id="7" name="Grafik 6">
            <a:extLst>
              <a:ext uri="{FF2B5EF4-FFF2-40B4-BE49-F238E27FC236}">
                <a16:creationId xmlns:a16="http://schemas.microsoft.com/office/drawing/2014/main" id="{557C11E7-BB11-450A-9E91-4A18FFEBB6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0605"/>
            <a:ext cx="9144000" cy="3899376"/>
          </a:xfrm>
          <a:prstGeom prst="rect">
            <a:avLst/>
          </a:prstGeom>
        </p:spPr>
      </p:pic>
      <p:pic>
        <p:nvPicPr>
          <p:cNvPr id="9" name="Grafik 8">
            <a:extLst>
              <a:ext uri="{FF2B5EF4-FFF2-40B4-BE49-F238E27FC236}">
                <a16:creationId xmlns:a16="http://schemas.microsoft.com/office/drawing/2014/main" id="{8894A6AA-4C0D-4F25-B818-3AC91CB1BB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945905"/>
            <a:ext cx="9144000" cy="3899376"/>
          </a:xfrm>
          <a:prstGeom prst="rect">
            <a:avLst/>
          </a:prstGeom>
        </p:spPr>
      </p:pic>
      <p:sp>
        <p:nvSpPr>
          <p:cNvPr id="2" name="Rechteck 1">
            <a:extLst>
              <a:ext uri="{FF2B5EF4-FFF2-40B4-BE49-F238E27FC236}">
                <a16:creationId xmlns:a16="http://schemas.microsoft.com/office/drawing/2014/main" id="{3A6D6236-F102-4D60-BC92-2FC439D3F65C}"/>
              </a:ext>
            </a:extLst>
          </p:cNvPr>
          <p:cNvSpPr/>
          <p:nvPr userDrawn="1"/>
        </p:nvSpPr>
        <p:spPr>
          <a:xfrm>
            <a:off x="0" y="333158"/>
            <a:ext cx="9144000" cy="8009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24086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a:t>06.07.2022</a:t>
            </a:r>
            <a:endParaRPr lang="de-DE" dirty="0"/>
          </a:p>
        </p:txBody>
      </p:sp>
      <p:sp>
        <p:nvSpPr>
          <p:cNvPr id="4" name="Fußzeilenplatzhalter 3"/>
          <p:cNvSpPr>
            <a:spLocks noGrp="1"/>
          </p:cNvSpPr>
          <p:nvPr>
            <p:ph type="ftr" sz="quarter" idx="11"/>
          </p:nvPr>
        </p:nvSpPr>
        <p:spPr/>
        <p:txBody>
          <a:bodyPr/>
          <a:lstStyle/>
          <a:p>
            <a:r>
              <a:rPr lang="de-DE"/>
              <a:t>Erste Ergebnisse Corona Monitoring bundesweit 2021</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6" name="Inhaltsplatzhalter 2"/>
          <p:cNvSpPr>
            <a:spLocks noGrp="1"/>
          </p:cNvSpPr>
          <p:nvPr>
            <p:ph sz="quarter" idx="13"/>
          </p:nvPr>
        </p:nvSpPr>
        <p:spPr>
          <a:xfrm>
            <a:off x="457200" y="1426882"/>
            <a:ext cx="3882920" cy="323697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2"/>
          <p:cNvSpPr>
            <a:spLocks noGrp="1"/>
          </p:cNvSpPr>
          <p:nvPr>
            <p:ph sz="quarter" idx="14"/>
          </p:nvPr>
        </p:nvSpPr>
        <p:spPr>
          <a:xfrm>
            <a:off x="4580125" y="1426882"/>
            <a:ext cx="3860721" cy="323697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457200" y="638404"/>
            <a:ext cx="7983646" cy="714291"/>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607705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lvl1pPr>
              <a:defRPr sz="1000"/>
            </a:lvl1pPr>
          </a:lstStyle>
          <a:p>
            <a:r>
              <a:rPr lang="de-DE"/>
              <a:t>06.07.2022</a:t>
            </a:r>
          </a:p>
        </p:txBody>
      </p:sp>
      <p:sp>
        <p:nvSpPr>
          <p:cNvPr id="4" name="Fußzeilenplatzhalter 3"/>
          <p:cNvSpPr>
            <a:spLocks noGrp="1"/>
          </p:cNvSpPr>
          <p:nvPr>
            <p:ph type="ftr" sz="quarter" idx="11"/>
          </p:nvPr>
        </p:nvSpPr>
        <p:spPr>
          <a:xfrm>
            <a:off x="2699791" y="4767263"/>
            <a:ext cx="3247097" cy="273844"/>
          </a:xfrm>
        </p:spPr>
        <p:txBody>
          <a:bodyPr/>
          <a:lstStyle>
            <a:lvl1pPr>
              <a:defRPr sz="1000"/>
            </a:lvl1pPr>
          </a:lstStyle>
          <a:p>
            <a:r>
              <a:rPr lang="de-DE"/>
              <a:t>Erste Ergebnisse Corona Monitoring bundesweit 2021</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t>‹Nr.›</a:t>
            </a:fld>
            <a:endParaRPr lang="de-DE"/>
          </a:p>
        </p:txBody>
      </p:sp>
      <p:sp>
        <p:nvSpPr>
          <p:cNvPr id="7" name="Titelplatzhalter 1"/>
          <p:cNvSpPr>
            <a:spLocks noGrp="1"/>
          </p:cNvSpPr>
          <p:nvPr>
            <p:ph type="title"/>
          </p:nvPr>
        </p:nvSpPr>
        <p:spPr>
          <a:xfrm>
            <a:off x="457200" y="638404"/>
            <a:ext cx="7983646" cy="714291"/>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411188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06.07.2022</a:t>
            </a:r>
          </a:p>
        </p:txBody>
      </p:sp>
      <p:sp>
        <p:nvSpPr>
          <p:cNvPr id="3" name="Fußzeilenplatzhalter 2"/>
          <p:cNvSpPr>
            <a:spLocks noGrp="1"/>
          </p:cNvSpPr>
          <p:nvPr>
            <p:ph type="ftr" sz="quarter" idx="11"/>
          </p:nvPr>
        </p:nvSpPr>
        <p:spPr/>
        <p:txBody>
          <a:bodyPr/>
          <a:lstStyle/>
          <a:p>
            <a:r>
              <a:rPr lang="de-DE"/>
              <a:t>Erste Ergebnisse Corona Monitoring bundesweit 2021</a:t>
            </a:r>
          </a:p>
        </p:txBody>
      </p:sp>
      <p:sp>
        <p:nvSpPr>
          <p:cNvPr id="4" name="Foliennummernplatzhalter 3"/>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280537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r>
              <a:rPr lang="de-DE"/>
              <a:t>06.07.2022</a:t>
            </a:r>
          </a:p>
        </p:txBody>
      </p:sp>
      <p:sp>
        <p:nvSpPr>
          <p:cNvPr id="6" name="Fußzeilenplatzhalter 5"/>
          <p:cNvSpPr>
            <a:spLocks noGrp="1"/>
          </p:cNvSpPr>
          <p:nvPr>
            <p:ph type="ftr" sz="quarter" idx="11"/>
          </p:nvPr>
        </p:nvSpPr>
        <p:spPr/>
        <p:txBody>
          <a:bodyPr/>
          <a:lstStyle/>
          <a:p>
            <a:r>
              <a:rPr lang="de-DE"/>
              <a:t>Erste Ergebnisse Corona Monitoring bundesweit 2021</a:t>
            </a:r>
          </a:p>
        </p:txBody>
      </p:sp>
      <p:sp>
        <p:nvSpPr>
          <p:cNvPr id="7" name="Foliennummernplatzhalter 6"/>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2812717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06.07.2022</a:t>
            </a:r>
          </a:p>
        </p:txBody>
      </p:sp>
      <p:sp>
        <p:nvSpPr>
          <p:cNvPr id="5" name="Fußzeilenplatzhalter 4"/>
          <p:cNvSpPr>
            <a:spLocks noGrp="1"/>
          </p:cNvSpPr>
          <p:nvPr>
            <p:ph type="ftr" sz="quarter" idx="11"/>
          </p:nvPr>
        </p:nvSpPr>
        <p:spPr/>
        <p:txBody>
          <a:bodyPr/>
          <a:lstStyle/>
          <a:p>
            <a:r>
              <a:rPr lang="de-DE"/>
              <a:t>Erste Ergebnisse Corona Monitoring bundesweit 2021</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66644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79"/>
            <a:ext cx="2057400" cy="4388644"/>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05979"/>
            <a:ext cx="6019800" cy="438864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06.07.2022</a:t>
            </a:r>
          </a:p>
        </p:txBody>
      </p:sp>
      <p:sp>
        <p:nvSpPr>
          <p:cNvPr id="5" name="Fußzeilenplatzhalter 4"/>
          <p:cNvSpPr>
            <a:spLocks noGrp="1"/>
          </p:cNvSpPr>
          <p:nvPr>
            <p:ph type="ftr" sz="quarter" idx="11"/>
          </p:nvPr>
        </p:nvSpPr>
        <p:spPr/>
        <p:txBody>
          <a:bodyPr/>
          <a:lstStyle/>
          <a:p>
            <a:r>
              <a:rPr lang="de-DE"/>
              <a:t>Erste Ergebnisse Corona Monitoring bundesweit 2021</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220035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38404"/>
            <a:ext cx="7983646" cy="714291"/>
          </a:xfrm>
          <a:prstGeom prst="rect">
            <a:avLst/>
          </a:prstGeom>
        </p:spPr>
        <p:txBody>
          <a:bodyPr vert="horz" lIns="0" tIns="0" rIns="0" bIns="0" rtlCol="0" anchor="ctr" anchorCtr="0">
            <a:noAutofit/>
          </a:bodyPr>
          <a:lstStyle/>
          <a:p>
            <a:r>
              <a:rPr lang="de-DE" dirty="0"/>
              <a:t>Mastertitelformat bearbeiten</a:t>
            </a:r>
          </a:p>
        </p:txBody>
      </p:sp>
      <p:sp>
        <p:nvSpPr>
          <p:cNvPr id="3" name="Textplatzhalter 2"/>
          <p:cNvSpPr>
            <a:spLocks noGrp="1"/>
          </p:cNvSpPr>
          <p:nvPr>
            <p:ph type="body" idx="1"/>
          </p:nvPr>
        </p:nvSpPr>
        <p:spPr>
          <a:xfrm>
            <a:off x="457200" y="1426882"/>
            <a:ext cx="7983646" cy="3236978"/>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6" y="4767263"/>
            <a:ext cx="1860421" cy="273844"/>
          </a:xfrm>
          <a:prstGeom prst="rect">
            <a:avLst/>
          </a:prstGeom>
        </p:spPr>
        <p:txBody>
          <a:bodyPr vert="horz" lIns="0" tIns="45720" rIns="0" bIns="45720" rtlCol="0" anchor="ctr"/>
          <a:lstStyle>
            <a:lvl1pPr algn="l">
              <a:defRPr sz="1000">
                <a:solidFill>
                  <a:srgbClr val="045AA6"/>
                </a:solidFill>
              </a:defRPr>
            </a:lvl1pPr>
          </a:lstStyle>
          <a:p>
            <a:r>
              <a:rPr lang="de-DE"/>
              <a:t>06.07.2022</a:t>
            </a:r>
            <a:endParaRPr lang="de-DE" dirty="0"/>
          </a:p>
        </p:txBody>
      </p:sp>
      <p:sp>
        <p:nvSpPr>
          <p:cNvPr id="5" name="Fußzeilenplatzhalter 4"/>
          <p:cNvSpPr>
            <a:spLocks noGrp="1"/>
          </p:cNvSpPr>
          <p:nvPr>
            <p:ph type="ftr" sz="quarter" idx="3"/>
          </p:nvPr>
        </p:nvSpPr>
        <p:spPr>
          <a:xfrm>
            <a:off x="2699791" y="4767263"/>
            <a:ext cx="3687845" cy="273844"/>
          </a:xfrm>
          <a:prstGeom prst="rect">
            <a:avLst/>
          </a:prstGeom>
        </p:spPr>
        <p:txBody>
          <a:bodyPr vert="horz" lIns="0" tIns="45720" rIns="0" bIns="45720" rtlCol="0" anchor="ctr"/>
          <a:lstStyle>
            <a:lvl1pPr algn="l">
              <a:defRPr sz="1000">
                <a:solidFill>
                  <a:srgbClr val="045AA6"/>
                </a:solidFill>
              </a:defRPr>
            </a:lvl1pPr>
          </a:lstStyle>
          <a:p>
            <a:r>
              <a:rPr lang="de-DE"/>
              <a:t>Erste Ergebnisse Corona Monitoring bundesweit 2021</a:t>
            </a:r>
            <a:endParaRPr lang="de-DE" dirty="0"/>
          </a:p>
        </p:txBody>
      </p:sp>
      <p:sp>
        <p:nvSpPr>
          <p:cNvPr id="6" name="Foliennummernplatzhalter 5"/>
          <p:cNvSpPr>
            <a:spLocks noGrp="1"/>
          </p:cNvSpPr>
          <p:nvPr>
            <p:ph type="sldNum" sz="quarter" idx="4"/>
          </p:nvPr>
        </p:nvSpPr>
        <p:spPr>
          <a:xfrm>
            <a:off x="7942862" y="4767263"/>
            <a:ext cx="496872" cy="273844"/>
          </a:xfrm>
          <a:prstGeom prst="rect">
            <a:avLst/>
          </a:prstGeom>
        </p:spPr>
        <p:txBody>
          <a:bodyPr vert="horz" lIns="0" tIns="45720" rIns="0" bIns="45720" rtlCol="0" anchor="ctr"/>
          <a:lstStyle>
            <a:lvl1pPr algn="ctr">
              <a:defRPr sz="1200">
                <a:solidFill>
                  <a:srgbClr val="045AA6"/>
                </a:solidFill>
              </a:defRPr>
            </a:lvl1pPr>
          </a:lstStyle>
          <a:p>
            <a:fld id="{162A217B-ED1C-D84B-8478-63C77FA79618}" type="slidenum">
              <a:rPr lang="de-DE" smtClean="0"/>
              <a:pPr/>
              <a:t>‹Nr.›</a:t>
            </a:fld>
            <a:endParaRPr lang="de-DE" dirty="0"/>
          </a:p>
        </p:txBody>
      </p:sp>
      <p:pic>
        <p:nvPicPr>
          <p:cNvPr id="7" name="Bild 6"/>
          <p:cNvPicPr/>
          <p:nvPr userDrawn="1"/>
        </p:nvPicPr>
        <p:blipFill>
          <a:blip r:embed="rId11">
            <a:alphaModFix/>
            <a:extLst>
              <a:ext uri="{28A0092B-C50C-407E-A947-70E740481C1C}">
                <a14:useLocalDpi xmlns:a14="http://schemas.microsoft.com/office/drawing/2010/main" val="0"/>
              </a:ext>
            </a:extLst>
          </a:blip>
          <a:stretch>
            <a:fillRect/>
          </a:stretch>
        </p:blipFill>
        <p:spPr>
          <a:xfrm>
            <a:off x="7184288" y="244999"/>
            <a:ext cx="1530911" cy="446764"/>
          </a:xfrm>
          <a:prstGeom prst="rect">
            <a:avLst/>
          </a:prstGeom>
          <a:extLst>
            <a:ext uri="{FAA26D3D-D897-4be2-8F04-BA451C77F1D7}">
              <ma14:placeholderFlag xmlns="" xmlns:ma14="http://schemas.microsoft.com/office/mac/drawingml/2011/main"/>
            </a:ext>
          </a:extLst>
        </p:spPr>
      </p:pic>
      <p:grpSp>
        <p:nvGrpSpPr>
          <p:cNvPr id="19" name="Gruppierung 18"/>
          <p:cNvGrpSpPr/>
          <p:nvPr userDrawn="1"/>
        </p:nvGrpSpPr>
        <p:grpSpPr>
          <a:xfrm>
            <a:off x="457201" y="4843688"/>
            <a:ext cx="7996881" cy="318545"/>
            <a:chOff x="457200" y="6356350"/>
            <a:chExt cx="7996881" cy="526628"/>
          </a:xfrm>
        </p:grpSpPr>
        <p:cxnSp>
          <p:nvCxnSpPr>
            <p:cNvPr id="12" name="Gerade Verbindung 11"/>
            <p:cNvCxnSpPr/>
            <p:nvPr userDrawn="1"/>
          </p:nvCxnSpPr>
          <p:spPr>
            <a:xfrm>
              <a:off x="7931996"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366707"/>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356350"/>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454081"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7880266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hdr="0"/>
  <p:txStyles>
    <p:titleStyle>
      <a:lvl1pPr algn="l" defTabSz="457200" rtl="0" eaLnBrk="1" latinLnBrk="0" hangingPunct="1">
        <a:lnSpc>
          <a:spcPct val="100000"/>
        </a:lnSpc>
        <a:spcBef>
          <a:spcPct val="0"/>
        </a:spcBef>
        <a:buNone/>
        <a:defRPr sz="2200" b="1" kern="1200">
          <a:solidFill>
            <a:srgbClr val="045AA6"/>
          </a:solidFill>
          <a:latin typeface="+mj-lt"/>
          <a:ea typeface="+mj-ea"/>
          <a:cs typeface="+mj-cs"/>
        </a:defRPr>
      </a:lvl1pPr>
    </p:titleStyle>
    <p:bodyStyle>
      <a:lvl1pPr marL="342900" indent="-342900" algn="l" defTabSz="457200" rtl="0" eaLnBrk="1" latinLnBrk="0" hangingPunct="1">
        <a:spcBef>
          <a:spcPts val="432"/>
        </a:spcBef>
        <a:buClr>
          <a:srgbClr val="045AA6"/>
        </a:buClr>
        <a:buFont typeface="Wingdings" charset="2"/>
        <a:buChar char="§"/>
        <a:defRPr sz="2000" kern="1200">
          <a:solidFill>
            <a:schemeClr val="tx1"/>
          </a:solidFill>
          <a:latin typeface="+mn-lt"/>
          <a:ea typeface="+mn-ea"/>
          <a:cs typeface="+mn-cs"/>
        </a:defRPr>
      </a:lvl1pPr>
      <a:lvl2pPr marL="742950" indent="-28575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ts val="432"/>
        </a:spcBef>
        <a:buClr>
          <a:srgbClr val="045AA6"/>
        </a:buClr>
        <a:buFont typeface="Wingdings" charset="2"/>
        <a:buChar char="§"/>
        <a:defRPr sz="1600" kern="1200">
          <a:solidFill>
            <a:schemeClr val="tx1"/>
          </a:solidFill>
          <a:latin typeface="+mn-lt"/>
          <a:ea typeface="+mn-ea"/>
          <a:cs typeface="+mn-cs"/>
        </a:defRPr>
      </a:lvl3pPr>
      <a:lvl4pPr marL="1600200" indent="-228600" algn="l" defTabSz="457200" rtl="0" eaLnBrk="1" latinLnBrk="0" hangingPunct="1">
        <a:spcBef>
          <a:spcPts val="432"/>
        </a:spcBef>
        <a:buClr>
          <a:srgbClr val="045AA6"/>
        </a:buClr>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ts val="432"/>
        </a:spcBef>
        <a:buClr>
          <a:srgbClr val="045AA6"/>
        </a:buClr>
        <a:buFont typeface="Wingdings"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s://impfdashboard.d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5E29EE-9A12-43D8-9FD1-27BA97A30512}"/>
              </a:ext>
            </a:extLst>
          </p:cNvPr>
          <p:cNvSpPr>
            <a:spLocks noGrp="1"/>
          </p:cNvSpPr>
          <p:nvPr>
            <p:ph type="ctrTitle"/>
          </p:nvPr>
        </p:nvSpPr>
        <p:spPr/>
        <p:txBody>
          <a:bodyPr/>
          <a:lstStyle/>
          <a:p>
            <a:r>
              <a:rPr lang="de-DE" sz="2000" dirty="0"/>
              <a:t>Erste Ergebnisse der Studie</a:t>
            </a:r>
            <a:br>
              <a:rPr lang="de-DE" sz="2000" dirty="0"/>
            </a:br>
            <a:r>
              <a:rPr lang="de-DE" sz="2000" dirty="0"/>
              <a:t>Corona Monitoring bundesweit 2021</a:t>
            </a:r>
            <a:br>
              <a:rPr lang="de-DE" sz="2000" dirty="0"/>
            </a:br>
            <a:r>
              <a:rPr lang="de-DE" sz="2000" dirty="0"/>
              <a:t>(RKI-SOEP Studie 2)</a:t>
            </a:r>
          </a:p>
        </p:txBody>
      </p:sp>
      <p:sp>
        <p:nvSpPr>
          <p:cNvPr id="3" name="Bildplatzhalter 2">
            <a:extLst>
              <a:ext uri="{FF2B5EF4-FFF2-40B4-BE49-F238E27FC236}">
                <a16:creationId xmlns:a16="http://schemas.microsoft.com/office/drawing/2014/main" id="{27C34903-C44E-4D93-B0AD-186FDD6AB600}"/>
              </a:ext>
            </a:extLst>
          </p:cNvPr>
          <p:cNvSpPr>
            <a:spLocks noGrp="1"/>
          </p:cNvSpPr>
          <p:nvPr>
            <p:ph type="pic" sz="quarter" idx="13"/>
          </p:nvPr>
        </p:nvSpPr>
        <p:spPr/>
      </p:sp>
      <p:sp>
        <p:nvSpPr>
          <p:cNvPr id="4" name="Textplatzhalter 3">
            <a:extLst>
              <a:ext uri="{FF2B5EF4-FFF2-40B4-BE49-F238E27FC236}">
                <a16:creationId xmlns:a16="http://schemas.microsoft.com/office/drawing/2014/main" id="{1CC1B35B-2F9B-4140-BF1E-FEA72D62A7F3}"/>
              </a:ext>
            </a:extLst>
          </p:cNvPr>
          <p:cNvSpPr>
            <a:spLocks noGrp="1"/>
          </p:cNvSpPr>
          <p:nvPr>
            <p:ph type="body" sz="quarter" idx="14"/>
          </p:nvPr>
        </p:nvSpPr>
        <p:spPr/>
        <p:txBody>
          <a:bodyPr/>
          <a:lstStyle/>
          <a:p>
            <a:r>
              <a:rPr lang="de-DE" sz="1200" dirty="0"/>
              <a:t>A. Gößwald, A. Schaffrath-Rosario, C. Poethko-Müller, L. Schmid, E. Mercuri, M. Schlaud, S. Haller, H. Neuhauser</a:t>
            </a:r>
          </a:p>
        </p:txBody>
      </p:sp>
    </p:spTree>
    <p:extLst>
      <p:ext uri="{BB962C8B-B14F-4D97-AF65-F5344CB8AC3E}">
        <p14:creationId xmlns:p14="http://schemas.microsoft.com/office/powerpoint/2010/main" val="874968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platzhalter 1">
            <a:extLst>
              <a:ext uri="{FF2B5EF4-FFF2-40B4-BE49-F238E27FC236}">
                <a16:creationId xmlns:a16="http://schemas.microsoft.com/office/drawing/2014/main" id="{7B66587A-3401-4758-8A39-8B2E83D6FBE7}"/>
              </a:ext>
            </a:extLst>
          </p:cNvPr>
          <p:cNvSpPr>
            <a:spLocks noGrp="1"/>
          </p:cNvSpPr>
          <p:nvPr>
            <p:ph type="body" sz="quarter" idx="13"/>
          </p:nvPr>
        </p:nvSpPr>
        <p:spPr>
          <a:xfrm>
            <a:off x="213359" y="1163932"/>
            <a:ext cx="4296103" cy="3592624"/>
          </a:xfrm>
        </p:spPr>
        <p:txBody>
          <a:bodyPr>
            <a:noAutofit/>
          </a:bodyPr>
          <a:lstStyle/>
          <a:p>
            <a:pPr marL="0" lvl="1" indent="0">
              <a:buNone/>
            </a:pPr>
            <a:r>
              <a:rPr lang="de-DE" sz="1150" b="1" dirty="0">
                <a:solidFill>
                  <a:srgbClr val="045AA6"/>
                </a:solidFill>
              </a:rPr>
              <a:t>Konzept und Design</a:t>
            </a:r>
          </a:p>
          <a:p>
            <a:pPr marL="198438" lvl="1" indent="-198438">
              <a:buFont typeface="Arial" panose="020B0604020202020204" pitchFamily="34" charset="0"/>
              <a:buChar char="•"/>
            </a:pPr>
            <a:r>
              <a:rPr lang="de-DE" sz="1150" dirty="0"/>
              <a:t>RKI in Kooperation mit Sozio-</a:t>
            </a:r>
            <a:r>
              <a:rPr lang="de-DE" sz="1150" dirty="0" err="1"/>
              <a:t>oekonomischem</a:t>
            </a:r>
            <a:r>
              <a:rPr lang="de-DE" sz="1150" dirty="0"/>
              <a:t> Panel (SOEP) am DIW</a:t>
            </a:r>
          </a:p>
          <a:p>
            <a:pPr marL="598488" lvl="2" indent="-198438">
              <a:buFont typeface="Arial" panose="020B0604020202020204" pitchFamily="34" charset="0"/>
              <a:buChar char="•"/>
            </a:pPr>
            <a:r>
              <a:rPr lang="de-DE" sz="950" dirty="0"/>
              <a:t>Bundesweite Längsschnittbefragung in privaten Haushalten (seit 1984)</a:t>
            </a:r>
          </a:p>
          <a:p>
            <a:pPr marL="598488" lvl="2" indent="-198438">
              <a:buFont typeface="Arial" panose="020B0604020202020204" pitchFamily="34" charset="0"/>
              <a:buChar char="•"/>
            </a:pPr>
            <a:r>
              <a:rPr lang="de-DE" sz="950" dirty="0"/>
              <a:t>Weitere Kooperationspartner Institut für Arbeitsmarkt- und Berufsforschung (IAB) und Bundesamt für Migration und Flüchtlinge (BAMF) </a:t>
            </a:r>
          </a:p>
          <a:p>
            <a:pPr marL="198438" lvl="1" indent="-198438">
              <a:buFont typeface="Arial" panose="020B0604020202020204" pitchFamily="34" charset="0"/>
              <a:buChar char="•"/>
            </a:pPr>
            <a:r>
              <a:rPr lang="de-DE" sz="1150" b="1" dirty="0"/>
              <a:t>Welle 1</a:t>
            </a:r>
            <a:br>
              <a:rPr lang="de-DE" sz="1150" dirty="0"/>
            </a:br>
            <a:r>
              <a:rPr lang="de-DE" sz="1150" dirty="0"/>
              <a:t>Oktober 2020 – Februar 2021 (Alter 18+ Jahre)</a:t>
            </a:r>
          </a:p>
          <a:p>
            <a:pPr marL="198438" lvl="1" indent="-198438">
              <a:buFont typeface="Arial" panose="020B0604020202020204" pitchFamily="34" charset="0"/>
              <a:buChar char="•"/>
            </a:pPr>
            <a:r>
              <a:rPr lang="de-DE" sz="1150" b="1" dirty="0"/>
              <a:t>Welle 2</a:t>
            </a:r>
            <a:endParaRPr lang="de-DE" sz="1150" dirty="0"/>
          </a:p>
          <a:p>
            <a:pPr marL="198438" lvl="1" indent="-198438">
              <a:buFont typeface="Arial" panose="020B0604020202020204" pitchFamily="34" charset="0"/>
              <a:buChar char="•"/>
            </a:pPr>
            <a:r>
              <a:rPr lang="de-DE" sz="1150" dirty="0"/>
              <a:t>November 2020 – Februar 2022 (Alter 14+ Jahre)  </a:t>
            </a:r>
          </a:p>
          <a:p>
            <a:pPr marL="198438" lvl="1" indent="-198438">
              <a:buFont typeface="Arial" panose="020B0604020202020204" pitchFamily="34" charset="0"/>
              <a:buChar char="•"/>
            </a:pPr>
            <a:r>
              <a:rPr lang="de-DE" sz="1150" dirty="0"/>
              <a:t>Bruttostichprobe: 20,774 aus 11,785  Haushalten</a:t>
            </a:r>
          </a:p>
          <a:p>
            <a:pPr marL="198438" lvl="1" indent="-198438">
              <a:buFont typeface="Arial" panose="020B0604020202020204" pitchFamily="34" charset="0"/>
              <a:buChar char="•"/>
            </a:pPr>
            <a:r>
              <a:rPr lang="de-DE" sz="1150" dirty="0"/>
              <a:t>Nettostichprobe: 11,162 (Responserate: 54%)</a:t>
            </a:r>
          </a:p>
          <a:p>
            <a:pPr marL="198438" lvl="1" indent="-198438">
              <a:buFont typeface="Arial" panose="020B0604020202020204" pitchFamily="34" charset="0"/>
              <a:buChar char="•"/>
            </a:pPr>
            <a:r>
              <a:rPr lang="de-DE" sz="1150" dirty="0"/>
              <a:t>Vergrößerte Migrantenstichprobe v.a. Geflüchtete</a:t>
            </a:r>
          </a:p>
          <a:p>
            <a:pPr marL="198438" lvl="1" indent="-198438">
              <a:buFont typeface="Arial" panose="020B0604020202020204" pitchFamily="34" charset="0"/>
              <a:buChar char="•"/>
            </a:pPr>
            <a:r>
              <a:rPr lang="de-DE" sz="1150" dirty="0"/>
              <a:t>Schriftlich-postalisch mit Selbstbeprobung und Fragebogen</a:t>
            </a:r>
          </a:p>
          <a:p>
            <a:pPr marL="198438" lvl="1" indent="-198438">
              <a:buFont typeface="Arial" panose="020B0604020202020204" pitchFamily="34" charset="0"/>
              <a:buChar char="•"/>
            </a:pPr>
            <a:r>
              <a:rPr lang="de-DE" sz="1150" dirty="0"/>
              <a:t>Trockenblutproben zum Nachweis von </a:t>
            </a:r>
            <a:r>
              <a:rPr lang="de-DE" sz="1150" dirty="0" err="1"/>
              <a:t>IgG</a:t>
            </a:r>
            <a:r>
              <a:rPr lang="de-DE" sz="1150" dirty="0"/>
              <a:t> - S- und N - Antikörpern</a:t>
            </a:r>
            <a:br>
              <a:rPr lang="de-DE" sz="1150" dirty="0"/>
            </a:br>
            <a:r>
              <a:rPr lang="de-DE" sz="1150" dirty="0"/>
              <a:t>	Tests der Firma Euroimmun</a:t>
            </a:r>
          </a:p>
          <a:p>
            <a:pPr marL="198438" lvl="1" indent="-198438">
              <a:buFont typeface="Arial" panose="020B0604020202020204" pitchFamily="34" charset="0"/>
              <a:buChar char="•"/>
            </a:pPr>
            <a:r>
              <a:rPr lang="de-DE" sz="1150" dirty="0"/>
              <a:t>Incentive: Kleiner Geldbetrag und Ergebnismitteilung zum Antikörperstatus</a:t>
            </a:r>
          </a:p>
        </p:txBody>
      </p:sp>
      <p:sp>
        <p:nvSpPr>
          <p:cNvPr id="3" name="Foliennummernplatzhalter 2"/>
          <p:cNvSpPr>
            <a:spLocks noGrp="1"/>
          </p:cNvSpPr>
          <p:nvPr>
            <p:ph type="sldNum" sz="quarter" idx="12"/>
          </p:nvPr>
        </p:nvSpPr>
        <p:spPr/>
        <p:txBody>
          <a:bodyPr/>
          <a:lstStyle/>
          <a:p>
            <a:fld id="{162A217B-ED1C-D84B-8478-63C77FA79618}" type="slidenum">
              <a:rPr lang="de-DE" smtClean="0"/>
              <a:t>2</a:t>
            </a:fld>
            <a:endParaRPr lang="de-DE"/>
          </a:p>
        </p:txBody>
      </p:sp>
      <p:sp>
        <p:nvSpPr>
          <p:cNvPr id="4" name="Titel 3"/>
          <p:cNvSpPr>
            <a:spLocks noGrp="1"/>
          </p:cNvSpPr>
          <p:nvPr>
            <p:ph type="title"/>
          </p:nvPr>
        </p:nvSpPr>
        <p:spPr>
          <a:xfrm>
            <a:off x="213360" y="386944"/>
            <a:ext cx="7983646" cy="714291"/>
          </a:xfrm>
        </p:spPr>
        <p:txBody>
          <a:bodyPr/>
          <a:lstStyle/>
          <a:p>
            <a:br>
              <a:rPr lang="de-DE" dirty="0"/>
            </a:br>
            <a:r>
              <a:rPr lang="de-DE" dirty="0"/>
              <a:t>CORONA-MONITORING bundesweit 2021 (RKI-SOEP-Studie 2)</a:t>
            </a:r>
          </a:p>
        </p:txBody>
      </p:sp>
      <p:sp>
        <p:nvSpPr>
          <p:cNvPr id="15" name="Textfeld 14">
            <a:extLst>
              <a:ext uri="{FF2B5EF4-FFF2-40B4-BE49-F238E27FC236}">
                <a16:creationId xmlns:a16="http://schemas.microsoft.com/office/drawing/2014/main" id="{83F3EBBA-2BE7-4AFB-8BF4-5F637A63FEA1}"/>
              </a:ext>
            </a:extLst>
          </p:cNvPr>
          <p:cNvSpPr txBox="1"/>
          <p:nvPr/>
        </p:nvSpPr>
        <p:spPr>
          <a:xfrm>
            <a:off x="4571998" y="1163932"/>
            <a:ext cx="2930087" cy="2431435"/>
          </a:xfrm>
          <a:prstGeom prst="rect">
            <a:avLst/>
          </a:prstGeom>
          <a:noFill/>
        </p:spPr>
        <p:txBody>
          <a:bodyPr wrap="square" rtlCol="0">
            <a:spAutoFit/>
          </a:bodyPr>
          <a:lstStyle/>
          <a:p>
            <a:r>
              <a:rPr lang="de-DE" sz="1150" b="1" dirty="0">
                <a:solidFill>
                  <a:srgbClr val="045AA6"/>
                </a:solidFill>
              </a:rPr>
              <a:t>Spektrum der Themen im Fragebogen</a:t>
            </a:r>
          </a:p>
          <a:p>
            <a:pPr marL="171450" indent="-171450">
              <a:spcBef>
                <a:spcPts val="600"/>
              </a:spcBef>
              <a:buFontTx/>
              <a:buChar char="-"/>
            </a:pPr>
            <a:r>
              <a:rPr lang="de-DE" sz="1050" dirty="0"/>
              <a:t>Infektion: PCR-Test, Datum, Krankheitsschwere</a:t>
            </a:r>
          </a:p>
          <a:p>
            <a:pPr marL="171450" indent="-171450">
              <a:spcBef>
                <a:spcPts val="600"/>
              </a:spcBef>
              <a:buFontTx/>
              <a:buChar char="-"/>
            </a:pPr>
            <a:r>
              <a:rPr lang="de-DE" sz="1050" dirty="0"/>
              <a:t>Impfung: Anzahl, Datum, Impfstoff (max. 3), Ort der Impfung</a:t>
            </a:r>
          </a:p>
          <a:p>
            <a:pPr marL="171450" indent="-171450">
              <a:spcBef>
                <a:spcPts val="600"/>
              </a:spcBef>
              <a:buFontTx/>
              <a:buChar char="-"/>
            </a:pPr>
            <a:r>
              <a:rPr lang="de-DE" sz="1050" dirty="0"/>
              <a:t>Informiertheit zur Pandemie und Impfung, Informationsquellen, Impfbereitschaft, Barrieren</a:t>
            </a:r>
          </a:p>
          <a:p>
            <a:pPr marL="171450" indent="-171450">
              <a:spcBef>
                <a:spcPts val="600"/>
              </a:spcBef>
              <a:buFontTx/>
              <a:buChar char="-"/>
            </a:pPr>
            <a:r>
              <a:rPr lang="de-DE" sz="1050" dirty="0"/>
              <a:t>Aktueller Gesundheitszustand, Arztbesuche, Krankenhausaufenthalte, Auswirkungen von Beschwerden auf den Alltag</a:t>
            </a:r>
          </a:p>
          <a:p>
            <a:pPr marL="171450" indent="-171450">
              <a:spcBef>
                <a:spcPts val="600"/>
              </a:spcBef>
              <a:buFontTx/>
              <a:buChar char="-"/>
            </a:pPr>
            <a:r>
              <a:rPr lang="de-DE" sz="1050" dirty="0"/>
              <a:t>Gesundheitsverhalten, Schutzmaßnahmen gegen das Virus</a:t>
            </a:r>
          </a:p>
        </p:txBody>
      </p:sp>
      <p:sp>
        <p:nvSpPr>
          <p:cNvPr id="7" name="Textplatzhalter 1">
            <a:extLst>
              <a:ext uri="{FF2B5EF4-FFF2-40B4-BE49-F238E27FC236}">
                <a16:creationId xmlns:a16="http://schemas.microsoft.com/office/drawing/2014/main" id="{02A10EFE-6219-4ABE-BD1A-8B8BC2ECA748}"/>
              </a:ext>
            </a:extLst>
          </p:cNvPr>
          <p:cNvSpPr txBox="1">
            <a:spLocks/>
          </p:cNvSpPr>
          <p:nvPr/>
        </p:nvSpPr>
        <p:spPr>
          <a:xfrm>
            <a:off x="4699221" y="1152938"/>
            <a:ext cx="4312254" cy="3215865"/>
          </a:xfrm>
          <a:prstGeom prst="rect">
            <a:avLst/>
          </a:prstGeom>
        </p:spPr>
        <p:txBody>
          <a:bodyPr vert="horz" lIns="0" tIns="0" rIns="0" bIns="0" rtlCol="0">
            <a:normAutofit/>
          </a:bodyPr>
          <a:lstStyle>
            <a:lvl1pPr marL="342900" indent="-342900" algn="l" defTabSz="457200" rtl="0" eaLnBrk="1" latinLnBrk="0" hangingPunct="1">
              <a:spcBef>
                <a:spcPts val="432"/>
              </a:spcBef>
              <a:buClr>
                <a:srgbClr val="045AA6"/>
              </a:buClr>
              <a:buFont typeface="Wingdings" charset="2"/>
              <a:buChar char="§"/>
              <a:defRPr sz="2000" kern="1200">
                <a:solidFill>
                  <a:schemeClr val="tx1"/>
                </a:solidFill>
                <a:latin typeface="+mn-lt"/>
                <a:ea typeface="+mn-ea"/>
                <a:cs typeface="+mn-cs"/>
              </a:defRPr>
            </a:lvl1pPr>
            <a:lvl2pPr marL="742950" indent="-28575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ts val="432"/>
              </a:spcBef>
              <a:buClr>
                <a:srgbClr val="045AA6"/>
              </a:buClr>
              <a:buFont typeface="Wingdings" charset="2"/>
              <a:buChar char="§"/>
              <a:defRPr sz="1600" kern="1200">
                <a:solidFill>
                  <a:schemeClr val="tx1"/>
                </a:solidFill>
                <a:latin typeface="+mn-lt"/>
                <a:ea typeface="+mn-ea"/>
                <a:cs typeface="+mn-cs"/>
              </a:defRPr>
            </a:lvl3pPr>
            <a:lvl4pPr marL="1600200" indent="-228600" algn="l" defTabSz="457200" rtl="0" eaLnBrk="1" latinLnBrk="0" hangingPunct="1">
              <a:spcBef>
                <a:spcPts val="432"/>
              </a:spcBef>
              <a:buClr>
                <a:srgbClr val="045AA6"/>
              </a:buClr>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ts val="432"/>
              </a:spcBef>
              <a:buClr>
                <a:srgbClr val="045AA6"/>
              </a:buClr>
              <a:buFont typeface="Wingdings"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None/>
            </a:pPr>
            <a:endParaRPr lang="de-DE" sz="1150" dirty="0"/>
          </a:p>
        </p:txBody>
      </p:sp>
      <p:pic>
        <p:nvPicPr>
          <p:cNvPr id="5" name="Grafik 4">
            <a:extLst>
              <a:ext uri="{FF2B5EF4-FFF2-40B4-BE49-F238E27FC236}">
                <a16:creationId xmlns:a16="http://schemas.microsoft.com/office/drawing/2014/main" id="{C1966155-E6AE-4C0A-9731-940D5D0DCAA0}"/>
              </a:ext>
            </a:extLst>
          </p:cNvPr>
          <p:cNvPicPr>
            <a:picLocks noChangeAspect="1"/>
          </p:cNvPicPr>
          <p:nvPr/>
        </p:nvPicPr>
        <p:blipFill>
          <a:blip r:embed="rId3"/>
          <a:stretch>
            <a:fillRect/>
          </a:stretch>
        </p:blipFill>
        <p:spPr>
          <a:xfrm>
            <a:off x="4699220" y="3684895"/>
            <a:ext cx="4231420" cy="877419"/>
          </a:xfrm>
          <a:prstGeom prst="rect">
            <a:avLst/>
          </a:prstGeom>
        </p:spPr>
      </p:pic>
      <p:pic>
        <p:nvPicPr>
          <p:cNvPr id="2" name="Grafik 1">
            <a:extLst>
              <a:ext uri="{FF2B5EF4-FFF2-40B4-BE49-F238E27FC236}">
                <a16:creationId xmlns:a16="http://schemas.microsoft.com/office/drawing/2014/main" id="{4A0A16D9-F9FD-4C3A-95AC-CE5BDEEFB9AB}"/>
              </a:ext>
            </a:extLst>
          </p:cNvPr>
          <p:cNvPicPr>
            <a:picLocks noChangeAspect="1"/>
          </p:cNvPicPr>
          <p:nvPr/>
        </p:nvPicPr>
        <p:blipFill>
          <a:blip r:embed="rId4"/>
          <a:stretch>
            <a:fillRect/>
          </a:stretch>
        </p:blipFill>
        <p:spPr>
          <a:xfrm>
            <a:off x="7444482" y="1426132"/>
            <a:ext cx="1452961" cy="2052000"/>
          </a:xfrm>
          <a:prstGeom prst="rect">
            <a:avLst/>
          </a:prstGeom>
          <a:ln>
            <a:solidFill>
              <a:srgbClr val="192C43"/>
            </a:solidFill>
          </a:ln>
        </p:spPr>
      </p:pic>
      <p:sp>
        <p:nvSpPr>
          <p:cNvPr id="6" name="Datumsplatzhalter 5">
            <a:extLst>
              <a:ext uri="{FF2B5EF4-FFF2-40B4-BE49-F238E27FC236}">
                <a16:creationId xmlns:a16="http://schemas.microsoft.com/office/drawing/2014/main" id="{A61EF2CE-544B-427E-B621-9930E91DB704}"/>
              </a:ext>
            </a:extLst>
          </p:cNvPr>
          <p:cNvSpPr>
            <a:spLocks noGrp="1"/>
          </p:cNvSpPr>
          <p:nvPr>
            <p:ph type="dt" sz="half" idx="10"/>
          </p:nvPr>
        </p:nvSpPr>
        <p:spPr/>
        <p:txBody>
          <a:bodyPr/>
          <a:lstStyle/>
          <a:p>
            <a:r>
              <a:rPr lang="de-DE"/>
              <a:t>06.07.2022</a:t>
            </a:r>
          </a:p>
        </p:txBody>
      </p:sp>
      <p:sp>
        <p:nvSpPr>
          <p:cNvPr id="8" name="Fußzeilenplatzhalter 7">
            <a:extLst>
              <a:ext uri="{FF2B5EF4-FFF2-40B4-BE49-F238E27FC236}">
                <a16:creationId xmlns:a16="http://schemas.microsoft.com/office/drawing/2014/main" id="{211D3566-FDF7-47B0-B772-BCCD2C5636AE}"/>
              </a:ext>
            </a:extLst>
          </p:cNvPr>
          <p:cNvSpPr>
            <a:spLocks noGrp="1"/>
          </p:cNvSpPr>
          <p:nvPr>
            <p:ph type="ftr" sz="quarter" idx="11"/>
          </p:nvPr>
        </p:nvSpPr>
        <p:spPr>
          <a:xfrm>
            <a:off x="2699792" y="4767263"/>
            <a:ext cx="3020214" cy="273844"/>
          </a:xfrm>
        </p:spPr>
        <p:txBody>
          <a:bodyPr/>
          <a:lstStyle/>
          <a:p>
            <a:r>
              <a:rPr lang="de-DE"/>
              <a:t>Erste Ergebnisse Corona Monitoring bundesweit 2021</a:t>
            </a:r>
            <a:endParaRPr lang="de-DE" dirty="0"/>
          </a:p>
        </p:txBody>
      </p:sp>
    </p:spTree>
    <p:extLst>
      <p:ext uri="{BB962C8B-B14F-4D97-AF65-F5344CB8AC3E}">
        <p14:creationId xmlns:p14="http://schemas.microsoft.com/office/powerpoint/2010/main" val="2363632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23236CC-CBB7-45BF-A40C-B3613D140287}"/>
              </a:ext>
            </a:extLst>
          </p:cNvPr>
          <p:cNvSpPr>
            <a:spLocks noGrp="1"/>
          </p:cNvSpPr>
          <p:nvPr>
            <p:ph type="dt" sz="half" idx="10"/>
          </p:nvPr>
        </p:nvSpPr>
        <p:spPr/>
        <p:txBody>
          <a:bodyPr/>
          <a:lstStyle/>
          <a:p>
            <a:r>
              <a:rPr lang="de-DE"/>
              <a:t>06.07.2022</a:t>
            </a:r>
          </a:p>
        </p:txBody>
      </p:sp>
      <p:sp>
        <p:nvSpPr>
          <p:cNvPr id="4" name="Fußzeilenplatzhalter 3">
            <a:extLst>
              <a:ext uri="{FF2B5EF4-FFF2-40B4-BE49-F238E27FC236}">
                <a16:creationId xmlns:a16="http://schemas.microsoft.com/office/drawing/2014/main" id="{EFB5C366-3CA4-41F4-BC86-67D564895B5E}"/>
              </a:ext>
            </a:extLst>
          </p:cNvPr>
          <p:cNvSpPr>
            <a:spLocks noGrp="1"/>
          </p:cNvSpPr>
          <p:nvPr>
            <p:ph type="ftr" sz="quarter" idx="11"/>
          </p:nvPr>
        </p:nvSpPr>
        <p:spPr/>
        <p:txBody>
          <a:bodyPr/>
          <a:lstStyle/>
          <a:p>
            <a:r>
              <a:rPr lang="de-DE"/>
              <a:t>Erste Ergebnisse Corona Monitoring bundesweit 2021</a:t>
            </a:r>
            <a:endParaRPr lang="de-DE" dirty="0"/>
          </a:p>
        </p:txBody>
      </p:sp>
      <p:sp>
        <p:nvSpPr>
          <p:cNvPr id="5" name="Foliennummernplatzhalter 4">
            <a:extLst>
              <a:ext uri="{FF2B5EF4-FFF2-40B4-BE49-F238E27FC236}">
                <a16:creationId xmlns:a16="http://schemas.microsoft.com/office/drawing/2014/main" id="{284BEAC9-1CE7-4A3F-968E-349D0E070FBC}"/>
              </a:ext>
            </a:extLst>
          </p:cNvPr>
          <p:cNvSpPr>
            <a:spLocks noGrp="1"/>
          </p:cNvSpPr>
          <p:nvPr>
            <p:ph type="sldNum" sz="quarter" idx="12"/>
          </p:nvPr>
        </p:nvSpPr>
        <p:spPr/>
        <p:txBody>
          <a:bodyPr/>
          <a:lstStyle/>
          <a:p>
            <a:fld id="{162A217B-ED1C-D84B-8478-63C77FA79618}" type="slidenum">
              <a:rPr lang="de-DE" smtClean="0"/>
              <a:t>3</a:t>
            </a:fld>
            <a:endParaRPr lang="de-DE"/>
          </a:p>
        </p:txBody>
      </p:sp>
      <p:sp>
        <p:nvSpPr>
          <p:cNvPr id="14" name="Inhaltsplatzhalter 13">
            <a:extLst>
              <a:ext uri="{FF2B5EF4-FFF2-40B4-BE49-F238E27FC236}">
                <a16:creationId xmlns:a16="http://schemas.microsoft.com/office/drawing/2014/main" id="{8D6A64BB-3F5C-4926-892C-0147BB882479}"/>
              </a:ext>
            </a:extLst>
          </p:cNvPr>
          <p:cNvSpPr>
            <a:spLocks noGrp="1"/>
          </p:cNvSpPr>
          <p:nvPr>
            <p:ph sz="quarter" idx="14"/>
          </p:nvPr>
        </p:nvSpPr>
        <p:spPr/>
        <p:txBody>
          <a:bodyPr>
            <a:normAutofit/>
          </a:bodyPr>
          <a:lstStyle/>
          <a:p>
            <a:pPr marL="0" indent="0">
              <a:buNone/>
            </a:pPr>
            <a:r>
              <a:rPr lang="de-DE" sz="1400" dirty="0"/>
              <a:t>VOC: KW 50 2021 – KW 02 2022</a:t>
            </a:r>
          </a:p>
          <a:p>
            <a:pPr lvl="1"/>
            <a:r>
              <a:rPr lang="de-DE" sz="1200" dirty="0"/>
              <a:t>Deltawelle abklingend</a:t>
            </a:r>
          </a:p>
          <a:p>
            <a:pPr lvl="1"/>
            <a:r>
              <a:rPr lang="de-DE" sz="1200" dirty="0" err="1"/>
              <a:t>Omikronwelle</a:t>
            </a:r>
            <a:r>
              <a:rPr lang="de-DE" sz="1200" dirty="0"/>
              <a:t> ansteigend</a:t>
            </a:r>
          </a:p>
        </p:txBody>
      </p:sp>
      <p:sp>
        <p:nvSpPr>
          <p:cNvPr id="7" name="Titel 6">
            <a:extLst>
              <a:ext uri="{FF2B5EF4-FFF2-40B4-BE49-F238E27FC236}">
                <a16:creationId xmlns:a16="http://schemas.microsoft.com/office/drawing/2014/main" id="{99DD2DA5-810C-4FC0-BAF1-22E1D36B4917}"/>
              </a:ext>
            </a:extLst>
          </p:cNvPr>
          <p:cNvSpPr>
            <a:spLocks noGrp="1"/>
          </p:cNvSpPr>
          <p:nvPr>
            <p:ph type="title"/>
          </p:nvPr>
        </p:nvSpPr>
        <p:spPr/>
        <p:txBody>
          <a:bodyPr/>
          <a:lstStyle/>
          <a:p>
            <a:r>
              <a:rPr lang="de-DE" dirty="0"/>
              <a:t>Einordnung des Erhebungszeitraums</a:t>
            </a:r>
          </a:p>
        </p:txBody>
      </p:sp>
      <p:sp>
        <p:nvSpPr>
          <p:cNvPr id="19" name="Textfeld 18">
            <a:extLst>
              <a:ext uri="{FF2B5EF4-FFF2-40B4-BE49-F238E27FC236}">
                <a16:creationId xmlns:a16="http://schemas.microsoft.com/office/drawing/2014/main" id="{EBA3F6EC-8F65-4A2D-A5D9-BA778DA636D8}"/>
              </a:ext>
            </a:extLst>
          </p:cNvPr>
          <p:cNvSpPr txBox="1"/>
          <p:nvPr/>
        </p:nvSpPr>
        <p:spPr>
          <a:xfrm>
            <a:off x="1060263" y="3627109"/>
            <a:ext cx="2412000" cy="523220"/>
          </a:xfrm>
          <a:prstGeom prst="rect">
            <a:avLst/>
          </a:prstGeom>
          <a:noFill/>
        </p:spPr>
        <p:txBody>
          <a:bodyPr wrap="square" rtlCol="0">
            <a:spAutoFit/>
          </a:bodyPr>
          <a:lstStyle/>
          <a:p>
            <a:pPr algn="ctr"/>
            <a:r>
              <a:rPr lang="de-DE" sz="1400" dirty="0"/>
              <a:t>Ca. 80% der Erhebung</a:t>
            </a:r>
          </a:p>
          <a:p>
            <a:pPr algn="ctr"/>
            <a:r>
              <a:rPr lang="de-DE" sz="1400" dirty="0"/>
              <a:t>bis Ende 2021</a:t>
            </a:r>
          </a:p>
        </p:txBody>
      </p:sp>
      <p:grpSp>
        <p:nvGrpSpPr>
          <p:cNvPr id="8" name="Gruppieren 7">
            <a:extLst>
              <a:ext uri="{FF2B5EF4-FFF2-40B4-BE49-F238E27FC236}">
                <a16:creationId xmlns:a16="http://schemas.microsoft.com/office/drawing/2014/main" id="{57D85CD3-997F-403D-81D8-0085FDF3F72E}"/>
              </a:ext>
            </a:extLst>
          </p:cNvPr>
          <p:cNvGrpSpPr/>
          <p:nvPr/>
        </p:nvGrpSpPr>
        <p:grpSpPr>
          <a:xfrm>
            <a:off x="4050364" y="2314348"/>
            <a:ext cx="4803437" cy="2375981"/>
            <a:chOff x="4050364" y="2314348"/>
            <a:chExt cx="4803437" cy="2375981"/>
          </a:xfrm>
        </p:grpSpPr>
        <p:pic>
          <p:nvPicPr>
            <p:cNvPr id="2" name="Grafik 1">
              <a:extLst>
                <a:ext uri="{FF2B5EF4-FFF2-40B4-BE49-F238E27FC236}">
                  <a16:creationId xmlns:a16="http://schemas.microsoft.com/office/drawing/2014/main" id="{19C27B18-D4C8-4BD7-99B5-A6756A7EC0C5}"/>
                </a:ext>
              </a:extLst>
            </p:cNvPr>
            <p:cNvPicPr>
              <a:picLocks noChangeAspect="1"/>
            </p:cNvPicPr>
            <p:nvPr/>
          </p:nvPicPr>
          <p:blipFill>
            <a:blip r:embed="rId3"/>
            <a:stretch>
              <a:fillRect/>
            </a:stretch>
          </p:blipFill>
          <p:spPr>
            <a:xfrm>
              <a:off x="4050364" y="2314348"/>
              <a:ext cx="4803437" cy="1800000"/>
            </a:xfrm>
            <a:prstGeom prst="rect">
              <a:avLst/>
            </a:prstGeom>
            <a:ln>
              <a:solidFill>
                <a:schemeClr val="tx1"/>
              </a:solidFill>
            </a:ln>
          </p:spPr>
        </p:pic>
        <p:sp>
          <p:nvSpPr>
            <p:cNvPr id="12" name="Titel 1">
              <a:extLst>
                <a:ext uri="{FF2B5EF4-FFF2-40B4-BE49-F238E27FC236}">
                  <a16:creationId xmlns:a16="http://schemas.microsoft.com/office/drawing/2014/main" id="{E88B05C1-ED65-4064-86C6-3A687A9F3B83}"/>
                </a:ext>
              </a:extLst>
            </p:cNvPr>
            <p:cNvSpPr txBox="1">
              <a:spLocks/>
            </p:cNvSpPr>
            <p:nvPr/>
          </p:nvSpPr>
          <p:spPr>
            <a:xfrm>
              <a:off x="4127708" y="4150329"/>
              <a:ext cx="4716000"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e-DE" sz="8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Gesamtzahl der Impfungen gegen das Coronavirus (COVID-19) in Deutschland seit Beginn der Impfkampagne im Dezember 2020</a:t>
              </a:r>
              <a:br>
                <a:rPr kumimoji="0" lang="de-DE" sz="9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br>
              <a:r>
                <a:rPr kumimoji="0" lang="de-DE" sz="8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Link:</a:t>
              </a:r>
              <a:r>
                <a:rPr kumimoji="0" lang="de-DE" sz="9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t>
              </a:r>
              <a:r>
                <a:rPr kumimoji="0" lang="de-DE" sz="8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hlinkClick r:id="rId4"/>
                </a:rPr>
                <a:t>COVID-19 Impfdashboard</a:t>
              </a:r>
              <a:br>
                <a:rPr kumimoji="0" lang="de-DE" sz="8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br>
              <a:r>
                <a:rPr kumimoji="0" lang="de-DE" sz="8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Quelle: impfdashboard.de, RKI (DIM), BMG.</a:t>
              </a:r>
              <a:endParaRPr kumimoji="0" lang="de-DE" sz="9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grpSp>
      <p:sp>
        <p:nvSpPr>
          <p:cNvPr id="6" name="Rechteck 5">
            <a:extLst>
              <a:ext uri="{FF2B5EF4-FFF2-40B4-BE49-F238E27FC236}">
                <a16:creationId xmlns:a16="http://schemas.microsoft.com/office/drawing/2014/main" id="{B4547635-3E6F-47D0-9DCD-5FBBF78C0041}"/>
              </a:ext>
            </a:extLst>
          </p:cNvPr>
          <p:cNvSpPr/>
          <p:nvPr/>
        </p:nvSpPr>
        <p:spPr>
          <a:xfrm>
            <a:off x="6572746" y="2709081"/>
            <a:ext cx="498143" cy="1405267"/>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4A5E1E74-245F-43CD-B554-A5E16DE16313}"/>
              </a:ext>
            </a:extLst>
          </p:cNvPr>
          <p:cNvPicPr>
            <a:picLocks noChangeAspect="1"/>
          </p:cNvPicPr>
          <p:nvPr/>
        </p:nvPicPr>
        <p:blipFill>
          <a:blip r:embed="rId5"/>
          <a:stretch>
            <a:fillRect/>
          </a:stretch>
        </p:blipFill>
        <p:spPr>
          <a:xfrm>
            <a:off x="602329" y="1515156"/>
            <a:ext cx="3255111" cy="2058246"/>
          </a:xfrm>
          <a:prstGeom prst="rect">
            <a:avLst/>
          </a:prstGeom>
        </p:spPr>
      </p:pic>
    </p:spTree>
    <p:extLst>
      <p:ext uri="{BB962C8B-B14F-4D97-AF65-F5344CB8AC3E}">
        <p14:creationId xmlns:p14="http://schemas.microsoft.com/office/powerpoint/2010/main" val="89211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39D064B-1C3B-43E2-BB1E-19413A114AA0}"/>
              </a:ext>
            </a:extLst>
          </p:cNvPr>
          <p:cNvSpPr>
            <a:spLocks noGrp="1"/>
          </p:cNvSpPr>
          <p:nvPr>
            <p:ph type="dt" sz="half" idx="10"/>
          </p:nvPr>
        </p:nvSpPr>
        <p:spPr/>
        <p:txBody>
          <a:bodyPr/>
          <a:lstStyle/>
          <a:p>
            <a:r>
              <a:rPr lang="de-DE"/>
              <a:t>06.07.2022</a:t>
            </a:r>
            <a:endParaRPr lang="de-DE" dirty="0"/>
          </a:p>
        </p:txBody>
      </p:sp>
      <p:sp>
        <p:nvSpPr>
          <p:cNvPr id="3" name="Fußzeilenplatzhalter 2">
            <a:extLst>
              <a:ext uri="{FF2B5EF4-FFF2-40B4-BE49-F238E27FC236}">
                <a16:creationId xmlns:a16="http://schemas.microsoft.com/office/drawing/2014/main" id="{6FDCC519-C89A-478D-A782-51E3F62C9263}"/>
              </a:ext>
            </a:extLst>
          </p:cNvPr>
          <p:cNvSpPr>
            <a:spLocks noGrp="1"/>
          </p:cNvSpPr>
          <p:nvPr>
            <p:ph type="ftr" sz="quarter" idx="11"/>
          </p:nvPr>
        </p:nvSpPr>
        <p:spPr/>
        <p:txBody>
          <a:bodyPr/>
          <a:lstStyle/>
          <a:p>
            <a:r>
              <a:rPr lang="de-DE"/>
              <a:t>Erste Ergebnisse Corona Monitoring bundesweit 2021</a:t>
            </a:r>
            <a:endParaRPr lang="de-DE" dirty="0"/>
          </a:p>
        </p:txBody>
      </p:sp>
      <p:sp>
        <p:nvSpPr>
          <p:cNvPr id="4" name="Foliennummernplatzhalter 3">
            <a:extLst>
              <a:ext uri="{FF2B5EF4-FFF2-40B4-BE49-F238E27FC236}">
                <a16:creationId xmlns:a16="http://schemas.microsoft.com/office/drawing/2014/main" id="{1F680650-D127-41EC-9365-AC36F1E55659}"/>
              </a:ext>
            </a:extLst>
          </p:cNvPr>
          <p:cNvSpPr>
            <a:spLocks noGrp="1"/>
          </p:cNvSpPr>
          <p:nvPr>
            <p:ph type="sldNum" sz="quarter" idx="12"/>
          </p:nvPr>
        </p:nvSpPr>
        <p:spPr/>
        <p:txBody>
          <a:bodyPr/>
          <a:lstStyle/>
          <a:p>
            <a:fld id="{162A217B-ED1C-D84B-8478-63C77FA79618}" type="slidenum">
              <a:rPr lang="de-DE" smtClean="0"/>
              <a:pPr/>
              <a:t>4</a:t>
            </a:fld>
            <a:endParaRPr lang="de-DE" dirty="0"/>
          </a:p>
        </p:txBody>
      </p:sp>
      <p:sp>
        <p:nvSpPr>
          <p:cNvPr id="13" name="Titel 12">
            <a:extLst>
              <a:ext uri="{FF2B5EF4-FFF2-40B4-BE49-F238E27FC236}">
                <a16:creationId xmlns:a16="http://schemas.microsoft.com/office/drawing/2014/main" id="{E680700A-C8A3-41B8-A696-FB229B636025}"/>
              </a:ext>
            </a:extLst>
          </p:cNvPr>
          <p:cNvSpPr>
            <a:spLocks noGrp="1"/>
          </p:cNvSpPr>
          <p:nvPr>
            <p:ph type="title"/>
          </p:nvPr>
        </p:nvSpPr>
        <p:spPr>
          <a:xfrm>
            <a:off x="456088" y="446359"/>
            <a:ext cx="7983646" cy="714291"/>
          </a:xfrm>
        </p:spPr>
        <p:txBody>
          <a:bodyPr/>
          <a:lstStyle/>
          <a:p>
            <a:r>
              <a:rPr lang="de-DE" dirty="0"/>
              <a:t>Ergebnisdarstellung</a:t>
            </a:r>
          </a:p>
        </p:txBody>
      </p:sp>
      <p:pic>
        <p:nvPicPr>
          <p:cNvPr id="8" name="Grafik 7">
            <a:extLst>
              <a:ext uri="{FF2B5EF4-FFF2-40B4-BE49-F238E27FC236}">
                <a16:creationId xmlns:a16="http://schemas.microsoft.com/office/drawing/2014/main" id="{67089F06-DB19-40F4-B204-823A6898E550}"/>
              </a:ext>
            </a:extLst>
          </p:cNvPr>
          <p:cNvPicPr>
            <a:picLocks noChangeAspect="1"/>
          </p:cNvPicPr>
          <p:nvPr/>
        </p:nvPicPr>
        <p:blipFill>
          <a:blip r:embed="rId2"/>
          <a:stretch>
            <a:fillRect/>
          </a:stretch>
        </p:blipFill>
        <p:spPr>
          <a:xfrm>
            <a:off x="1328216" y="996793"/>
            <a:ext cx="5986984" cy="3828556"/>
          </a:xfrm>
          <a:prstGeom prst="rect">
            <a:avLst/>
          </a:prstGeom>
        </p:spPr>
      </p:pic>
    </p:spTree>
    <p:extLst>
      <p:ext uri="{BB962C8B-B14F-4D97-AF65-F5344CB8AC3E}">
        <p14:creationId xmlns:p14="http://schemas.microsoft.com/office/powerpoint/2010/main" val="1675178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50791EB1-F694-4FEF-988C-187C9DE8975C}"/>
              </a:ext>
            </a:extLst>
          </p:cNvPr>
          <p:cNvSpPr>
            <a:spLocks noGrp="1"/>
          </p:cNvSpPr>
          <p:nvPr>
            <p:ph type="body" sz="quarter" idx="13"/>
          </p:nvPr>
        </p:nvSpPr>
        <p:spPr/>
        <p:txBody>
          <a:bodyPr>
            <a:normAutofit fontScale="92500"/>
          </a:bodyPr>
          <a:lstStyle/>
          <a:p>
            <a:r>
              <a:rPr lang="de-DE" sz="1600" dirty="0"/>
              <a:t>Die hier dargestellten Ergebnisse beziehen sich vor allem auf den </a:t>
            </a:r>
            <a:r>
              <a:rPr lang="de-DE" sz="1600" b="1" dirty="0"/>
              <a:t>Zeitraum bis Ende 2021.</a:t>
            </a:r>
            <a:endParaRPr lang="de-DE" sz="1600" dirty="0"/>
          </a:p>
          <a:p>
            <a:r>
              <a:rPr lang="de-DE" sz="1600" dirty="0"/>
              <a:t>Die </a:t>
            </a:r>
            <a:r>
              <a:rPr lang="de-DE" sz="1600" b="1" dirty="0"/>
              <a:t>Seroprävalenz</a:t>
            </a:r>
            <a:r>
              <a:rPr lang="de-DE" sz="1600" dirty="0"/>
              <a:t> von </a:t>
            </a:r>
            <a:r>
              <a:rPr lang="de-DE" sz="1600" dirty="0" err="1"/>
              <a:t>IgG</a:t>
            </a:r>
            <a:r>
              <a:rPr lang="de-DE" sz="1600" dirty="0"/>
              <a:t>-Antikörpern in der </a:t>
            </a:r>
            <a:r>
              <a:rPr lang="de-DE" sz="1600" b="1" dirty="0"/>
              <a:t>Bevölkerung ab 18 Jahren </a:t>
            </a:r>
            <a:r>
              <a:rPr lang="de-DE" sz="1600" dirty="0"/>
              <a:t>wurde bundesweit auf </a:t>
            </a:r>
            <a:r>
              <a:rPr lang="de-DE" sz="1600" b="1" dirty="0"/>
              <a:t>91 Prozent</a:t>
            </a:r>
            <a:r>
              <a:rPr lang="de-DE" sz="1600" dirty="0"/>
              <a:t> geschätzt. Bei den </a:t>
            </a:r>
            <a:r>
              <a:rPr lang="de-DE" sz="1600" b="1" dirty="0"/>
              <a:t>14- bis 17-Jährigen </a:t>
            </a:r>
            <a:r>
              <a:rPr lang="de-DE" sz="1600" dirty="0"/>
              <a:t>betrug die geschätzte Seroprävalenz </a:t>
            </a:r>
            <a:r>
              <a:rPr lang="de-DE" sz="1600" b="1" dirty="0"/>
              <a:t>85 Prozent</a:t>
            </a:r>
            <a:r>
              <a:rPr lang="de-DE" sz="1600" dirty="0"/>
              <a:t>.</a:t>
            </a:r>
          </a:p>
          <a:p>
            <a:r>
              <a:rPr lang="de-DE" sz="1600" b="1" dirty="0"/>
              <a:t>Etwa 10 Prozent der Erwachsenen </a:t>
            </a:r>
            <a:r>
              <a:rPr lang="de-DE" sz="1600" dirty="0"/>
              <a:t>in Deutschland (12 Prozent der 14- bis 17-Jährigen) </a:t>
            </a:r>
            <a:r>
              <a:rPr lang="de-DE" sz="1600" b="1" dirty="0"/>
              <a:t>hatten eine Infektion mit SARS-CoV-2.</a:t>
            </a:r>
            <a:r>
              <a:rPr lang="de-DE" sz="1600" dirty="0"/>
              <a:t> Bei den </a:t>
            </a:r>
            <a:r>
              <a:rPr lang="de-DE" sz="1600" b="1" dirty="0"/>
              <a:t>60-Jährigen und Älteren </a:t>
            </a:r>
            <a:r>
              <a:rPr lang="de-DE" sz="1600" dirty="0"/>
              <a:t>war der Anteil der Infizierten mit </a:t>
            </a:r>
            <a:r>
              <a:rPr lang="de-DE" sz="1600" b="1" dirty="0"/>
              <a:t>7 Prozent</a:t>
            </a:r>
            <a:r>
              <a:rPr lang="de-DE" sz="1600" dirty="0"/>
              <a:t> deutlich niedriger als in der erwachsenen Gesamtbevölkerung. </a:t>
            </a:r>
          </a:p>
          <a:p>
            <a:r>
              <a:rPr lang="de-DE" sz="1600" dirty="0"/>
              <a:t>Aus der Seroprävalenz und den Fragebogenangaben konnte auch geschätzt werden, dass etwa </a:t>
            </a:r>
            <a:r>
              <a:rPr lang="de-DE" sz="1600" b="1" dirty="0"/>
              <a:t>89 Prozent der Erwachsenen</a:t>
            </a:r>
            <a:r>
              <a:rPr lang="de-DE" sz="1600" dirty="0"/>
              <a:t> in Deutschland mindestens zwei Kontakte mit dem SARS-CoV-2-Virus oder Virusbestandteilen (durch Infektion oder Impfung) hatten und als </a:t>
            </a:r>
            <a:r>
              <a:rPr lang="de-DE" sz="1600" b="1" dirty="0"/>
              <a:t>grundimmunisiert </a:t>
            </a:r>
            <a:r>
              <a:rPr lang="de-DE" sz="1600" dirty="0"/>
              <a:t>angesehen werden konnten.</a:t>
            </a:r>
          </a:p>
          <a:p>
            <a:r>
              <a:rPr lang="de-DE" sz="1600" b="1" dirty="0"/>
              <a:t>Von einem besonders guten Schutz  vor einem schweren Verlauf </a:t>
            </a:r>
            <a:r>
              <a:rPr lang="de-DE" sz="1600" dirty="0"/>
              <a:t>einer COVID-19-Erkrankung war </a:t>
            </a:r>
            <a:r>
              <a:rPr lang="de-DE" sz="1600" b="1" dirty="0"/>
              <a:t>Ende 2021 bei etwa einem Drittel der Bevölkerung </a:t>
            </a:r>
            <a:r>
              <a:rPr lang="de-DE" sz="1600" dirty="0"/>
              <a:t>auszugehen (mindestens dreimaliger Kontakt durch Infektion oder Impfung). </a:t>
            </a:r>
            <a:r>
              <a:rPr lang="de-DE" sz="1600" b="1" dirty="0"/>
              <a:t>Bei den 60-Jährigen und Älteren lag dieser Anteil bei 41 Prozent. </a:t>
            </a:r>
          </a:p>
        </p:txBody>
      </p:sp>
      <p:sp>
        <p:nvSpPr>
          <p:cNvPr id="2" name="Datumsplatzhalter 1">
            <a:extLst>
              <a:ext uri="{FF2B5EF4-FFF2-40B4-BE49-F238E27FC236}">
                <a16:creationId xmlns:a16="http://schemas.microsoft.com/office/drawing/2014/main" id="{3B304BD9-8048-42B1-8EF5-A4B9F02F1E01}"/>
              </a:ext>
            </a:extLst>
          </p:cNvPr>
          <p:cNvSpPr>
            <a:spLocks noGrp="1"/>
          </p:cNvSpPr>
          <p:nvPr>
            <p:ph type="dt" sz="half" idx="10"/>
          </p:nvPr>
        </p:nvSpPr>
        <p:spPr/>
        <p:txBody>
          <a:bodyPr/>
          <a:lstStyle/>
          <a:p>
            <a:r>
              <a:rPr lang="de-DE"/>
              <a:t>06.07.2022</a:t>
            </a:r>
          </a:p>
        </p:txBody>
      </p:sp>
      <p:sp>
        <p:nvSpPr>
          <p:cNvPr id="3" name="Fußzeilenplatzhalter 2">
            <a:extLst>
              <a:ext uri="{FF2B5EF4-FFF2-40B4-BE49-F238E27FC236}">
                <a16:creationId xmlns:a16="http://schemas.microsoft.com/office/drawing/2014/main" id="{4B6FF5EF-77F2-4C54-B2F7-D0FEE988B768}"/>
              </a:ext>
            </a:extLst>
          </p:cNvPr>
          <p:cNvSpPr>
            <a:spLocks noGrp="1"/>
          </p:cNvSpPr>
          <p:nvPr>
            <p:ph type="ftr" sz="quarter" idx="11"/>
          </p:nvPr>
        </p:nvSpPr>
        <p:spPr/>
        <p:txBody>
          <a:bodyPr/>
          <a:lstStyle/>
          <a:p>
            <a:r>
              <a:rPr lang="de-DE"/>
              <a:t>Erste Ergebnisse Corona Monitoring bundesweit 2021</a:t>
            </a:r>
            <a:endParaRPr lang="de-DE" dirty="0"/>
          </a:p>
        </p:txBody>
      </p:sp>
      <p:sp>
        <p:nvSpPr>
          <p:cNvPr id="4" name="Foliennummernplatzhalter 3">
            <a:extLst>
              <a:ext uri="{FF2B5EF4-FFF2-40B4-BE49-F238E27FC236}">
                <a16:creationId xmlns:a16="http://schemas.microsoft.com/office/drawing/2014/main" id="{E50887AF-96C4-42DD-9035-DDECE62D7D08}"/>
              </a:ext>
            </a:extLst>
          </p:cNvPr>
          <p:cNvSpPr>
            <a:spLocks noGrp="1"/>
          </p:cNvSpPr>
          <p:nvPr>
            <p:ph type="sldNum" sz="quarter" idx="12"/>
          </p:nvPr>
        </p:nvSpPr>
        <p:spPr/>
        <p:txBody>
          <a:bodyPr/>
          <a:lstStyle/>
          <a:p>
            <a:fld id="{162A217B-ED1C-D84B-8478-63C77FA79618}" type="slidenum">
              <a:rPr lang="de-DE" smtClean="0"/>
              <a:t>5</a:t>
            </a:fld>
            <a:endParaRPr lang="de-DE"/>
          </a:p>
        </p:txBody>
      </p:sp>
      <p:sp>
        <p:nvSpPr>
          <p:cNvPr id="5" name="Titel 4">
            <a:extLst>
              <a:ext uri="{FF2B5EF4-FFF2-40B4-BE49-F238E27FC236}">
                <a16:creationId xmlns:a16="http://schemas.microsoft.com/office/drawing/2014/main" id="{EAF06056-F82C-4021-8AFF-17D9D933B19E}"/>
              </a:ext>
            </a:extLst>
          </p:cNvPr>
          <p:cNvSpPr>
            <a:spLocks noGrp="1"/>
          </p:cNvSpPr>
          <p:nvPr>
            <p:ph type="title"/>
          </p:nvPr>
        </p:nvSpPr>
        <p:spPr/>
        <p:txBody>
          <a:bodyPr/>
          <a:lstStyle/>
          <a:p>
            <a:r>
              <a:rPr lang="de-DE" dirty="0"/>
              <a:t>Zusammenfassung</a:t>
            </a:r>
          </a:p>
        </p:txBody>
      </p:sp>
    </p:spTree>
    <p:extLst>
      <p:ext uri="{BB962C8B-B14F-4D97-AF65-F5344CB8AC3E}">
        <p14:creationId xmlns:p14="http://schemas.microsoft.com/office/powerpoint/2010/main" val="3262405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2BBB097-6ABE-4117-AD3C-E6DFC28DFB35}"/>
              </a:ext>
            </a:extLst>
          </p:cNvPr>
          <p:cNvSpPr>
            <a:spLocks noGrp="1"/>
          </p:cNvSpPr>
          <p:nvPr>
            <p:ph type="body" sz="quarter" idx="13"/>
          </p:nvPr>
        </p:nvSpPr>
        <p:spPr/>
        <p:txBody>
          <a:bodyPr>
            <a:normAutofit/>
          </a:bodyPr>
          <a:lstStyle/>
          <a:p>
            <a:r>
              <a:rPr lang="de-DE" sz="1400" dirty="0"/>
              <a:t>Die Studie wurde im Zeitraum November 2021 bis Februar 2022 mit Teilnehmenden einer bundesweiten Langzeitstudie durchgeführt. Der Großteil der Serumproben wurde im November und Dezember 2021 gewonnen. Es wurden </a:t>
            </a:r>
            <a:r>
              <a:rPr lang="de-DE" sz="1400" b="1" dirty="0"/>
              <a:t>nur in Privathaushalten lebende Jugendliche und Erwachsene </a:t>
            </a:r>
            <a:r>
              <a:rPr lang="de-DE" sz="1400" dirty="0"/>
              <a:t>einbezogen. Personen, die beispielsweise in Alten- und Pflegeheimen leben, sowie Kinder konnten nicht an der Studie teilnehmen. </a:t>
            </a:r>
          </a:p>
          <a:p>
            <a:r>
              <a:rPr lang="de-DE" sz="1400" dirty="0"/>
              <a:t>Die nachlassenden Antikörperspiegel im Blut sowie methodisch bedingte Unsicherheiten in den Fragebogenangaben und Labortests können zu einer Unterschätzung des Anteils der Geimpften und/oder Infizierten führen. Durch Kombination der beiden Verfahren – einer detaillierten Befragung und objektiver serologischer Testverfahren – konnte das Risiko der Unterschätzung reduziert werden. </a:t>
            </a:r>
          </a:p>
          <a:p>
            <a:r>
              <a:rPr lang="de-DE" sz="1400" dirty="0"/>
              <a:t>Es muss davon ausgegangen werden, dass an dieser Studie eher Menschen mit einer positiven Grundeinstellung zum Staat und den empfohlenen Maßnahmen während der Pandemie teilgenommen haben als Menschen mit einer ablehnenden Haltung. Dieser Selektionsbias konnte durch die eingesetzten  Gewichtungsverfahren nur geringfügig korrigiert werden.</a:t>
            </a:r>
          </a:p>
          <a:p>
            <a:pPr marL="0" indent="0">
              <a:buNone/>
            </a:pPr>
            <a:endParaRPr lang="de-DE" sz="1400" dirty="0"/>
          </a:p>
        </p:txBody>
      </p:sp>
      <p:sp>
        <p:nvSpPr>
          <p:cNvPr id="3" name="Datumsplatzhalter 2">
            <a:extLst>
              <a:ext uri="{FF2B5EF4-FFF2-40B4-BE49-F238E27FC236}">
                <a16:creationId xmlns:a16="http://schemas.microsoft.com/office/drawing/2014/main" id="{7C9B32D1-0E10-4E49-8E3A-B8319918188D}"/>
              </a:ext>
            </a:extLst>
          </p:cNvPr>
          <p:cNvSpPr>
            <a:spLocks noGrp="1"/>
          </p:cNvSpPr>
          <p:nvPr>
            <p:ph type="dt" sz="half" idx="10"/>
          </p:nvPr>
        </p:nvSpPr>
        <p:spPr/>
        <p:txBody>
          <a:bodyPr/>
          <a:lstStyle/>
          <a:p>
            <a:r>
              <a:rPr lang="de-DE"/>
              <a:t>06.07.2022</a:t>
            </a:r>
          </a:p>
        </p:txBody>
      </p:sp>
      <p:sp>
        <p:nvSpPr>
          <p:cNvPr id="4" name="Fußzeilenplatzhalter 3">
            <a:extLst>
              <a:ext uri="{FF2B5EF4-FFF2-40B4-BE49-F238E27FC236}">
                <a16:creationId xmlns:a16="http://schemas.microsoft.com/office/drawing/2014/main" id="{D4D38BAF-1025-47DA-AE54-CF0DE5721CE8}"/>
              </a:ext>
            </a:extLst>
          </p:cNvPr>
          <p:cNvSpPr>
            <a:spLocks noGrp="1"/>
          </p:cNvSpPr>
          <p:nvPr>
            <p:ph type="ftr" sz="quarter" idx="11"/>
          </p:nvPr>
        </p:nvSpPr>
        <p:spPr/>
        <p:txBody>
          <a:bodyPr/>
          <a:lstStyle/>
          <a:p>
            <a:r>
              <a:rPr lang="de-DE"/>
              <a:t>Erste Ergebnisse Corona Monitoring bundesweit 2021</a:t>
            </a:r>
          </a:p>
        </p:txBody>
      </p:sp>
      <p:sp>
        <p:nvSpPr>
          <p:cNvPr id="5" name="Foliennummernplatzhalter 4">
            <a:extLst>
              <a:ext uri="{FF2B5EF4-FFF2-40B4-BE49-F238E27FC236}">
                <a16:creationId xmlns:a16="http://schemas.microsoft.com/office/drawing/2014/main" id="{919D5E9F-24AB-43FF-AE70-E3D7FA11BA01}"/>
              </a:ext>
            </a:extLst>
          </p:cNvPr>
          <p:cNvSpPr>
            <a:spLocks noGrp="1"/>
          </p:cNvSpPr>
          <p:nvPr>
            <p:ph type="sldNum" sz="quarter" idx="12"/>
          </p:nvPr>
        </p:nvSpPr>
        <p:spPr/>
        <p:txBody>
          <a:bodyPr/>
          <a:lstStyle/>
          <a:p>
            <a:fld id="{162A217B-ED1C-D84B-8478-63C77FA79618}" type="slidenum">
              <a:rPr lang="de-DE" smtClean="0"/>
              <a:t>6</a:t>
            </a:fld>
            <a:endParaRPr lang="de-DE"/>
          </a:p>
        </p:txBody>
      </p:sp>
      <p:sp>
        <p:nvSpPr>
          <p:cNvPr id="6" name="Titel 5">
            <a:extLst>
              <a:ext uri="{FF2B5EF4-FFF2-40B4-BE49-F238E27FC236}">
                <a16:creationId xmlns:a16="http://schemas.microsoft.com/office/drawing/2014/main" id="{525CAD09-842A-4137-A35E-5BBEE2C22B07}"/>
              </a:ext>
            </a:extLst>
          </p:cNvPr>
          <p:cNvSpPr>
            <a:spLocks noGrp="1"/>
          </p:cNvSpPr>
          <p:nvPr>
            <p:ph type="title"/>
          </p:nvPr>
        </p:nvSpPr>
        <p:spPr/>
        <p:txBody>
          <a:bodyPr/>
          <a:lstStyle/>
          <a:p>
            <a:r>
              <a:rPr lang="de-DE" dirty="0"/>
              <a:t>Limitationen</a:t>
            </a:r>
          </a:p>
        </p:txBody>
      </p:sp>
    </p:spTree>
    <p:extLst>
      <p:ext uri="{BB962C8B-B14F-4D97-AF65-F5344CB8AC3E}">
        <p14:creationId xmlns:p14="http://schemas.microsoft.com/office/powerpoint/2010/main" val="3695891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7E45D5A-2E9E-430C-9C62-21830210F6B9}"/>
              </a:ext>
            </a:extLst>
          </p:cNvPr>
          <p:cNvSpPr>
            <a:spLocks noGrp="1"/>
          </p:cNvSpPr>
          <p:nvPr>
            <p:ph type="dt" sz="half" idx="10"/>
          </p:nvPr>
        </p:nvSpPr>
        <p:spPr/>
        <p:txBody>
          <a:bodyPr/>
          <a:lstStyle/>
          <a:p>
            <a:r>
              <a:rPr lang="de-DE"/>
              <a:t>06.07.2022</a:t>
            </a:r>
            <a:endParaRPr lang="de-DE" dirty="0"/>
          </a:p>
        </p:txBody>
      </p:sp>
      <p:sp>
        <p:nvSpPr>
          <p:cNvPr id="3" name="Fußzeilenplatzhalter 2">
            <a:extLst>
              <a:ext uri="{FF2B5EF4-FFF2-40B4-BE49-F238E27FC236}">
                <a16:creationId xmlns:a16="http://schemas.microsoft.com/office/drawing/2014/main" id="{771B5001-E3A2-4976-AF7D-D72084CFF355}"/>
              </a:ext>
            </a:extLst>
          </p:cNvPr>
          <p:cNvSpPr>
            <a:spLocks noGrp="1"/>
          </p:cNvSpPr>
          <p:nvPr>
            <p:ph type="ftr" sz="quarter" idx="11"/>
          </p:nvPr>
        </p:nvSpPr>
        <p:spPr/>
        <p:txBody>
          <a:bodyPr/>
          <a:lstStyle/>
          <a:p>
            <a:r>
              <a:rPr lang="de-DE"/>
              <a:t>Erste Ergebnisse Corona Monitoring bundesweit 2021</a:t>
            </a:r>
            <a:endParaRPr lang="de-DE" dirty="0"/>
          </a:p>
        </p:txBody>
      </p:sp>
      <p:sp>
        <p:nvSpPr>
          <p:cNvPr id="4" name="Foliennummernplatzhalter 3">
            <a:extLst>
              <a:ext uri="{FF2B5EF4-FFF2-40B4-BE49-F238E27FC236}">
                <a16:creationId xmlns:a16="http://schemas.microsoft.com/office/drawing/2014/main" id="{D27EF49C-9FEB-4777-9369-E960C27EEA2B}"/>
              </a:ext>
            </a:extLst>
          </p:cNvPr>
          <p:cNvSpPr>
            <a:spLocks noGrp="1"/>
          </p:cNvSpPr>
          <p:nvPr>
            <p:ph type="sldNum" sz="quarter" idx="12"/>
          </p:nvPr>
        </p:nvSpPr>
        <p:spPr/>
        <p:txBody>
          <a:bodyPr/>
          <a:lstStyle/>
          <a:p>
            <a:fld id="{162A217B-ED1C-D84B-8478-63C77FA79618}" type="slidenum">
              <a:rPr lang="de-DE" smtClean="0"/>
              <a:pPr/>
              <a:t>7</a:t>
            </a:fld>
            <a:endParaRPr lang="de-DE" dirty="0"/>
          </a:p>
        </p:txBody>
      </p:sp>
      <p:sp>
        <p:nvSpPr>
          <p:cNvPr id="8" name="Titel 7">
            <a:extLst>
              <a:ext uri="{FF2B5EF4-FFF2-40B4-BE49-F238E27FC236}">
                <a16:creationId xmlns:a16="http://schemas.microsoft.com/office/drawing/2014/main" id="{CA331144-2CBF-4339-BF81-E2346CAA2651}"/>
              </a:ext>
            </a:extLst>
          </p:cNvPr>
          <p:cNvSpPr>
            <a:spLocks noGrp="1"/>
          </p:cNvSpPr>
          <p:nvPr>
            <p:ph type="title"/>
          </p:nvPr>
        </p:nvSpPr>
        <p:spPr/>
        <p:txBody>
          <a:bodyPr/>
          <a:lstStyle/>
          <a:p>
            <a:r>
              <a:rPr lang="de-DE" dirty="0"/>
              <a:t>Backup</a:t>
            </a:r>
          </a:p>
        </p:txBody>
      </p:sp>
      <p:graphicFrame>
        <p:nvGraphicFramePr>
          <p:cNvPr id="10" name="Objekt 9">
            <a:extLst>
              <a:ext uri="{FF2B5EF4-FFF2-40B4-BE49-F238E27FC236}">
                <a16:creationId xmlns:a16="http://schemas.microsoft.com/office/drawing/2014/main" id="{409B2493-0425-4427-B3DB-2F4DA5391040}"/>
              </a:ext>
            </a:extLst>
          </p:cNvPr>
          <p:cNvGraphicFramePr>
            <a:graphicFrameLocks noChangeAspect="1"/>
          </p:cNvGraphicFramePr>
          <p:nvPr>
            <p:extLst>
              <p:ext uri="{D42A27DB-BD31-4B8C-83A1-F6EECF244321}">
                <p14:modId xmlns:p14="http://schemas.microsoft.com/office/powerpoint/2010/main" val="3618301945"/>
              </p:ext>
            </p:extLst>
          </p:nvPr>
        </p:nvGraphicFramePr>
        <p:xfrm>
          <a:off x="1290394" y="1513560"/>
          <a:ext cx="6096000" cy="2797175"/>
        </p:xfrm>
        <a:graphic>
          <a:graphicData uri="http://schemas.openxmlformats.org/presentationml/2006/ole">
            <mc:AlternateContent xmlns:mc="http://schemas.openxmlformats.org/markup-compatibility/2006">
              <mc:Choice xmlns:v="urn:schemas-microsoft-com:vml" Requires="v">
                <p:oleObj spid="_x0000_s1097" name="Worksheet" r:id="rId3" imgW="9153360" imgH="4200405" progId="Excel.Sheet.12">
                  <p:embed/>
                </p:oleObj>
              </mc:Choice>
              <mc:Fallback>
                <p:oleObj name="Worksheet" r:id="rId3" imgW="9153360" imgH="4200405" progId="Excel.Sheet.12">
                  <p:embed/>
                  <p:pic>
                    <p:nvPicPr>
                      <p:cNvPr id="0" name=""/>
                      <p:cNvPicPr/>
                      <p:nvPr/>
                    </p:nvPicPr>
                    <p:blipFill>
                      <a:blip r:embed="rId4"/>
                      <a:stretch>
                        <a:fillRect/>
                      </a:stretch>
                    </p:blipFill>
                    <p:spPr>
                      <a:xfrm>
                        <a:off x="1290394" y="1513560"/>
                        <a:ext cx="6096000" cy="2797175"/>
                      </a:xfrm>
                      <a:prstGeom prst="rect">
                        <a:avLst/>
                      </a:prstGeom>
                    </p:spPr>
                  </p:pic>
                </p:oleObj>
              </mc:Fallback>
            </mc:AlternateContent>
          </a:graphicData>
        </a:graphic>
      </p:graphicFrame>
    </p:spTree>
    <p:extLst>
      <p:ext uri="{BB962C8B-B14F-4D97-AF65-F5344CB8AC3E}">
        <p14:creationId xmlns:p14="http://schemas.microsoft.com/office/powerpoint/2010/main" val="1325609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7C06CA0-0435-4499-98DA-0C5EC444D891}"/>
              </a:ext>
            </a:extLst>
          </p:cNvPr>
          <p:cNvSpPr>
            <a:spLocks noGrp="1"/>
          </p:cNvSpPr>
          <p:nvPr>
            <p:ph type="dt" sz="half" idx="10"/>
          </p:nvPr>
        </p:nvSpPr>
        <p:spPr/>
        <p:txBody>
          <a:bodyPr/>
          <a:lstStyle/>
          <a:p>
            <a:r>
              <a:rPr lang="de-DE"/>
              <a:t>06.07.2022</a:t>
            </a:r>
          </a:p>
        </p:txBody>
      </p:sp>
      <p:sp>
        <p:nvSpPr>
          <p:cNvPr id="3" name="Fußzeilenplatzhalter 2">
            <a:extLst>
              <a:ext uri="{FF2B5EF4-FFF2-40B4-BE49-F238E27FC236}">
                <a16:creationId xmlns:a16="http://schemas.microsoft.com/office/drawing/2014/main" id="{2B7270AB-DADD-4062-81CC-83E24E4049AE}"/>
              </a:ext>
            </a:extLst>
          </p:cNvPr>
          <p:cNvSpPr>
            <a:spLocks noGrp="1"/>
          </p:cNvSpPr>
          <p:nvPr>
            <p:ph type="ftr" sz="quarter" idx="11"/>
          </p:nvPr>
        </p:nvSpPr>
        <p:spPr/>
        <p:txBody>
          <a:bodyPr/>
          <a:lstStyle/>
          <a:p>
            <a:r>
              <a:rPr lang="de-DE"/>
              <a:t>Erste Ergebnisse Corona Monitoring bundesweit 2021</a:t>
            </a:r>
            <a:endParaRPr lang="de-DE" dirty="0"/>
          </a:p>
        </p:txBody>
      </p:sp>
      <p:sp>
        <p:nvSpPr>
          <p:cNvPr id="4" name="Foliennummernplatzhalter 3">
            <a:extLst>
              <a:ext uri="{FF2B5EF4-FFF2-40B4-BE49-F238E27FC236}">
                <a16:creationId xmlns:a16="http://schemas.microsoft.com/office/drawing/2014/main" id="{F55A0989-A4FD-4381-A99B-C9F36DEBAEB7}"/>
              </a:ext>
            </a:extLst>
          </p:cNvPr>
          <p:cNvSpPr>
            <a:spLocks noGrp="1"/>
          </p:cNvSpPr>
          <p:nvPr>
            <p:ph type="sldNum" sz="quarter" idx="12"/>
          </p:nvPr>
        </p:nvSpPr>
        <p:spPr/>
        <p:txBody>
          <a:bodyPr/>
          <a:lstStyle/>
          <a:p>
            <a:fld id="{162A217B-ED1C-D84B-8478-63C77FA79618}" type="slidenum">
              <a:rPr lang="de-DE" smtClean="0"/>
              <a:t>8</a:t>
            </a:fld>
            <a:endParaRPr lang="de-DE"/>
          </a:p>
        </p:txBody>
      </p:sp>
      <p:sp>
        <p:nvSpPr>
          <p:cNvPr id="5" name="Titel 4">
            <a:extLst>
              <a:ext uri="{FF2B5EF4-FFF2-40B4-BE49-F238E27FC236}">
                <a16:creationId xmlns:a16="http://schemas.microsoft.com/office/drawing/2014/main" id="{0634A1B6-A53E-4082-96B8-83D341920AE4}"/>
              </a:ext>
            </a:extLst>
          </p:cNvPr>
          <p:cNvSpPr>
            <a:spLocks noGrp="1"/>
          </p:cNvSpPr>
          <p:nvPr>
            <p:ph type="title"/>
          </p:nvPr>
        </p:nvSpPr>
        <p:spPr/>
        <p:txBody>
          <a:bodyPr/>
          <a:lstStyle/>
          <a:p>
            <a:r>
              <a:rPr lang="de-DE" dirty="0"/>
              <a:t>Backup</a:t>
            </a:r>
          </a:p>
        </p:txBody>
      </p:sp>
      <p:pic>
        <p:nvPicPr>
          <p:cNvPr id="6" name="Grafik 5">
            <a:extLst>
              <a:ext uri="{FF2B5EF4-FFF2-40B4-BE49-F238E27FC236}">
                <a16:creationId xmlns:a16="http://schemas.microsoft.com/office/drawing/2014/main" id="{FF34EFE0-E13A-4186-9E1A-E0B266C9F48C}"/>
              </a:ext>
            </a:extLst>
          </p:cNvPr>
          <p:cNvPicPr>
            <a:picLocks noChangeAspect="1"/>
          </p:cNvPicPr>
          <p:nvPr/>
        </p:nvPicPr>
        <p:blipFill>
          <a:blip r:embed="rId2"/>
          <a:stretch>
            <a:fillRect/>
          </a:stretch>
        </p:blipFill>
        <p:spPr>
          <a:xfrm>
            <a:off x="2541330" y="159263"/>
            <a:ext cx="3846306" cy="4608000"/>
          </a:xfrm>
          <a:prstGeom prst="rect">
            <a:avLst/>
          </a:prstGeom>
        </p:spPr>
      </p:pic>
      <p:sp>
        <p:nvSpPr>
          <p:cNvPr id="7" name="Textfeld 6">
            <a:extLst>
              <a:ext uri="{FF2B5EF4-FFF2-40B4-BE49-F238E27FC236}">
                <a16:creationId xmlns:a16="http://schemas.microsoft.com/office/drawing/2014/main" id="{E9053A01-8996-47FD-BB21-681AB3545DA0}"/>
              </a:ext>
            </a:extLst>
          </p:cNvPr>
          <p:cNvSpPr txBox="1"/>
          <p:nvPr/>
        </p:nvSpPr>
        <p:spPr>
          <a:xfrm>
            <a:off x="6607708" y="1855498"/>
            <a:ext cx="2052098" cy="1323439"/>
          </a:xfrm>
          <a:prstGeom prst="rect">
            <a:avLst/>
          </a:prstGeom>
          <a:noFill/>
        </p:spPr>
        <p:txBody>
          <a:bodyPr wrap="square" rtlCol="0">
            <a:spAutoFit/>
          </a:bodyPr>
          <a:lstStyle/>
          <a:p>
            <a:r>
              <a:rPr lang="de-DE" sz="1600" dirty="0">
                <a:solidFill>
                  <a:srgbClr val="045AA6"/>
                </a:solidFill>
              </a:rPr>
              <a:t>Epidemiologisches Bulletin </a:t>
            </a:r>
          </a:p>
          <a:p>
            <a:r>
              <a:rPr lang="de-DE" sz="1600" dirty="0">
                <a:solidFill>
                  <a:srgbClr val="045AA6"/>
                </a:solidFill>
              </a:rPr>
              <a:t>21/2022</a:t>
            </a:r>
          </a:p>
          <a:p>
            <a:r>
              <a:rPr lang="de-DE" sz="1600" dirty="0">
                <a:solidFill>
                  <a:srgbClr val="045AA6"/>
                </a:solidFill>
              </a:rPr>
              <a:t>Impfempfehlungen 24.05.2022</a:t>
            </a:r>
          </a:p>
        </p:txBody>
      </p:sp>
    </p:spTree>
    <p:extLst>
      <p:ext uri="{BB962C8B-B14F-4D97-AF65-F5344CB8AC3E}">
        <p14:creationId xmlns:p14="http://schemas.microsoft.com/office/powerpoint/2010/main" val="4288267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F0495D5-5CA8-4E74-A29B-7D619C38FE08}"/>
              </a:ext>
            </a:extLst>
          </p:cNvPr>
          <p:cNvSpPr>
            <a:spLocks noGrp="1"/>
          </p:cNvSpPr>
          <p:nvPr>
            <p:ph type="ftr" sz="quarter" idx="11"/>
          </p:nvPr>
        </p:nvSpPr>
        <p:spPr/>
        <p:txBody>
          <a:bodyPr/>
          <a:lstStyle/>
          <a:p>
            <a:r>
              <a:rPr lang="de-DE"/>
              <a:t>Erste Ergebnisse Corona Monitoring bundesweit 2021</a:t>
            </a:r>
            <a:endParaRPr lang="de-DE" dirty="0"/>
          </a:p>
        </p:txBody>
      </p:sp>
      <p:sp>
        <p:nvSpPr>
          <p:cNvPr id="3" name="Foliennummernplatzhalter 2">
            <a:extLst>
              <a:ext uri="{FF2B5EF4-FFF2-40B4-BE49-F238E27FC236}">
                <a16:creationId xmlns:a16="http://schemas.microsoft.com/office/drawing/2014/main" id="{F1130FA6-2991-463B-89BB-937F525CDACC}"/>
              </a:ext>
            </a:extLst>
          </p:cNvPr>
          <p:cNvSpPr>
            <a:spLocks noGrp="1"/>
          </p:cNvSpPr>
          <p:nvPr>
            <p:ph type="sldNum" sz="quarter" idx="12"/>
          </p:nvPr>
        </p:nvSpPr>
        <p:spPr/>
        <p:txBody>
          <a:bodyPr/>
          <a:lstStyle/>
          <a:p>
            <a:fld id="{162A217B-ED1C-D84B-8478-63C77FA79618}" type="slidenum">
              <a:rPr lang="de-DE" smtClean="0"/>
              <a:t>9</a:t>
            </a:fld>
            <a:endParaRPr lang="de-DE"/>
          </a:p>
        </p:txBody>
      </p:sp>
      <p:pic>
        <p:nvPicPr>
          <p:cNvPr id="7" name="Grafik 6">
            <a:extLst>
              <a:ext uri="{FF2B5EF4-FFF2-40B4-BE49-F238E27FC236}">
                <a16:creationId xmlns:a16="http://schemas.microsoft.com/office/drawing/2014/main" id="{B04128EC-5E8C-476C-8792-B259BE60A02C}"/>
              </a:ext>
            </a:extLst>
          </p:cNvPr>
          <p:cNvPicPr>
            <a:picLocks noChangeAspect="1"/>
          </p:cNvPicPr>
          <p:nvPr/>
        </p:nvPicPr>
        <p:blipFill>
          <a:blip r:embed="rId2"/>
          <a:stretch>
            <a:fillRect/>
          </a:stretch>
        </p:blipFill>
        <p:spPr>
          <a:xfrm>
            <a:off x="524655" y="470095"/>
            <a:ext cx="5948907" cy="4356000"/>
          </a:xfrm>
          <a:prstGeom prst="rect">
            <a:avLst/>
          </a:prstGeom>
          <a:ln w="3175">
            <a:solidFill>
              <a:schemeClr val="tx1"/>
            </a:solidFill>
          </a:ln>
        </p:spPr>
      </p:pic>
      <p:sp>
        <p:nvSpPr>
          <p:cNvPr id="4" name="Textfeld 3">
            <a:extLst>
              <a:ext uri="{FF2B5EF4-FFF2-40B4-BE49-F238E27FC236}">
                <a16:creationId xmlns:a16="http://schemas.microsoft.com/office/drawing/2014/main" id="{7745386C-278B-42E0-A6CE-CE52919E1D48}"/>
              </a:ext>
            </a:extLst>
          </p:cNvPr>
          <p:cNvSpPr txBox="1"/>
          <p:nvPr/>
        </p:nvSpPr>
        <p:spPr>
          <a:xfrm>
            <a:off x="6769395" y="588335"/>
            <a:ext cx="1424763" cy="3969488"/>
          </a:xfrm>
          <a:prstGeom prst="rect">
            <a:avLst/>
          </a:prstGeom>
          <a:noFill/>
        </p:spPr>
        <p:txBody>
          <a:bodyPr wrap="square" rtlCol="0">
            <a:spAutoFit/>
          </a:bodyPr>
          <a:lstStyle/>
          <a:p>
            <a:endParaRPr lang="de-DE" dirty="0"/>
          </a:p>
        </p:txBody>
      </p:sp>
      <p:sp>
        <p:nvSpPr>
          <p:cNvPr id="6" name="Textfeld 5">
            <a:extLst>
              <a:ext uri="{FF2B5EF4-FFF2-40B4-BE49-F238E27FC236}">
                <a16:creationId xmlns:a16="http://schemas.microsoft.com/office/drawing/2014/main" id="{F959122B-5526-487B-8848-402CBC05A6CF}"/>
              </a:ext>
            </a:extLst>
          </p:cNvPr>
          <p:cNvSpPr txBox="1"/>
          <p:nvPr/>
        </p:nvSpPr>
        <p:spPr>
          <a:xfrm>
            <a:off x="6616286" y="1215652"/>
            <a:ext cx="2395869" cy="2523768"/>
          </a:xfrm>
          <a:prstGeom prst="rect">
            <a:avLst/>
          </a:prstGeom>
          <a:noFill/>
        </p:spPr>
        <p:txBody>
          <a:bodyPr wrap="square" rtlCol="0">
            <a:spAutoFit/>
          </a:bodyPr>
          <a:lstStyle/>
          <a:p>
            <a:pPr>
              <a:spcBef>
                <a:spcPts val="1200"/>
              </a:spcBef>
            </a:pPr>
            <a:r>
              <a:rPr lang="de-DE" sz="1200" b="1" dirty="0"/>
              <a:t>Unterschiedliche Stichproben u.a.</a:t>
            </a:r>
            <a:endParaRPr lang="de-DE" sz="1200" dirty="0"/>
          </a:p>
          <a:p>
            <a:pPr>
              <a:spcBef>
                <a:spcPts val="1200"/>
              </a:spcBef>
            </a:pPr>
            <a:r>
              <a:rPr lang="de-DE" sz="1200" dirty="0"/>
              <a:t>Zweistufiges Stichprobenverfahren nach ADM-Design</a:t>
            </a:r>
          </a:p>
          <a:p>
            <a:pPr>
              <a:spcBef>
                <a:spcPts val="1200"/>
              </a:spcBef>
            </a:pPr>
            <a:r>
              <a:rPr lang="de-DE" sz="1200" dirty="0"/>
              <a:t>Ausländerregister der Landkreise</a:t>
            </a:r>
          </a:p>
          <a:p>
            <a:pPr>
              <a:spcBef>
                <a:spcPts val="1200"/>
              </a:spcBef>
            </a:pPr>
            <a:r>
              <a:rPr lang="de-DE" sz="1200" dirty="0"/>
              <a:t>Stichprobe der integrierten Erwerbsbiografien (IEBS) der Bundesagentur für Arbeit (BA). </a:t>
            </a:r>
          </a:p>
          <a:p>
            <a:pPr>
              <a:spcBef>
                <a:spcPts val="1200"/>
              </a:spcBef>
            </a:pPr>
            <a:r>
              <a:rPr lang="de-DE" sz="1200" dirty="0"/>
              <a:t>Ausländerzentralregister</a:t>
            </a:r>
          </a:p>
          <a:p>
            <a:pPr>
              <a:spcBef>
                <a:spcPts val="1200"/>
              </a:spcBef>
            </a:pPr>
            <a:r>
              <a:rPr lang="de-DE" sz="1200" dirty="0" err="1"/>
              <a:t>Hocheinkommennsstichprobe</a:t>
            </a:r>
            <a:r>
              <a:rPr lang="de-DE" sz="1200" dirty="0"/>
              <a:t> </a:t>
            </a:r>
          </a:p>
        </p:txBody>
      </p:sp>
      <p:sp>
        <p:nvSpPr>
          <p:cNvPr id="5" name="Textfeld 4">
            <a:extLst>
              <a:ext uri="{FF2B5EF4-FFF2-40B4-BE49-F238E27FC236}">
                <a16:creationId xmlns:a16="http://schemas.microsoft.com/office/drawing/2014/main" id="{061552A3-137A-4C25-BD04-F03C08AEBBB2}"/>
              </a:ext>
            </a:extLst>
          </p:cNvPr>
          <p:cNvSpPr txBox="1"/>
          <p:nvPr/>
        </p:nvSpPr>
        <p:spPr>
          <a:xfrm>
            <a:off x="6785792" y="4052042"/>
            <a:ext cx="1764000" cy="261610"/>
          </a:xfrm>
          <a:prstGeom prst="rect">
            <a:avLst/>
          </a:prstGeom>
          <a:noFill/>
          <a:ln>
            <a:solidFill>
              <a:schemeClr val="tx1"/>
            </a:solidFill>
          </a:ln>
        </p:spPr>
        <p:txBody>
          <a:bodyPr wrap="square" rtlCol="0">
            <a:spAutoFit/>
          </a:bodyPr>
          <a:lstStyle/>
          <a:p>
            <a:pPr algn="ctr"/>
            <a:r>
              <a:rPr lang="de-DE" sz="1100" dirty="0"/>
              <a:t>Reiner Siegers et al. 2019</a:t>
            </a:r>
          </a:p>
        </p:txBody>
      </p:sp>
      <p:sp>
        <p:nvSpPr>
          <p:cNvPr id="9" name="Rechteck 8">
            <a:extLst>
              <a:ext uri="{FF2B5EF4-FFF2-40B4-BE49-F238E27FC236}">
                <a16:creationId xmlns:a16="http://schemas.microsoft.com/office/drawing/2014/main" id="{CEC19BF8-7F61-4422-B521-7EA6384FAE3A}"/>
              </a:ext>
            </a:extLst>
          </p:cNvPr>
          <p:cNvSpPr/>
          <p:nvPr/>
        </p:nvSpPr>
        <p:spPr>
          <a:xfrm>
            <a:off x="6616286" y="470095"/>
            <a:ext cx="2343416" cy="4356000"/>
          </a:xfrm>
          <a:prstGeom prst="rect">
            <a:avLst/>
          </a:prstGeom>
          <a:no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Datumsplatzhalter 7">
            <a:extLst>
              <a:ext uri="{FF2B5EF4-FFF2-40B4-BE49-F238E27FC236}">
                <a16:creationId xmlns:a16="http://schemas.microsoft.com/office/drawing/2014/main" id="{4C6F16C1-285F-426B-9656-CA37B410665B}"/>
              </a:ext>
            </a:extLst>
          </p:cNvPr>
          <p:cNvSpPr>
            <a:spLocks noGrp="1"/>
          </p:cNvSpPr>
          <p:nvPr>
            <p:ph type="dt" sz="half" idx="10"/>
          </p:nvPr>
        </p:nvSpPr>
        <p:spPr/>
        <p:txBody>
          <a:bodyPr/>
          <a:lstStyle/>
          <a:p>
            <a:r>
              <a:rPr lang="de-DE"/>
              <a:t>06.07.2022</a:t>
            </a:r>
          </a:p>
        </p:txBody>
      </p:sp>
    </p:spTree>
    <p:extLst>
      <p:ext uri="{BB962C8B-B14F-4D97-AF65-F5344CB8AC3E}">
        <p14:creationId xmlns:p14="http://schemas.microsoft.com/office/powerpoint/2010/main" val="2959207736"/>
      </p:ext>
    </p:extLst>
  </p:cSld>
  <p:clrMapOvr>
    <a:masterClrMapping/>
  </p:clrMapOvr>
</p:sld>
</file>

<file path=ppt/theme/theme1.xml><?xml version="1.0" encoding="utf-8"?>
<a:theme xmlns:a="http://schemas.openxmlformats.org/drawingml/2006/main" name="1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727</Words>
  <Application>Microsoft Office PowerPoint</Application>
  <PresentationFormat>Bildschirmpräsentation (16:9)</PresentationFormat>
  <Paragraphs>78</Paragraphs>
  <Slides>9</Slides>
  <Notes>2</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9</vt:i4>
      </vt:variant>
    </vt:vector>
  </HeadingPairs>
  <TitlesOfParts>
    <vt:vector size="16" baseType="lpstr">
      <vt:lpstr>Arial</vt:lpstr>
      <vt:lpstr>Calibri</vt:lpstr>
      <vt:lpstr>Calibri Light</vt:lpstr>
      <vt:lpstr>ＭＳ 明朝</vt:lpstr>
      <vt:lpstr>Wingdings</vt:lpstr>
      <vt:lpstr>1_Office-Design</vt:lpstr>
      <vt:lpstr>Worksheet</vt:lpstr>
      <vt:lpstr>Erste Ergebnisse der Studie Corona Monitoring bundesweit 2021 (RKI-SOEP Studie 2)</vt:lpstr>
      <vt:lpstr> CORONA-MONITORING bundesweit 2021 (RKI-SOEP-Studie 2)</vt:lpstr>
      <vt:lpstr>Einordnung des Erhebungszeitraums</vt:lpstr>
      <vt:lpstr>Ergebnisdarstellung</vt:lpstr>
      <vt:lpstr>Zusammenfassung</vt:lpstr>
      <vt:lpstr>Limitationen</vt:lpstr>
      <vt:lpstr>Backup</vt:lpstr>
      <vt:lpstr>Backup</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Gößwald, Antje</cp:lastModifiedBy>
  <cp:revision>515</cp:revision>
  <dcterms:created xsi:type="dcterms:W3CDTF">2015-11-02T12:29:13Z</dcterms:created>
  <dcterms:modified xsi:type="dcterms:W3CDTF">2022-07-06T09:53:50Z</dcterms:modified>
</cp:coreProperties>
</file>