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814" r:id="rId2"/>
    <p:sldId id="825" r:id="rId3"/>
    <p:sldId id="839" r:id="rId4"/>
    <p:sldId id="843" r:id="rId5"/>
    <p:sldId id="842" r:id="rId6"/>
    <p:sldId id="847" r:id="rId7"/>
    <p:sldId id="841" r:id="rId8"/>
    <p:sldId id="845" r:id="rId9"/>
    <p:sldId id="844" r:id="rId10"/>
    <p:sldId id="846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68772" autoAdjust="0"/>
  </p:normalViewPr>
  <p:slideViewPr>
    <p:cSldViewPr snapToGrid="0" snapToObjects="1">
      <p:cViewPr varScale="1">
        <p:scale>
          <a:sx n="79" d="100"/>
          <a:sy n="79" d="100"/>
        </p:scale>
        <p:origin x="2100" y="66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-9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zialministerium.at/Informationen-zum-Coronavirus/Coronavirus---Aktuelle-Ma%C3%9Fnahmen.html#teststrategie" TargetMode="External"/><Relationship Id="rId13" Type="http://schemas.openxmlformats.org/officeDocument/2006/relationships/hyperlink" Target="https://www.nhsinform.scot/illnesses-and-conditions/infections-and-poisoning/coronavirus-covid-19/coronavirus-covid-19/" TargetMode="External"/><Relationship Id="rId3" Type="http://schemas.openxmlformats.org/officeDocument/2006/relationships/hyperlink" Target="https://www.gouvernement.fr/info-coronavirus/ressources-a-partager#section-b1427" TargetMode="External"/><Relationship Id="rId7" Type="http://schemas.openxmlformats.org/officeDocument/2006/relationships/hyperlink" Target="https://www.government.nl/topics/coronavirus-covid-19/coronavirus-test" TargetMode="External"/><Relationship Id="rId12" Type="http://schemas.openxmlformats.org/officeDocument/2006/relationships/hyperlink" Target="https://www.gov.uk/get-coronavirus-test" TargetMode="External"/><Relationship Id="rId17" Type="http://schemas.openxmlformats.org/officeDocument/2006/relationships/hyperlink" Target="https://www.cdc.gov/coronavirus/2019-ncov/hcp/testing-overview.html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www.cdc.gov/coronavirus/2019-ncov/symptoms-testing/testing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alutelazio.it/covid-19-l-offerta-di-test-nel-lazio" TargetMode="External"/><Relationship Id="rId11" Type="http://schemas.openxmlformats.org/officeDocument/2006/relationships/hyperlink" Target="https://www.sanidad.gob.es/profesionales/saludPublica/ccayes/alertasActual/nCov/documentos/Nueva_estrategia_vigilancia_y_control.pdf" TargetMode="External"/><Relationship Id="rId5" Type="http://schemas.openxmlformats.org/officeDocument/2006/relationships/hyperlink" Target="https://www.gouvernement.fr/sites/default/files/coll-ge-lyc-e-que-se-passe-t-il-si-un-l-ve-est-en-contact-avec-un-l-ve-malade-de-la-covid-19-97819_0.pdf" TargetMode="External"/><Relationship Id="rId15" Type="http://schemas.openxmlformats.org/officeDocument/2006/relationships/hyperlink" Target="https://www.nidirect.gov.uk/articles/coronavirus-covid-19-testing" TargetMode="External"/><Relationship Id="rId10" Type="http://schemas.openxmlformats.org/officeDocument/2006/relationships/hyperlink" Target="https://www.bag.admin.ch/bag/de/home/krankheiten/ausbrueche-epidemien-pandemien/aktuelle-ausbrueche-epidemien/novel-cov/testen.html" TargetMode="External"/><Relationship Id="rId4" Type="http://schemas.openxmlformats.org/officeDocument/2006/relationships/hyperlink" Target="https://www.ameli.fr/assure/covid-19/tester-alerter-proteger-comprendre-la-strategie-pour-stopper-l-epidemie/les-tests-de-depistage-du-covid-19/les-autotests-sur-prelevement-nasal" TargetMode="External"/><Relationship Id="rId9" Type="http://schemas.openxmlformats.org/officeDocument/2006/relationships/hyperlink" Target="https://www.dgs.pt/normas-orientacoes-e-informacoes/normas-e-circulares-normativas/norma-n-0192020-de-26102020-pdf.aspx" TargetMode="External"/><Relationship Id="rId14" Type="http://schemas.openxmlformats.org/officeDocument/2006/relationships/hyperlink" Target="https://gov.wales/get-tested-coronavirus-covid-1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zialministerium.at/Informationen-zum-Coronavirus/Coronavirus---Aktuelle-Ma%C3%9Fnahmen.html#teststrategie" TargetMode="External"/><Relationship Id="rId13" Type="http://schemas.openxmlformats.org/officeDocument/2006/relationships/hyperlink" Target="https://www.nhsinform.scot/illnesses-and-conditions/infections-and-poisoning/coronavirus-covid-19/coronavirus-covid-19/" TargetMode="External"/><Relationship Id="rId3" Type="http://schemas.openxmlformats.org/officeDocument/2006/relationships/hyperlink" Target="https://www.gouvernement.fr/info-coronavirus/ressources-a-partager#section-b1427" TargetMode="External"/><Relationship Id="rId7" Type="http://schemas.openxmlformats.org/officeDocument/2006/relationships/hyperlink" Target="https://www.government.nl/topics/coronavirus-covid-19/coronavirus-test" TargetMode="External"/><Relationship Id="rId12" Type="http://schemas.openxmlformats.org/officeDocument/2006/relationships/hyperlink" Target="https://www.gov.uk/get-coronavirus-test" TargetMode="External"/><Relationship Id="rId17" Type="http://schemas.openxmlformats.org/officeDocument/2006/relationships/hyperlink" Target="https://www.cdc.gov/coronavirus/2019-ncov/hcp/testing-overview.html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s://www.cdc.gov/coronavirus/2019-ncov/symptoms-testing/testing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alutelazio.it/covid-19-l-offerta-di-test-nel-lazio" TargetMode="External"/><Relationship Id="rId11" Type="http://schemas.openxmlformats.org/officeDocument/2006/relationships/hyperlink" Target="https://www.sanidad.gob.es/profesionales/saludPublica/ccayes/alertasActual/nCov/documentos/Nueva_estrategia_vigilancia_y_control.pdf" TargetMode="External"/><Relationship Id="rId5" Type="http://schemas.openxmlformats.org/officeDocument/2006/relationships/hyperlink" Target="https://www.gouvernement.fr/sites/default/files/coll-ge-lyc-e-que-se-passe-t-il-si-un-l-ve-est-en-contact-avec-un-l-ve-malade-de-la-covid-19-97819_0.pdf" TargetMode="External"/><Relationship Id="rId15" Type="http://schemas.openxmlformats.org/officeDocument/2006/relationships/hyperlink" Target="https://www.nidirect.gov.uk/articles/coronavirus-covid-19-testing" TargetMode="External"/><Relationship Id="rId10" Type="http://schemas.openxmlformats.org/officeDocument/2006/relationships/hyperlink" Target="https://www.bag.admin.ch/bag/de/home/krankheiten/ausbrueche-epidemien-pandemien/aktuelle-ausbrueche-epidemien/novel-cov/testen.html" TargetMode="External"/><Relationship Id="rId4" Type="http://schemas.openxmlformats.org/officeDocument/2006/relationships/hyperlink" Target="https://www.ameli.fr/assure/covid-19/tester-alerter-proteger-comprendre-la-strategie-pour-stopper-l-epidemie/les-tests-de-depistage-du-covid-19/les-autotests-sur-prelevement-nasal" TargetMode="External"/><Relationship Id="rId9" Type="http://schemas.openxmlformats.org/officeDocument/2006/relationships/hyperlink" Target="https://www.dgs.pt/normas-orientacoes-e-informacoes/normas-e-circulares-normativas/norma-n-0192020-de-26102020-pdf.aspx" TargetMode="External"/><Relationship Id="rId14" Type="http://schemas.openxmlformats.org/officeDocument/2006/relationships/hyperlink" Target="https://gov.wales/get-tested-coronavirus-covid-19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zialministerium.at/Informationen-zum-Coronavirus/Coronavirus---Aktuelle-Ma%C3%9Fnahmen.html#teststrategie" TargetMode="External"/><Relationship Id="rId13" Type="http://schemas.openxmlformats.org/officeDocument/2006/relationships/hyperlink" Target="https://www.nhsinform.scot/illnesses-and-conditions/infections-and-poisoning/coronavirus-covid-19/coronavirus-covid-19/" TargetMode="External"/><Relationship Id="rId3" Type="http://schemas.openxmlformats.org/officeDocument/2006/relationships/hyperlink" Target="https://www.gouvernement.fr/info-coronavirus/ressources-a-partager#section-b1427" TargetMode="External"/><Relationship Id="rId7" Type="http://schemas.openxmlformats.org/officeDocument/2006/relationships/hyperlink" Target="https://www.government.nl/topics/coronavirus-covid-19/coronavirus-test" TargetMode="External"/><Relationship Id="rId12" Type="http://schemas.openxmlformats.org/officeDocument/2006/relationships/hyperlink" Target="https://www.gov.uk/get-coronavirus-test" TargetMode="External"/><Relationship Id="rId17" Type="http://schemas.openxmlformats.org/officeDocument/2006/relationships/hyperlink" Target="https://www.cdc.gov/coronavirus/2019-ncov/hcp/testing-overview.html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www.cdc.gov/coronavirus/2019-ncov/symptoms-testing/testing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alutelazio.it/covid-19-l-offerta-di-test-nel-lazio" TargetMode="External"/><Relationship Id="rId11" Type="http://schemas.openxmlformats.org/officeDocument/2006/relationships/hyperlink" Target="https://www.sanidad.gob.es/profesionales/saludPublica/ccayes/alertasActual/nCov/documentos/Nueva_estrategia_vigilancia_y_control.pdf" TargetMode="External"/><Relationship Id="rId5" Type="http://schemas.openxmlformats.org/officeDocument/2006/relationships/hyperlink" Target="https://www.gouvernement.fr/sites/default/files/coll-ge-lyc-e-que-se-passe-t-il-si-un-l-ve-est-en-contact-avec-un-l-ve-malade-de-la-covid-19-97819_0.pdf" TargetMode="External"/><Relationship Id="rId15" Type="http://schemas.openxmlformats.org/officeDocument/2006/relationships/hyperlink" Target="https://www.nidirect.gov.uk/articles/coronavirus-covid-19-testing" TargetMode="External"/><Relationship Id="rId10" Type="http://schemas.openxmlformats.org/officeDocument/2006/relationships/hyperlink" Target="https://www.bag.admin.ch/bag/de/home/krankheiten/ausbrueche-epidemien-pandemien/aktuelle-ausbrueche-epidemien/novel-cov/testen.html" TargetMode="External"/><Relationship Id="rId4" Type="http://schemas.openxmlformats.org/officeDocument/2006/relationships/hyperlink" Target="https://www.ameli.fr/assure/covid-19/tester-alerter-proteger-comprendre-la-strategie-pour-stopper-l-epidemie/les-tests-de-depistage-du-covid-19/les-autotests-sur-prelevement-nasal" TargetMode="External"/><Relationship Id="rId9" Type="http://schemas.openxmlformats.org/officeDocument/2006/relationships/hyperlink" Target="https://www.dgs.pt/normas-orientacoes-e-informacoes/normas-e-circulares-normativas/norma-n-0192020-de-26102020-pdf.aspx" TargetMode="External"/><Relationship Id="rId14" Type="http://schemas.openxmlformats.org/officeDocument/2006/relationships/hyperlink" Target="https://gov.wales/get-tested-coronavirus-covid-19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zialministerium.at/Informationen-zum-Coronavirus/Coronavirus---Aktuelle-Ma%C3%9Fnahmen.html#teststrategie" TargetMode="External"/><Relationship Id="rId13" Type="http://schemas.openxmlformats.org/officeDocument/2006/relationships/hyperlink" Target="https://www.nhsinform.scot/illnesses-and-conditions/infections-and-poisoning/coronavirus-covid-19/coronavirus-covid-19/" TargetMode="External"/><Relationship Id="rId3" Type="http://schemas.openxmlformats.org/officeDocument/2006/relationships/hyperlink" Target="https://www.gouvernement.fr/info-coronavirus/ressources-a-partager#section-b1427" TargetMode="External"/><Relationship Id="rId7" Type="http://schemas.openxmlformats.org/officeDocument/2006/relationships/hyperlink" Target="https://www.government.nl/topics/coronavirus-covid-19/coronavirus-test" TargetMode="External"/><Relationship Id="rId12" Type="http://schemas.openxmlformats.org/officeDocument/2006/relationships/hyperlink" Target="https://www.gov.uk/get-coronavirus-test" TargetMode="External"/><Relationship Id="rId17" Type="http://schemas.openxmlformats.org/officeDocument/2006/relationships/hyperlink" Target="https://www.cdc.gov/coronavirus/2019-ncov/hcp/testing-overview.html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www.cdc.gov/coronavirus/2019-ncov/symptoms-testing/testing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alutelazio.it/covid-19-l-offerta-di-test-nel-lazio" TargetMode="External"/><Relationship Id="rId11" Type="http://schemas.openxmlformats.org/officeDocument/2006/relationships/hyperlink" Target="https://www.sanidad.gob.es/profesionales/saludPublica/ccayes/alertasActual/nCov/documentos/Nueva_estrategia_vigilancia_y_control.pdf" TargetMode="External"/><Relationship Id="rId5" Type="http://schemas.openxmlformats.org/officeDocument/2006/relationships/hyperlink" Target="https://www.gouvernement.fr/sites/default/files/coll-ge-lyc-e-que-se-passe-t-il-si-un-l-ve-est-en-contact-avec-un-l-ve-malade-de-la-covid-19-97819_0.pdf" TargetMode="External"/><Relationship Id="rId15" Type="http://schemas.openxmlformats.org/officeDocument/2006/relationships/hyperlink" Target="https://www.nidirect.gov.uk/articles/coronavirus-covid-19-testing" TargetMode="External"/><Relationship Id="rId10" Type="http://schemas.openxmlformats.org/officeDocument/2006/relationships/hyperlink" Target="https://www.bag.admin.ch/bag/de/home/krankheiten/ausbrueche-epidemien-pandemien/aktuelle-ausbrueche-epidemien/novel-cov/testen.html" TargetMode="External"/><Relationship Id="rId4" Type="http://schemas.openxmlformats.org/officeDocument/2006/relationships/hyperlink" Target="https://www.ameli.fr/assure/covid-19/tester-alerter-proteger-comprendre-la-strategie-pour-stopper-l-epidemie/les-tests-de-depistage-du-covid-19/les-autotests-sur-prelevement-nasal" TargetMode="External"/><Relationship Id="rId9" Type="http://schemas.openxmlformats.org/officeDocument/2006/relationships/hyperlink" Target="https://www.dgs.pt/normas-orientacoes-e-informacoes/normas-e-circulares-normativas/norma-n-0192020-de-26102020-pdf.aspx" TargetMode="External"/><Relationship Id="rId14" Type="http://schemas.openxmlformats.org/officeDocument/2006/relationships/hyperlink" Target="https://gov.wales/get-tested-coronavirus-covid-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geänderte Teststrategien insbesondere in Europa z.B. Spanien, Dänemark, England testen nur Risikogruppen,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22 Länder mit &gt;40% </a:t>
            </a:r>
            <a:r>
              <a:rPr lang="de-DE" dirty="0" err="1"/>
              <a:t>Antstieg</a:t>
            </a:r>
            <a:r>
              <a:rPr lang="de-DE" dirty="0"/>
              <a:t> der Fallzahlen im Vergleich zur Vorwoche</a:t>
            </a:r>
          </a:p>
          <a:p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Country	incidence_7d</a:t>
            </a:r>
            <a:r>
              <a:rPr lang="de-DE" dirty="0"/>
              <a:t> 	</a:t>
            </a:r>
            <a:r>
              <a:rPr lang="de-D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change_cases_7d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Kosovo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56,358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262,72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Lettland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181,949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124,95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Bos. und Herz.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16,337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117,89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Albanien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122,42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104,47</a:t>
            </a:r>
            <a:r>
              <a:rPr lang="de-DE" dirty="0"/>
              <a:t> </a:t>
            </a: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Belarus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118,21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Polen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9,858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70,17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147,899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67,98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Nordmaz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46,175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65,58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92,165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63,94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Montenegro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260,006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63,3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Bulgarien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50,781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62,08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1175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31,138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55,12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Dänemark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224,223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54,27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Estland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100,679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54,15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Italien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916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de-DE" dirty="0"/>
              <a:t> 	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Zypern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1225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Slowakei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59,639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49,59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Tschechien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60,249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47,3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Monaco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790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Slowenien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287,137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43,7</a:t>
            </a:r>
            <a:r>
              <a:rPr lang="de-DE" dirty="0"/>
              <a:t>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Litauen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92,982</a:t>
            </a:r>
            <a:r>
              <a:rPr lang="de-DE" dirty="0"/>
              <a:t> 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41,5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3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b="1" dirty="0"/>
              <a:t>Belgien und Kroatien:</a:t>
            </a:r>
            <a:r>
              <a:rPr lang="de-DE" dirty="0"/>
              <a:t> seit Mai 2022 für &gt;80-Jährige, Bewohner Pflegeheim und Immunsupprimierte, wenn 1. Auffrischimpfung 4 Monate zurück liegt (Pfizer-</a:t>
            </a:r>
            <a:r>
              <a:rPr lang="de-DE" dirty="0" err="1"/>
              <a:t>BioNTech</a:t>
            </a:r>
            <a:r>
              <a:rPr lang="de-DE" dirty="0"/>
              <a:t>, </a:t>
            </a:r>
            <a:r>
              <a:rPr lang="de-DE" dirty="0" err="1"/>
              <a:t>Moderna</a:t>
            </a:r>
            <a:r>
              <a:rPr lang="de-DE" dirty="0"/>
              <a:t> and Janssen </a:t>
            </a:r>
            <a:r>
              <a:rPr lang="de-DE" dirty="0" err="1"/>
              <a:t>Pharmaceutica</a:t>
            </a:r>
            <a:r>
              <a:rPr lang="de-DE" dirty="0"/>
              <a:t>) (EWRS)</a:t>
            </a:r>
          </a:p>
          <a:p>
            <a:pPr lvl="1"/>
            <a:r>
              <a:rPr lang="de-DE" b="1" dirty="0"/>
              <a:t>Frankreich:</a:t>
            </a:r>
            <a:r>
              <a:rPr lang="de-DE" dirty="0"/>
              <a:t> seit Ende Januar für Immunsupprimierte, seit März für Personen &gt;80-Jährige und Bewohner von Pflegeheimen (3 Monate nach 1. Auffrischimpfung), seit April für 60-79-Jährige mit und ohne Komorbiditäten, wenn 1. Auffrischimpfung 6 Monate zurück liegt (Pfizer-</a:t>
            </a:r>
            <a:r>
              <a:rPr lang="de-DE" dirty="0" err="1"/>
              <a:t>BioNTech</a:t>
            </a:r>
            <a:r>
              <a:rPr lang="de-DE" dirty="0"/>
              <a:t>, </a:t>
            </a:r>
            <a:r>
              <a:rPr lang="de-DE" dirty="0" err="1"/>
              <a:t>Moderna</a:t>
            </a:r>
            <a:r>
              <a:rPr lang="de-DE" dirty="0"/>
              <a:t>) (EWRS)</a:t>
            </a:r>
          </a:p>
          <a:p>
            <a:pPr lvl="1"/>
            <a:r>
              <a:rPr lang="de-DE" b="1" dirty="0"/>
              <a:t>Norwegen:</a:t>
            </a:r>
            <a:r>
              <a:rPr lang="de-DE" dirty="0"/>
              <a:t> Empfehlung für &gt;75-Jährige sowie Patienten in Langzeitpflegeeinrichtungen seit 01.07.2022, Bewohner von Langzeitpflegeeinrichtungen vorrangig behandelt, &gt;65-Jährige, sowie 18 bis 64-Jährige mit Komorbiditäten Start am 01.09.2022 geplant (mit Re-Evaluation des Startzeitpunkts nach Infektionslage und Impfstoffverfügbarkeit) (EWRS)</a:t>
            </a:r>
          </a:p>
          <a:p>
            <a:pPr lvl="1"/>
            <a:r>
              <a:rPr lang="de-DE" b="1" dirty="0"/>
              <a:t>Niederlande:</a:t>
            </a:r>
            <a:r>
              <a:rPr lang="de-DE" dirty="0"/>
              <a:t> seit März 2022 für Personen &gt;60 Jahre und Hochrisikogruppen (z. B. immungeschwächte Patienten) drei Monate nach erster COVID-19 Auffrischimpfung, neue Auffrischungskampagne für Herbst/Winter derzeit im Beschluss und noch nicht entschieden, ob und wann Kampagne beginnt plus wem Auffrischungsimpfung angeboten wird und welche Impfstoffe verwendet werden (EWRS)</a:t>
            </a:r>
          </a:p>
          <a:p>
            <a:pPr lvl="1"/>
            <a:r>
              <a:rPr lang="de-DE" b="1" dirty="0"/>
              <a:t>Irland:</a:t>
            </a:r>
            <a:r>
              <a:rPr lang="de-DE" dirty="0"/>
              <a:t> 2. COVID-Booster für Personen ab 65 Jahre und Immunsupprimierte bereits gestartet, Impfprogramm für Auffrischungsimpfung im Herbst derzeit von nationaler Gesundheitsbehörde geprüft - Datum für Beginn noch nicht festgelegt, und noch unbekannt, welche Impfstoffe verwendet werden sollen (EWRS)</a:t>
            </a:r>
          </a:p>
          <a:p>
            <a:pPr lvl="1"/>
            <a:r>
              <a:rPr lang="de-DE" b="1" dirty="0"/>
              <a:t>Dänemark:</a:t>
            </a:r>
            <a:r>
              <a:rPr lang="de-DE" dirty="0"/>
              <a:t> https://www.sst.dk/da/corona/Vaccination/Vaccination-efteraar-vinter-2022-23/Boostervaccination-henover-sommeren</a:t>
            </a:r>
          </a:p>
          <a:p>
            <a:pPr lvl="1"/>
            <a:r>
              <a:rPr lang="de-DE" b="1" dirty="0"/>
              <a:t>Österreich:</a:t>
            </a:r>
            <a:r>
              <a:rPr lang="de-DE" dirty="0"/>
              <a:t> national 2. Auffrischimpfung für &gt;65-Jährige, deren 1. Auffrischimpfung über 6 Monate zurückliegt, Wien mit Empfehlung zur 2. Auffrischimpfung für alle &gt;12 Jahre deren 1. Auffrischimpfung über 6 Monate zurückliegt (erlaubt aber auch wenn diese nur 4 Monate zurückliegt) (VV-Call)</a:t>
            </a:r>
          </a:p>
          <a:p>
            <a:r>
              <a:rPr lang="de-DE" dirty="0"/>
              <a:t>Estland: EWRS 05.07.2022</a:t>
            </a:r>
          </a:p>
          <a:p>
            <a:r>
              <a:rPr lang="de-DE" dirty="0"/>
              <a:t>Malta: EWRS 05.07.2022 20:04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7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Dänemark:</a:t>
            </a:r>
          </a:p>
          <a:p>
            <a:r>
              <a:rPr lang="de-DE" sz="1000" b="1" dirty="0"/>
              <a:t>Frankreich:</a:t>
            </a:r>
            <a:r>
              <a:rPr lang="de-DE" sz="1000" dirty="0"/>
              <a:t>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https://www.gouvernement.fr/info-coronavirus/ressources-a-partager#section-b1427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https://www.ameli.fr/assure/covid-19/tester-alerter-proteger-comprendre-la-strategie-pour-stopper-l-epidemie/les-tests-de-depistage-du-covid-19/les-autotests-sur-prelevement-nasal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https://www.gouvernement.fr/sites/default/files/coll-ge-lyc-e-que-se-passe-t-il-si-un-l-ve-est-en-contact-avec-un-l-ve-malade-de-la-covid-19-97819_0.pdf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Ministère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Solidarités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endParaRPr lang="de-D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Italien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https://www.salutelazio.it/covid-19-l-offerta-di-test-nel-lazio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Salute Lazio. Jede regionale Gesundheitsbehörde ist für die Teststrategie zuständig</a:t>
            </a:r>
          </a:p>
          <a:p>
            <a:r>
              <a:rPr lang="de-DE" sz="1000" b="1" dirty="0"/>
              <a:t>Niederlande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https://www.government.nl/topics/coronavirus-covid-19/coronavirus-test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Volksgezondheid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Sport</a:t>
            </a:r>
            <a:endParaRPr lang="de-DE" sz="1000" dirty="0"/>
          </a:p>
          <a:p>
            <a:r>
              <a:rPr lang="de-DE" sz="1000" b="1" dirty="0"/>
              <a:t>Österreich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https://www.sozialministerium.at/Informationen-zum-Coronavirus/Coronavirus---Aktuelle-Ma%C3%9Fnahmen.html#teststrategie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01.04.2022 bis vorerst 30.06.2022, Zuständige Behörde: Sozialministerium, Finanzierung durch Bund, Umsetzung und Organisation obliegt einzelnen Bundesländern</a:t>
            </a:r>
            <a:endParaRPr lang="de-DE" sz="1000" dirty="0"/>
          </a:p>
          <a:p>
            <a:r>
              <a:rPr lang="de-DE" sz="1000" b="1" dirty="0"/>
              <a:t>Portugal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https://www.dgs.pt/normas-orientacoes-e-informacoes/normas-e-circulares-normativas/norma-n-0192020-de-26102020-pdf.aspx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wird in Abhängigkeit der epidemiologischen Situation sowie der Verfügbarkeit von Ressourcen angepasst,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Direção-Geral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</a:t>
            </a:r>
            <a:endParaRPr lang="de-DE" sz="1000" dirty="0"/>
          </a:p>
          <a:p>
            <a:r>
              <a:rPr lang="de-DE" sz="1000" b="1" dirty="0"/>
              <a:t>Schweiz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https://www.bag.admin.ch/bag/de/home/krankheiten/ausbrueche-epidemien-pandemien/aktuelle-ausbrueche-epidemien/novel-cov/testen.html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Zuständige Behörde: Bundesamt für Gesundheit BAG, Umsetzung obliegt den Kantonen, daher Abweichungen von allgemeiner Strategie möglich</a:t>
            </a:r>
            <a:endParaRPr lang="de-DE" sz="1000" dirty="0"/>
          </a:p>
          <a:p>
            <a:r>
              <a:rPr lang="de-DE" sz="1000" b="1" dirty="0"/>
              <a:t>Spanien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https://www.sanidad.gob.es/profesionales/saludPublica/ccayes/alertasActual/nCov/documentos/Nueva_estrategia_vigilancia_y_control.pdf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Sanidad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Carlos III</a:t>
            </a:r>
            <a:endParaRPr lang="de-DE" sz="1000" dirty="0"/>
          </a:p>
          <a:p>
            <a:r>
              <a:rPr lang="de-DE" sz="1000" b="1" dirty="0"/>
              <a:t>Vereinigtes Königreich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https://www.gov.uk/get-coronavirus-test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https://www.nhsinform.scot/illnesses-and-conditions/infections-and-poisoning/coronavirus-covid-19/coronavirus-covid-19/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https://gov.wales/get-tested-coronavirus-covid-19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https://www.nidirect.gov.uk/articles/coronavirus-covid-19-testing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gemeinsamer Leitpfaden, Umsetzung variiert je nach Regio (Schottland, Wales etc.)</a:t>
            </a:r>
            <a:endParaRPr lang="de-DE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USA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https://www.cdc.gov/coronavirus/2019-ncov/symptoms-testing/testing.html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https://www.cdc.gov/coronavirus/2019-ncov/hcp/testing-overview.html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CDC</a:t>
            </a: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5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7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Dänemark:</a:t>
            </a:r>
          </a:p>
          <a:p>
            <a:r>
              <a:rPr lang="de-DE" sz="1000" b="1" dirty="0"/>
              <a:t>Frankreich:</a:t>
            </a:r>
            <a:r>
              <a:rPr lang="de-DE" sz="1000" dirty="0"/>
              <a:t>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https://www.gouvernement.fr/info-coronavirus/ressources-a-partager#section-b1427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https://www.ameli.fr/assure/covid-19/tester-alerter-proteger-comprendre-la-strategie-pour-stopper-l-epidemie/les-tests-de-depistage-du-covid-19/les-autotests-sur-prelevement-nasal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https://www.gouvernement.fr/sites/default/files/coll-ge-lyc-e-que-se-passe-t-il-si-un-l-ve-est-en-contact-avec-un-l-ve-malade-de-la-covid-19-97819_0.pdf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Ministère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Solidarités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endParaRPr lang="de-D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Italien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https://www.salutelazio.it/covid-19-l-offerta-di-test-nel-lazio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Salute Lazio. Jede regionale Gesundheitsbehörde ist für die Teststrategie zuständig</a:t>
            </a:r>
          </a:p>
          <a:p>
            <a:r>
              <a:rPr lang="de-DE" sz="1000" b="1" dirty="0"/>
              <a:t>Niederlande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https://www.government.nl/topics/coronavirus-covid-19/coronavirus-test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Volksgezondheid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Sport</a:t>
            </a:r>
            <a:endParaRPr lang="de-DE" sz="1000" dirty="0"/>
          </a:p>
          <a:p>
            <a:r>
              <a:rPr lang="de-DE" sz="1000" b="1" dirty="0"/>
              <a:t>Österreich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https://www.sozialministerium.at/Informationen-zum-Coronavirus/Coronavirus---Aktuelle-Ma%C3%9Fnahmen.html#teststrategie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01.04.2022 bis vorerst 30.06.2022, Zuständige Behörde: Sozialministerium, Finanzierung durch Bund, Umsetzung und Organisation obliegt einzelnen Bundesländern</a:t>
            </a:r>
            <a:endParaRPr lang="de-DE" sz="1000" dirty="0"/>
          </a:p>
          <a:p>
            <a:r>
              <a:rPr lang="de-DE" sz="1000" b="1" dirty="0"/>
              <a:t>Portugal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https://www.dgs.pt/normas-orientacoes-e-informacoes/normas-e-circulares-normativas/norma-n-0192020-de-26102020-pdf.aspx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wird in Abhängigkeit der epidemiologischen Situation sowie der Verfügbarkeit von Ressourcen angepasst,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Direção-Geral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</a:t>
            </a:r>
            <a:endParaRPr lang="de-DE" sz="1000" dirty="0"/>
          </a:p>
          <a:p>
            <a:r>
              <a:rPr lang="de-DE" sz="1000" b="1" dirty="0"/>
              <a:t>Schweiz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https://www.bag.admin.ch/bag/de/home/krankheiten/ausbrueche-epidemien-pandemien/aktuelle-ausbrueche-epidemien/novel-cov/testen.html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Zuständige Behörde: Bundesamt für Gesundheit BAG, Umsetzung obliegt den Kantonen, daher Abweichungen von allgemeiner Strategie möglich</a:t>
            </a:r>
            <a:endParaRPr lang="de-DE" sz="1000" dirty="0"/>
          </a:p>
          <a:p>
            <a:r>
              <a:rPr lang="de-DE" sz="1000" b="1" dirty="0"/>
              <a:t>Spanien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https://www.sanidad.gob.es/profesionales/saludPublica/ccayes/alertasActual/nCov/documentos/Nueva_estrategia_vigilancia_y_control.pdf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Sanidad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Carlos III</a:t>
            </a:r>
            <a:endParaRPr lang="de-DE" sz="1000" dirty="0"/>
          </a:p>
          <a:p>
            <a:r>
              <a:rPr lang="de-DE" sz="1000" b="1" dirty="0"/>
              <a:t>Vereinigtes Königreich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https://www.gov.uk/get-coronavirus-test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https://www.nhsinform.scot/illnesses-and-conditions/infections-and-poisoning/coronavirus-covid-19/coronavirus-covid-19/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https://gov.wales/get-tested-coronavirus-covid-19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https://www.nidirect.gov.uk/articles/coronavirus-covid-19-testing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gemeinsamer Leitpfaden, Umsetzung variiert je nach Regio (Schottland, Wales etc.)</a:t>
            </a:r>
            <a:endParaRPr lang="de-DE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USA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https://www.cdc.gov/coronavirus/2019-ncov/symptoms-testing/testing.html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https://www.cdc.gov/coronavirus/2019-ncov/hcp/testing-overview.html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CDC</a:t>
            </a: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6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Dänemark:</a:t>
            </a:r>
          </a:p>
          <a:p>
            <a:r>
              <a:rPr lang="de-DE" sz="1000" b="1" dirty="0"/>
              <a:t>Frankreich:</a:t>
            </a:r>
            <a:r>
              <a:rPr lang="de-DE" sz="1000" dirty="0"/>
              <a:t>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https://www.gouvernement.fr/info-coronavirus/ressources-a-partager#section-b1427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https://www.ameli.fr/assure/covid-19/tester-alerter-proteger-comprendre-la-strategie-pour-stopper-l-epidemie/les-tests-de-depistage-du-covid-19/les-autotests-sur-prelevement-nasal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https://www.gouvernement.fr/sites/default/files/coll-ge-lyc-e-que-se-passe-t-il-si-un-l-ve-est-en-contact-avec-un-l-ve-malade-de-la-covid-19-97819_0.pdf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Ministère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Solidarités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endParaRPr lang="de-D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Italien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https://www.salutelazio.it/covid-19-l-offerta-di-test-nel-lazio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Salute Lazio. Jede regionale Gesundheitsbehörde ist für die Teststrategie zuständig</a:t>
            </a:r>
          </a:p>
          <a:p>
            <a:r>
              <a:rPr lang="de-DE" sz="1000" b="1" dirty="0"/>
              <a:t>Niederlande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https://www.government.nl/topics/coronavirus-covid-19/coronavirus-test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Volksgezondheid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Sport</a:t>
            </a:r>
            <a:endParaRPr lang="de-DE" sz="1000" dirty="0"/>
          </a:p>
          <a:p>
            <a:r>
              <a:rPr lang="de-DE" sz="1000" b="1" dirty="0"/>
              <a:t>Österreich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https://www.sozialministerium.at/Informationen-zum-Coronavirus/Coronavirus---Aktuelle-Ma%C3%9Fnahmen.html#teststrategie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01.04.2022 bis vorerst 30.06.2022, Zuständige Behörde: Sozialministerium, Finanzierung durch Bund, Umsetzung und Organisation obliegt einzelnen Bundesländern</a:t>
            </a:r>
            <a:endParaRPr lang="de-DE" sz="1000" dirty="0"/>
          </a:p>
          <a:p>
            <a:r>
              <a:rPr lang="de-DE" sz="1000" b="1" dirty="0"/>
              <a:t>Portugal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https://www.dgs.pt/normas-orientacoes-e-informacoes/normas-e-circulares-normativas/norma-n-0192020-de-26102020-pdf.aspx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wird in Abhängigkeit der epidemiologischen Situation sowie der Verfügbarkeit von Ressourcen angepasst,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Direção-Geral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</a:t>
            </a:r>
            <a:endParaRPr lang="de-DE" sz="1000" dirty="0"/>
          </a:p>
          <a:p>
            <a:r>
              <a:rPr lang="de-DE" sz="1000" b="1" dirty="0"/>
              <a:t>Schweiz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https://www.bag.admin.ch/bag/de/home/krankheiten/ausbrueche-epidemien-pandemien/aktuelle-ausbrueche-epidemien/novel-cov/testen.html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Zuständige Behörde: Bundesamt für Gesundheit BAG, Umsetzung obliegt den Kantonen, daher Abweichungen von allgemeiner Strategie möglich</a:t>
            </a:r>
            <a:endParaRPr lang="de-DE" sz="1000" dirty="0"/>
          </a:p>
          <a:p>
            <a:r>
              <a:rPr lang="de-DE" sz="1000" b="1" dirty="0"/>
              <a:t>Spanien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https://www.sanidad.gob.es/profesionales/saludPublica/ccayes/alertasActual/nCov/documentos/Nueva_estrategia_vigilancia_y_control.pdf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Sanidad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Carlos III</a:t>
            </a:r>
            <a:endParaRPr lang="de-DE" sz="1000" dirty="0"/>
          </a:p>
          <a:p>
            <a:r>
              <a:rPr lang="de-DE" sz="1000" b="1" dirty="0"/>
              <a:t>Vereinigtes Königreich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https://www.gov.uk/get-coronavirus-test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https://www.nhsinform.scot/illnesses-and-conditions/infections-and-poisoning/coronavirus-covid-19/coronavirus-covid-19/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https://gov.wales/get-tested-coronavirus-covid-19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https://www.nidirect.gov.uk/articles/coronavirus-covid-19-testing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gemeinsamer Leitpfaden, Umsetzung variiert je nach Regio (Schottland, Wales etc.)</a:t>
            </a:r>
            <a:endParaRPr lang="de-DE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USA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https://www.cdc.gov/coronavirus/2019-ncov/symptoms-testing/testing.html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https://www.cdc.gov/coronavirus/2019-ncov/hcp/testing-overview.html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CDC</a:t>
            </a: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5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Dänemark:</a:t>
            </a:r>
          </a:p>
          <a:p>
            <a:r>
              <a:rPr lang="de-DE" sz="1000" b="1" dirty="0"/>
              <a:t>Frankreich:</a:t>
            </a:r>
            <a:r>
              <a:rPr lang="de-DE" sz="1000" dirty="0"/>
              <a:t>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https://www.gouvernement.fr/info-coronavirus/ressources-a-partager#section-b1427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https://www.ameli.fr/assure/covid-19/tester-alerter-proteger-comprendre-la-strategie-pour-stopper-l-epidemie/les-tests-de-depistage-du-covid-19/les-autotests-sur-prelevement-nasal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https://www.gouvernement.fr/sites/default/files/coll-ge-lyc-e-que-se-passe-t-il-si-un-l-ve-est-en-contact-avec-un-l-ve-malade-de-la-covid-19-97819_0.pdf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Ministère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Solidarités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Santé</a:t>
            </a:r>
            <a:endParaRPr lang="de-DE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Italien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https://www.salutelazio.it/covid-19-l-offerta-di-test-nel-lazio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Salute Lazio. Jede regionale Gesundheitsbehörde ist für die Teststrategie zuständig</a:t>
            </a:r>
          </a:p>
          <a:p>
            <a:r>
              <a:rPr lang="de-DE" sz="1000" b="1" dirty="0"/>
              <a:t>Niederlande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https://www.government.nl/topics/coronavirus-covid-19/coronavirus-test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Volksgezondheid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Sport</a:t>
            </a:r>
            <a:endParaRPr lang="de-DE" sz="1000" dirty="0"/>
          </a:p>
          <a:p>
            <a:r>
              <a:rPr lang="de-DE" sz="1000" b="1" dirty="0"/>
              <a:t>Österreich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https://www.sozialministerium.at/Informationen-zum-Coronavirus/Coronavirus---Aktuelle-Ma%C3%9Fnahmen.html#teststrategie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01.04.2022 bis vorerst 30.06.2022, Zuständige Behörde: Sozialministerium, Finanzierung durch Bund, Umsetzung und Organisation obliegt einzelnen Bundesländern</a:t>
            </a:r>
            <a:endParaRPr lang="de-DE" sz="1000" dirty="0"/>
          </a:p>
          <a:p>
            <a:r>
              <a:rPr lang="de-DE" sz="1000" b="1" dirty="0"/>
              <a:t>Portugal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https://www.dgs.pt/normas-orientacoes-e-informacoes/normas-e-circulares-normativas/norma-n-0192020-de-26102020-pdf.aspx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wird in Abhängigkeit der epidemiologischen Situation sowie der Verfügbarkeit von Ressourcen angepasst,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Direção-Geral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</a:t>
            </a:r>
            <a:endParaRPr lang="de-DE" sz="1000" dirty="0"/>
          </a:p>
          <a:p>
            <a:r>
              <a:rPr lang="de-DE" sz="1000" b="1" dirty="0"/>
              <a:t>Schweiz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https://www.bag.admin.ch/bag/de/home/krankheiten/ausbrueche-epidemien-pandemien/aktuelle-ausbrueche-epidemien/novel-cov/testen.html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Zuständige Behörde: Bundesamt für Gesundheit BAG, Umsetzung obliegt den Kantonen, daher Abweichungen von allgemeiner Strategie möglich</a:t>
            </a:r>
            <a:endParaRPr lang="de-DE" sz="1000" dirty="0"/>
          </a:p>
          <a:p>
            <a:r>
              <a:rPr lang="de-DE" sz="1000" b="1" dirty="0"/>
              <a:t>Spanien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https://www.sanidad.gob.es/profesionales/saludPublica/ccayes/alertasActual/nCov/documentos/Nueva_estrategia_vigilancia_y_control.pdf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Ministerio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Sanidad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de-DE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Carlos III</a:t>
            </a:r>
            <a:endParaRPr lang="de-DE" sz="1000" dirty="0"/>
          </a:p>
          <a:p>
            <a:r>
              <a:rPr lang="de-DE" sz="1000" b="1" dirty="0"/>
              <a:t>Vereinigtes Königreich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https://www.gov.uk/get-coronavirus-test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https://www.nhsinform.scot/illnesses-and-conditions/infections-and-poisoning/coronavirus-covid-19/coronavirus-covid-19/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https://gov.wales/get-tested-coronavirus-covid-19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https://www.nidirect.gov.uk/articles/coronavirus-covid-19-testing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gemeinsamer Leitpfaden, Umsetzung variiert je nach Regio (Schottland, Wales etc.)</a:t>
            </a:r>
            <a:endParaRPr lang="de-DE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1" dirty="0"/>
              <a:t>USA</a:t>
            </a:r>
            <a:r>
              <a:rPr lang="de-DE" sz="1000" dirty="0"/>
              <a:t>: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https://www.cdc.gov/coronavirus/2019-ncov/symptoms-testing/testing.html</a:t>
            </a:r>
            <a:r>
              <a:rPr lang="de-DE" sz="10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https://www.cdc.gov/coronavirus/2019-ncov/hcp/testing-overview.html</a:t>
            </a:r>
            <a:r>
              <a:rPr lang="de-DE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vorerst gültig, Zuständige Behörde: CDC</a:t>
            </a:r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81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07/07/2022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07/07/2022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07/07/2022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07/07/2022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07/07/2022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07/07/2022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07/07/2022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07/07/2022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07/07/2022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07/07/2022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news-media/news-items/9629-community-cases-493-hospitalisations-11-icu-24-death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ewsrnd.com/news/2022-07-04-%22alarming%22--new-omikron-variant-ba-2-75-discovered---also-in-germany.SJ-7t8Oxi5.html" TargetMode="External"/><Relationship Id="rId4" Type="http://schemas.openxmlformats.org/officeDocument/2006/relationships/hyperlink" Target="https://www.nzherald.co.nz/nz/covid-19-omicron-what-do-we-know-about-the-latest-omicron-subvariant-ba275/MEZ3LD6S6F5UFCOE7YZVOZZOPI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06.07.2022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4"/>
            <a:ext cx="68069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06.07.2022, Datenstand 28.06.2022; Karte und Tabelle </a:t>
            </a:r>
            <a:r>
              <a:rPr lang="de-DE" sz="1200" dirty="0"/>
              <a:t>WHO, 05.07.2022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784362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30.12.2019 – 04.07.2022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8663664" y="3121223"/>
            <a:ext cx="349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B71CBE-A7D2-454C-9444-2518538A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25" b="17333"/>
          <a:stretch/>
        </p:blipFill>
        <p:spPr>
          <a:xfrm>
            <a:off x="6953067" y="3589019"/>
            <a:ext cx="4795330" cy="3194157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77BB6B3-5F24-4611-B2F2-FC4BFFBD4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36733"/>
              </p:ext>
            </p:extLst>
          </p:nvPr>
        </p:nvGraphicFramePr>
        <p:xfrm>
          <a:off x="138264" y="3589019"/>
          <a:ext cx="6530418" cy="2943500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1.448.309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2.527.226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5.255.389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A9A25786-3B22-4877-9E2B-1C9CA772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4" y="1007323"/>
            <a:ext cx="8026682" cy="2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ID5545 Teststrategien international – PCR und AG Tests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32AD857-85BA-4DC7-A1C6-AF39518B2304}"/>
              </a:ext>
            </a:extLst>
          </p:cNvPr>
          <p:cNvSpPr txBox="1"/>
          <p:nvPr/>
        </p:nvSpPr>
        <p:spPr>
          <a:xfrm>
            <a:off x="6098545" y="6558037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s. Notizen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E57B900-BFE8-4712-917E-8FE6D6988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48991"/>
              </p:ext>
            </p:extLst>
          </p:nvPr>
        </p:nvGraphicFramePr>
        <p:xfrm>
          <a:off x="914400" y="1277661"/>
          <a:ext cx="10283868" cy="4872615"/>
        </p:xfrm>
        <a:graphic>
          <a:graphicData uri="http://schemas.openxmlformats.org/drawingml/2006/table">
            <a:tbl>
              <a:tblPr firstRow="1" firstCol="1" bandRow="1"/>
              <a:tblGrid>
                <a:gridCol w="4247684">
                  <a:extLst>
                    <a:ext uri="{9D8B030D-6E8A-4147-A177-3AD203B41FA5}">
                      <a16:colId xmlns:a16="http://schemas.microsoft.com/office/drawing/2014/main" val="3327012953"/>
                    </a:ext>
                  </a:extLst>
                </a:gridCol>
                <a:gridCol w="6036184">
                  <a:extLst>
                    <a:ext uri="{9D8B030D-6E8A-4147-A177-3AD203B41FA5}">
                      <a16:colId xmlns:a16="http://schemas.microsoft.com/office/drawing/2014/main" val="3921164075"/>
                    </a:ext>
                  </a:extLst>
                </a:gridCol>
              </a:tblGrid>
              <a:tr h="4872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Kostenloser Test (Schnelltest oder PCR)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Spanien: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 für symptomatischen Personen mit einem der folgenden Kriterien: Ärztliche Indikation, Vulnerable Pers. (Alter ≥60 Jahre, Immunsuppression, Schwangerschaft), Kontakte zu vulnerablen Personen,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Akute Infektion der unteren Atemwege mit Indikation zur stationären Aufnahme, Enge Kontakte von COVID-19-Fällen, Reiseanamnese (Aufenthalt (innerhalb der letzten 14 Tage) in Regionen mit Zirkulation von VOCs oder VOIs ohne nachgewiesene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Spanien, Migranten, die kürzlich in Spanien angekommen sind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COVID-19-Verdachtfälle, Besucher im Krankenhaus und Pflegeheimen, Personen, die in Krankenhaus eingewiesen werden, - Beschäftigte in dem Gesundheits- und Sozialwesen (z.B. Sozialarbeiter, Pflegekraft, persönlicher Assistent)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49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9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FC86265-15C3-4BBC-B88E-605D96FF4228}"/>
              </a:ext>
            </a:extLst>
          </p:cNvPr>
          <p:cNvGrpSpPr/>
          <p:nvPr/>
        </p:nvGrpSpPr>
        <p:grpSpPr>
          <a:xfrm>
            <a:off x="-603325" y="1006275"/>
            <a:ext cx="5536889" cy="5851724"/>
            <a:chOff x="-137160" y="1006276"/>
            <a:chExt cx="5536889" cy="5851724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F7C50C9-CDEE-4861-8244-005F8E3A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06276"/>
              <a:ext cx="5399729" cy="5644800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F1D5735-7FC8-4104-89CC-3AF18A155E4E}"/>
                </a:ext>
              </a:extLst>
            </p:cNvPr>
            <p:cNvSpPr/>
            <p:nvPr/>
          </p:nvSpPr>
          <p:spPr>
            <a:xfrm>
              <a:off x="-137160" y="5223510"/>
              <a:ext cx="942893" cy="1634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28.06.2022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05.07.2022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5CDB05-ED25-463A-B070-6A3C0DE5E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954" y="1006275"/>
            <a:ext cx="5605599" cy="5755451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839992B-1496-4A86-A549-7F90E5F66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88843"/>
              </p:ext>
            </p:extLst>
          </p:nvPr>
        </p:nvGraphicFramePr>
        <p:xfrm>
          <a:off x="9761220" y="1038501"/>
          <a:ext cx="2298311" cy="291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2171535837"/>
                    </a:ext>
                  </a:extLst>
                </a:gridCol>
                <a:gridCol w="549227">
                  <a:extLst>
                    <a:ext uri="{9D8B030D-6E8A-4147-A177-3AD203B41FA5}">
                      <a16:colId xmlns:a16="http://schemas.microsoft.com/office/drawing/2014/main" val="2988835336"/>
                    </a:ext>
                  </a:extLst>
                </a:gridCol>
                <a:gridCol w="766104">
                  <a:extLst>
                    <a:ext uri="{9D8B030D-6E8A-4147-A177-3AD203B41FA5}">
                      <a16:colId xmlns:a16="http://schemas.microsoft.com/office/drawing/2014/main" val="1837310101"/>
                    </a:ext>
                  </a:extLst>
                </a:gridCol>
              </a:tblGrid>
              <a:tr h="671659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 dirty="0">
                          <a:effectLst/>
                        </a:rPr>
                        <a:t>Country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 dirty="0">
                          <a:effectLst/>
                        </a:rPr>
                        <a:t>inc_7d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 dirty="0">
                          <a:effectLst/>
                        </a:rPr>
                        <a:t>change_cases_7d %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47946654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Zypern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1225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0984614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Frankreich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1175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7086867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Luxemburg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917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6784324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Italien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916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4324918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Österreich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817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4067164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Griechenland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808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-6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1031922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Monaco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790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6283485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Malta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768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9054038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Deutschland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688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-2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9429837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Portugal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655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-11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425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BA.5 in EU – Zusammenstellung ECDC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ECDC im WHO EURO VV </a:t>
            </a:r>
            <a:r>
              <a:rPr lang="de-DE" sz="1200" i="1" dirty="0" err="1">
                <a:solidFill>
                  <a:prstClr val="black"/>
                </a:solidFill>
              </a:rPr>
              <a:t>call</a:t>
            </a:r>
            <a:r>
              <a:rPr lang="de-DE" sz="1200" i="1" dirty="0">
                <a:solidFill>
                  <a:prstClr val="black"/>
                </a:solidFill>
              </a:rPr>
              <a:t> 30.06.2022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C01A15-73EE-4A2C-9BCE-9D2A01C151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037" y="1248565"/>
            <a:ext cx="7575396" cy="42648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76C266-8FFF-49B3-8B62-DEA776F07766}"/>
              </a:ext>
            </a:extLst>
          </p:cNvPr>
          <p:cNvSpPr txBox="1"/>
          <p:nvPr/>
        </p:nvSpPr>
        <p:spPr>
          <a:xfrm>
            <a:off x="8012430" y="1150946"/>
            <a:ext cx="39285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BA.5 Dominanz in den meisten EU Ländern in KW23</a:t>
            </a:r>
          </a:p>
          <a:p>
            <a:endParaRPr lang="de-DE" sz="2400" b="1" dirty="0"/>
          </a:p>
          <a:p>
            <a:r>
              <a:rPr lang="de-DE" sz="2400" b="1" dirty="0"/>
              <a:t>Portugal: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Dominanz KW19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Fallzahlanstieg ab KW20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3 Wochen hohes Niveau</a:t>
            </a:r>
          </a:p>
          <a:p>
            <a:pPr marL="285750" indent="-285750">
              <a:buFontTx/>
              <a:buChar char="-"/>
            </a:pPr>
            <a:r>
              <a:rPr lang="de-DE" sz="2400" b="1" dirty="0"/>
              <a:t>Sinkende Fallzahlen ab KW23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r>
              <a:rPr lang="de-DE" sz="2400" b="1" dirty="0"/>
              <a:t>-&gt; BA.5 Welle: sinkende Fallzahlen ab ca. KW28 erwartet</a:t>
            </a:r>
          </a:p>
        </p:txBody>
      </p:sp>
    </p:spTree>
    <p:extLst>
      <p:ext uri="{BB962C8B-B14F-4D97-AF65-F5344CB8AC3E}">
        <p14:creationId xmlns:p14="http://schemas.microsoft.com/office/powerpoint/2010/main" val="5346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Europa - Anpassung Impfempfehlung 2. Auffrischimpfung wg.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siehe Notizen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76C266-8FFF-49B3-8B62-DEA776F07766}"/>
              </a:ext>
            </a:extLst>
          </p:cNvPr>
          <p:cNvSpPr txBox="1"/>
          <p:nvPr/>
        </p:nvSpPr>
        <p:spPr>
          <a:xfrm>
            <a:off x="1" y="825579"/>
            <a:ext cx="1200974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Belgien und Kroatien:</a:t>
            </a:r>
            <a:r>
              <a:rPr lang="de-DE" dirty="0"/>
              <a:t> seit Mai 2022 für &gt;80-Jährige, Bewohner*innen Pflegeheim und Immunsupprimierte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Frankreich:</a:t>
            </a:r>
            <a:r>
              <a:rPr lang="de-DE" dirty="0"/>
              <a:t> seit Ende Januar für Immunsupprimierte, 																seit März für Personen &gt;80-Jährige und Bewohner von Pflegeheimen (3 Monate nach 1. Auffrischimpfung), 			seit April für 60-79-Jährige mit und ohne Komorbiditäten, wenn 1. Auffrischimpfung 6 Monate zurück liegt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b="1" dirty="0"/>
              <a:t>Norwegen:</a:t>
            </a:r>
            <a:r>
              <a:rPr lang="de-DE" dirty="0"/>
              <a:t> seit 01.07.2022 &gt;75-Jährige und vorranging Personen in Langzeitpflegeeinrichtungen, &gt;65-Jährige, sowie 			 ab 01.09.2022 18 bis 64-Jährige mit Komorbiditäten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Niederlande:</a:t>
            </a:r>
            <a:r>
              <a:rPr lang="de-DE" dirty="0"/>
              <a:t> seit März 2022 für Personen &gt;60 Jahre und Hochrisikogruppen (drei Monate nach 1.Auffrischimpfung) 			    neue Auffrischungskampagne für Herbst/Winter derzeit im Beschluss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Irland:</a:t>
            </a:r>
            <a:r>
              <a:rPr lang="de-DE" dirty="0"/>
              <a:t> 2. Auffrischimpfung für Personen ab 65 Jahre und Immunsupprimierte bereits gestartet							weitergehende Impfkampagne für Auffrischungsimpfung im Herbst in Planung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Dänemark: </a:t>
            </a:r>
            <a:r>
              <a:rPr lang="de-DE" dirty="0"/>
              <a:t>Personen mit erhöhtem Risiko für Infektionen bereits jetzt, nach ärztl. Einschätzung.</a:t>
            </a:r>
            <a:r>
              <a:rPr lang="de-DE" b="1" dirty="0"/>
              <a:t>							</a:t>
            </a:r>
            <a:r>
              <a:rPr lang="de-DE" dirty="0"/>
              <a:t>ab 15.09.2022 ≥85-Jährige, Bewohner von Alten- und Pflegeheimen, sowie vulnerable älteren Personen,			ab 01.10.2022 </a:t>
            </a:r>
            <a:r>
              <a:rPr lang="de-DE" dirty="0" err="1"/>
              <a:t>suksessive</a:t>
            </a:r>
            <a:r>
              <a:rPr lang="de-DE" dirty="0"/>
              <a:t> jüngere Altersgruppen endend mit ≥50 Jahre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Österreich:</a:t>
            </a:r>
            <a:r>
              <a:rPr lang="de-DE" dirty="0"/>
              <a:t> national 2. Auffrischimpfung für &gt;65-Jährige, deren 1. Auffrischimpfung über 6 Monate zurückliegt, 				Wien 2. Auffrischimpfung für alle &gt;12 Jahre deren 1. Auffrischimpfung über 6 Monate zurückliegt (erlaubt 			aber auch wenn diese nur 4 Monate zurückliegt)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Estland</a:t>
            </a:r>
            <a:r>
              <a:rPr lang="de-DE" dirty="0"/>
              <a:t>:  </a:t>
            </a:r>
            <a:r>
              <a:rPr lang="en-US" dirty="0"/>
              <a:t>ab 01.08.2022, starting with risk groups: </a:t>
            </a:r>
            <a:r>
              <a:rPr lang="de-DE" dirty="0"/>
              <a:t>&gt;60-Jährige</a:t>
            </a:r>
            <a:r>
              <a:rPr lang="en-US" dirty="0"/>
              <a:t>, HCW,  &gt;12</a:t>
            </a:r>
            <a:r>
              <a:rPr lang="de-DE" dirty="0"/>
              <a:t>-Jährige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best. </a:t>
            </a:r>
            <a:r>
              <a:rPr lang="en-US" dirty="0" err="1"/>
              <a:t>Vorerkrankungen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Malta: </a:t>
            </a:r>
            <a:r>
              <a:rPr lang="de-DE" dirty="0"/>
              <a:t>für &gt;65-Jährige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5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286D7A9-B41C-47B1-B09E-236C5146FCBB}"/>
              </a:ext>
            </a:extLst>
          </p:cNvPr>
          <p:cNvSpPr txBox="1"/>
          <p:nvPr/>
        </p:nvSpPr>
        <p:spPr>
          <a:xfrm>
            <a:off x="6098545" y="6645719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s. Notizen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8458B0E-5BF7-43F2-A186-650232977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92218"/>
              </p:ext>
            </p:extLst>
          </p:nvPr>
        </p:nvGraphicFramePr>
        <p:xfrm>
          <a:off x="606168" y="1169599"/>
          <a:ext cx="11256676" cy="5536804"/>
        </p:xfrm>
        <a:graphic>
          <a:graphicData uri="http://schemas.openxmlformats.org/drawingml/2006/table">
            <a:tbl>
              <a:tblPr firstRow="1" firstCol="1" bandRow="1"/>
              <a:tblGrid>
                <a:gridCol w="1774473">
                  <a:extLst>
                    <a:ext uri="{9D8B030D-6E8A-4147-A177-3AD203B41FA5}">
                      <a16:colId xmlns:a16="http://schemas.microsoft.com/office/drawing/2014/main" val="2072306936"/>
                    </a:ext>
                  </a:extLst>
                </a:gridCol>
                <a:gridCol w="9482203">
                  <a:extLst>
                    <a:ext uri="{9D8B030D-6E8A-4147-A177-3AD203B41FA5}">
                      <a16:colId xmlns:a16="http://schemas.microsoft.com/office/drawing/2014/main" val="3090738792"/>
                    </a:ext>
                  </a:extLst>
                </a:gridCol>
              </a:tblGrid>
              <a:tr h="538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Selbsttest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Dänemark und Frankreich: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eingeschränkte Personengruppen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USA:</a:t>
                      </a:r>
                      <a:r>
                        <a:rPr lang="de-DE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(keine Limitationen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267924"/>
                  </a:ext>
                </a:extLst>
              </a:tr>
              <a:tr h="91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Selbsttest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kostenpflichtig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Niederlande: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eingeschränkte Personengruppen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eingeschränkte Personengruppen, </a:t>
                      </a: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ärztlichem Rezept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Italien &amp; Spanien </a:t>
                      </a: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ohne weitere Spezifikationen</a:t>
                      </a: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18202"/>
                  </a:ext>
                </a:extLst>
              </a:tr>
              <a:tr h="1327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Schnelltest im Testzentrum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eingeschränkte Personengruppen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Italien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eingeschränkte Personengruppen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Österreich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unbegrenzt für eingeschränkte Personengruppen, </a:t>
                      </a:r>
                      <a:r>
                        <a:rPr lang="de-DE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Allgemeinbevölkerung 5 pro Monat 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eingeschränkte Personengruppen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Schweiz</a:t>
                      </a:r>
                      <a:r>
                        <a:rPr lang="de-DE" sz="16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für alle</a:t>
                      </a: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52485"/>
                  </a:ext>
                </a:extLst>
              </a:tr>
              <a:tr h="2647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PCR-Test kostenlos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Dänemark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Patienten in Gesundheitseinrichtungen, alle 14 Tage für HCW in Sozial- und Altenpflege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Symptomatische Pers., Bestätigung von positiven AG-Tests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Italien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Kontaktpersonen, Symptomatische at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schweren Verlauf, Kontakt zu vulnerablen 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Österreich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Verdachtsfälle, Bewohner, Besucher und Mitarbeiter vulnerabler Bereiche</a:t>
                      </a: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Allgemeinbevölkerung 5 pro Monat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Einrichtungen für vulnerable Gruppen, Gesundheitseinrichtungen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Schweiz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Verdachtsfälle,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Kontaktpers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Nach Testaufforderung durch ÖGD oder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Ärzt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*in, Pool-PR für Bevölkerung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Niederlande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Symptome + 1 der folgenden Voraussetzungen: 1. Personal im Gesundheitswesen mit Patientenkontakt, 2. Bewohner von Alten- &amp; Pflegeheimen &amp; sonstigen Einrichtungen sowie Besucher von Tageszentren, die &gt;70 Jahre oder immunsupprimiert, 3. Pers., die nicht in der Lage, Selbsttest durchzuführen, 4. Pers., die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Genesenennachweis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benötigen</a:t>
                      </a:r>
                    </a:p>
                  </a:txBody>
                  <a:tcPr marL="36590" marR="36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15712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ID5545 Teststrategien international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B42D4C7-1BE5-42FE-93C8-46B7355A193D}"/>
              </a:ext>
            </a:extLst>
          </p:cNvPr>
          <p:cNvSpPr txBox="1"/>
          <p:nvPr/>
        </p:nvSpPr>
        <p:spPr>
          <a:xfrm>
            <a:off x="252152" y="835698"/>
            <a:ext cx="1125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Länder: Dänemark, Frankreich, Italien, Niederlande, Österreich, Portugal, Schweiz, Spanien, Vereinigtes Königreich, USA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6572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Omikron </a:t>
            </a:r>
            <a:r>
              <a:rPr lang="de-DE" sz="2400" dirty="0" err="1">
                <a:latin typeface="Scala Sans OT" panose="020B0504030101020104" pitchFamily="34" charset="0"/>
              </a:rPr>
              <a:t>Sublinie</a:t>
            </a:r>
            <a:r>
              <a:rPr lang="de-DE" sz="2400" dirty="0">
                <a:latin typeface="Scala Sans OT" panose="020B0504030101020104" pitchFamily="34" charset="0"/>
              </a:rPr>
              <a:t> BA.2.75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</a:t>
            </a:r>
            <a:r>
              <a:rPr lang="de-DE" sz="1200" i="1" dirty="0">
                <a:solidFill>
                  <a:prstClr val="black"/>
                </a:solidFill>
                <a:hlinkClick r:id="rId3"/>
              </a:rPr>
              <a:t>NZ </a:t>
            </a:r>
            <a:r>
              <a:rPr lang="de-DE" sz="1200" i="1" dirty="0" err="1">
                <a:solidFill>
                  <a:prstClr val="black"/>
                </a:solidFill>
                <a:hlinkClick r:id="rId3"/>
              </a:rPr>
              <a:t>MoH</a:t>
            </a:r>
            <a:r>
              <a:rPr lang="de-DE" sz="1200" i="1" dirty="0">
                <a:solidFill>
                  <a:prstClr val="black"/>
                </a:solidFill>
              </a:rPr>
              <a:t>, </a:t>
            </a:r>
            <a:r>
              <a:rPr lang="de-DE" sz="1200" i="1" dirty="0">
                <a:solidFill>
                  <a:prstClr val="black"/>
                </a:solidFill>
                <a:hlinkClick r:id="rId4"/>
              </a:rPr>
              <a:t>NZ Herald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>
                <a:solidFill>
                  <a:prstClr val="black"/>
                </a:solidFill>
                <a:hlinkClick r:id="rId5"/>
              </a:rPr>
              <a:t>etc</a:t>
            </a:r>
            <a:r>
              <a:rPr lang="de-DE" sz="12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745390-CD76-40FC-9277-B6F0A604DCB5}"/>
              </a:ext>
            </a:extLst>
          </p:cNvPr>
          <p:cNvSpPr txBox="1"/>
          <p:nvPr/>
        </p:nvSpPr>
        <p:spPr>
          <a:xfrm>
            <a:off x="577130" y="1094549"/>
            <a:ext cx="4250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Aus</a:t>
            </a:r>
            <a:r>
              <a:rPr lang="en-GB" sz="2000" dirty="0"/>
              <a:t> </a:t>
            </a:r>
            <a:r>
              <a:rPr lang="en-GB" sz="2000" dirty="0" err="1"/>
              <a:t>Medienberichten</a:t>
            </a:r>
            <a:r>
              <a:rPr lang="en-GB" sz="2000" dirty="0"/>
              <a:t>: </a:t>
            </a:r>
          </a:p>
          <a:p>
            <a:r>
              <a:rPr lang="en-GB" sz="2000" dirty="0" err="1"/>
              <a:t>Detektion</a:t>
            </a:r>
            <a:r>
              <a:rPr lang="en-GB" sz="2000" dirty="0"/>
              <a:t>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Indien</a:t>
            </a:r>
            <a:r>
              <a:rPr lang="en-GB" sz="2000" dirty="0"/>
              <a:t> (in 10 </a:t>
            </a:r>
            <a:r>
              <a:rPr lang="en-GB" sz="2000" dirty="0" err="1"/>
              <a:t>Bundesstaaten</a:t>
            </a:r>
            <a:r>
              <a:rPr lang="en-GB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Kanada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Neuseeland</a:t>
            </a:r>
            <a:r>
              <a:rPr lang="en-GB" sz="2000" dirty="0"/>
              <a:t> (2 </a:t>
            </a:r>
            <a:r>
              <a:rPr lang="en-GB" sz="2000" dirty="0" err="1"/>
              <a:t>Reisende</a:t>
            </a:r>
            <a:r>
              <a:rPr lang="en-GB" sz="2000" dirty="0"/>
              <a:t> </a:t>
            </a:r>
            <a:r>
              <a:rPr lang="en-GB" sz="2000" dirty="0" err="1"/>
              <a:t>aus</a:t>
            </a:r>
            <a:r>
              <a:rPr lang="en-GB" sz="2000" dirty="0"/>
              <a:t> </a:t>
            </a:r>
            <a:r>
              <a:rPr lang="en-GB" sz="2000" dirty="0" err="1"/>
              <a:t>Indien</a:t>
            </a:r>
            <a:r>
              <a:rPr lang="en-GB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Australien</a:t>
            </a:r>
            <a:endParaRPr lang="de-DE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9EEE57-E3E2-4A5E-8B80-CC8F28A25952}"/>
              </a:ext>
            </a:extLst>
          </p:cNvPr>
          <p:cNvSpPr txBox="1"/>
          <p:nvPr/>
        </p:nvSpPr>
        <p:spPr>
          <a:xfrm>
            <a:off x="577130" y="3626698"/>
            <a:ext cx="106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Statement NZ </a:t>
            </a:r>
            <a:r>
              <a:rPr lang="en-GB" sz="2000" dirty="0" err="1"/>
              <a:t>MoH</a:t>
            </a:r>
            <a:r>
              <a:rPr lang="en-GB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BA.2.75 has some characteristics that looks like they may enhance its ability to evade immunity, similar to the BA.4 and BA.5 Omicron subvariants,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and there is some early evidence overseas that it may be slightly more transmissible that BA.2.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no current evidence that it leads to more severe disease, although assessing the evidence is at a very early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At this stage, there is no evidence that BA.2.75 requires a shift in public health settings already in place to manage other Omicron variants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1069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ID5545Teststrategien international – AG Tests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AFC0D18-D6EA-4898-A521-CEB8A3B20E6F}"/>
              </a:ext>
            </a:extLst>
          </p:cNvPr>
          <p:cNvSpPr txBox="1"/>
          <p:nvPr/>
        </p:nvSpPr>
        <p:spPr>
          <a:xfrm>
            <a:off x="5946145" y="6581001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s. Notizen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8E9662D-89FD-42B8-A7B4-7BBCC79A2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04147"/>
              </p:ext>
            </p:extLst>
          </p:nvPr>
        </p:nvGraphicFramePr>
        <p:xfrm>
          <a:off x="1043941" y="1066467"/>
          <a:ext cx="10065315" cy="5492240"/>
        </p:xfrm>
        <a:graphic>
          <a:graphicData uri="http://schemas.openxmlformats.org/drawingml/2006/table">
            <a:tbl>
              <a:tblPr firstRow="1" firstCol="1" bandRow="1"/>
              <a:tblGrid>
                <a:gridCol w="2041498">
                  <a:extLst>
                    <a:ext uri="{9D8B030D-6E8A-4147-A177-3AD203B41FA5}">
                      <a16:colId xmlns:a16="http://schemas.microsoft.com/office/drawing/2014/main" val="1695745783"/>
                    </a:ext>
                  </a:extLst>
                </a:gridCol>
                <a:gridCol w="8023817">
                  <a:extLst>
                    <a:ext uri="{9D8B030D-6E8A-4147-A177-3AD203B41FA5}">
                      <a16:colId xmlns:a16="http://schemas.microsoft.com/office/drawing/2014/main" val="3547500350"/>
                    </a:ext>
                  </a:extLst>
                </a:gridCol>
              </a:tblGrid>
              <a:tr h="160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Selbsttest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Dänemark und Frankreich: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weiteren Spezifikationen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Pflegekräfte oder Besucher in der Sozial- und Altenpflege (beide)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Frankreich: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 Kontakte von COVID-19-Fällen, Kinder &lt;12 Jahre unabhängig vom Impfstatus, Schüler bei positivem Fall in einer Klasse (2 Tage nach Kontakt), Mitarbeiter von Schulen, Angehörige von pflegebedürftigen Patienten, Positives Ergebnis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Bestätigungs-PCR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(keine Limitationen)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66771"/>
                  </a:ext>
                </a:extLst>
              </a:tr>
              <a:tr h="1343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Selbsttest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kostenpflichtig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Niederlande: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COVID-19- Symptome, persistierende Symptomen + negativer Selbsttest (wiederholen nach 24 Stunden), Kontakt zu COVID-19-Fall, Rückkehr aus Ausland: Am Ankunftstag sowie 5 Tage nach Ankunft, Arbeit mit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Hochrisikopers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Präsenzarbeit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Portugal: </a:t>
                      </a: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ärztlichem Rezept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Italien &amp; Spanien </a:t>
                      </a: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ohne weitere Spezifikationen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70650"/>
                  </a:ext>
                </a:extLst>
              </a:tr>
              <a:tr h="254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Schnelltest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Symptomatische Pers., Enge Kontakte von COVID-19-Fällen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 Enge Kontakte von COVID-19-Fällen zur Beendigung der Quarantäne Pers. mit milder Symptomatik, wenn schnelle Ergebnisse notwendig sind (Flughafen)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Österreich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COVID-19-Verdachtsfälle, Bewohner, Besucher und Mitarbeiter vulnerabler Bereiche, für jeden Bürger stehen pro Monat fünf kostenlose Tests zur Verfügung („Massentestung“) der breiten Bevölkerung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Enge Kontakte von COVID-19-Fällen, Alle Kontakte von COVID-19-Fällen im Falle eines Ausbruchs, Pers. mit milder Symptomatik, Einrichtungen mit vulnerablen 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Schweiz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für alle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56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ID5545 Teststrategien international – PCR und AK Tests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C2026E8-A6A8-481B-A287-CC59A351B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91317"/>
              </p:ext>
            </p:extLst>
          </p:nvPr>
        </p:nvGraphicFramePr>
        <p:xfrm>
          <a:off x="804672" y="1261877"/>
          <a:ext cx="9765792" cy="5268214"/>
        </p:xfrm>
        <a:graphic>
          <a:graphicData uri="http://schemas.openxmlformats.org/drawingml/2006/table">
            <a:tbl>
              <a:tblPr firstRow="1" firstCol="1" bandRow="1"/>
              <a:tblGrid>
                <a:gridCol w="1980746">
                  <a:extLst>
                    <a:ext uri="{9D8B030D-6E8A-4147-A177-3AD203B41FA5}">
                      <a16:colId xmlns:a16="http://schemas.microsoft.com/office/drawing/2014/main" val="2949195798"/>
                    </a:ext>
                  </a:extLst>
                </a:gridCol>
                <a:gridCol w="7785046">
                  <a:extLst>
                    <a:ext uri="{9D8B030D-6E8A-4147-A177-3AD203B41FA5}">
                      <a16:colId xmlns:a16="http://schemas.microsoft.com/office/drawing/2014/main" val="1806924570"/>
                    </a:ext>
                  </a:extLst>
                </a:gridCol>
              </a:tblGrid>
              <a:tr h="3840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Kostenlose PCR-Test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Dänemark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Priorität auf Patienten in Gesundheitseinrichtungen, alle 14 d für Pflegekräfte in der Sozial- und Altenpflege (ab 15.08.2022)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Symptomatische Pers., Bestätigung von positiven Selbsttest- und Schnelltestergebnissen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Italien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Beendigung Isolation bei vorhandener Indikation, Enge Kontakte von COVID-19-Fällen, Symptomatische Pers. mit erhöhtem Risiko für schweren Verlauf, bei regelmäßigem Kontakt zu vulnerablen Gruppen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Österreich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COVID-19-Verdachtsfälle, Bewohner, Besucher und Mitarbeiter vulnerabler Bereiche, für jeden Bürger stehen pro Monat fünf kostenlose zur Verfügung („Massentestung“) der breiten Bevölkerung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Einrichtungen für vulnerable Gruppen, Gesundheitseinrichtungen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Schweiz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COVID-19-Verdachtsfälle, Kontakte, Nach Aufforderung zum Testen durch kantonale Stelle oder durch Arzt, Für alle Pers. kostenlose PCR-Pooltests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Niederlande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Symptome + 1 der folgenden Voraussetzungen: 1. Personal im Gesundheitswesen mit Patientenkontakt, 2. Bewohner von Alten- &amp; Pflegeheimen &amp; sonstigen Einrichtungen sowie Besucher von Tageszentren, die &gt;70 Jahre oder immunsupprimiert, 3. Pers., die nicht in der Lage, Selbsttest durchzuführen, 4. Pers., die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Genesenennachweis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benötigen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03681"/>
                  </a:ext>
                </a:extLst>
              </a:tr>
              <a:tr h="611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Kostenlose Antikörpertests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Schweiz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Zur fachärztlichen Abklärung &amp; nach ärztlicher Anordnung für: 1. Pers. mit Indikation für monoklonale Antikörper-Therapie, 2. stark Immunsupprimierte 4 Wochen nach vollständiger Impfung, 3. Pers. mit Anordnung durch kantonale Stelle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86271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2AD857-85BA-4DC7-A1C6-AF39518B2304}"/>
              </a:ext>
            </a:extLst>
          </p:cNvPr>
          <p:cNvSpPr txBox="1"/>
          <p:nvPr/>
        </p:nvSpPr>
        <p:spPr>
          <a:xfrm>
            <a:off x="6098545" y="6558037"/>
            <a:ext cx="6245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s. Notizen</a:t>
            </a:r>
          </a:p>
        </p:txBody>
      </p:sp>
    </p:spTree>
    <p:extLst>
      <p:ext uri="{BB962C8B-B14F-4D97-AF65-F5344CB8AC3E}">
        <p14:creationId xmlns:p14="http://schemas.microsoft.com/office/powerpoint/2010/main" val="40570589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3700</Words>
  <Application>Microsoft Office PowerPoint</Application>
  <PresentationFormat>Breitbild</PresentationFormat>
  <Paragraphs>284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Times New Roman</vt:lpstr>
      <vt:lpstr>Wingdings</vt:lpstr>
      <vt:lpstr>1_Office-Design</vt:lpstr>
      <vt:lpstr>WHO epidemiological update, Datenstand 06.07.2022</vt:lpstr>
      <vt:lpstr>7-Tages-Inzidenz pro 100.000 Einwohner in Europa</vt:lpstr>
      <vt:lpstr>BA.5 in EU – Zusammenstellung ECDC</vt:lpstr>
      <vt:lpstr>Europa - Anpassung Impfempfehlung 2. Auffrischimpfung wg. BA.5</vt:lpstr>
      <vt:lpstr>ID5545 Teststrategien international</vt:lpstr>
      <vt:lpstr>Omikron Sublinie BA.2.75</vt:lpstr>
      <vt:lpstr>PowerPoint-Präsentation</vt:lpstr>
      <vt:lpstr>ID5545Teststrategien international – AG Tests</vt:lpstr>
      <vt:lpstr>ID5545 Teststrategien international – PCR und AK Tests</vt:lpstr>
      <vt:lpstr>ID5545 Teststrategien international – PCR und AG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975</cp:revision>
  <dcterms:created xsi:type="dcterms:W3CDTF">2015-11-02T12:29:13Z</dcterms:created>
  <dcterms:modified xsi:type="dcterms:W3CDTF">2022-07-07T07:59:30Z</dcterms:modified>
</cp:coreProperties>
</file>