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2" r:id="rId2"/>
    <p:sldId id="686" r:id="rId3"/>
    <p:sldId id="685" r:id="rId4"/>
    <p:sldId id="672" r:id="rId5"/>
    <p:sldId id="68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idt-Nave, Christa" initials="CSN" lastIdx="2" clrIdx="0">
    <p:extLst>
      <p:ext uri="{19B8F6BF-5375-455C-9EA6-DF929625EA0E}">
        <p15:presenceInfo xmlns:p15="http://schemas.microsoft.com/office/powerpoint/2012/main" userId="Scheidt-Nave, Christa" providerId="None"/>
      </p:ext>
    </p:extLst>
  </p:cmAuthor>
  <p:cmAuthor id="2" name="Silva de Almeida, Maria" initials="SdAM" lastIdx="1" clrIdx="1">
    <p:extLst>
      <p:ext uri="{19B8F6BF-5375-455C-9EA6-DF929625EA0E}">
        <p15:presenceInfo xmlns:p15="http://schemas.microsoft.com/office/powerpoint/2012/main" userId="Silva de Almeida, Mar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7F25"/>
    <a:srgbClr val="4F81BD"/>
    <a:srgbClr val="045AA6"/>
    <a:srgbClr val="DFE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37" autoAdjust="0"/>
    <p:restoredTop sz="95268" autoAdjust="0"/>
  </p:normalViewPr>
  <p:slideViewPr>
    <p:cSldViewPr snapToGrid="0">
      <p:cViewPr varScale="1">
        <p:scale>
          <a:sx n="83" d="100"/>
          <a:sy n="83" d="100"/>
        </p:scale>
        <p:origin x="9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8ED09-C620-4DC4-AEBB-2103CAA67739}" type="datetimeFigureOut">
              <a:rPr lang="de-DE" smtClean="0"/>
              <a:t>06.07.2022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01B7-D35C-4239-87BD-66207382E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55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175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731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03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preferably as defined by the WHO post COVID-19 condition) : history of confirmed or probable COVID-19 prior to the last 3 months and symptoms that last at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least 2 months that can't be explained by an alternative diagnosis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510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50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4000" tIns="312000" rIns="912000" bIns="60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911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6000" tIns="312000" rIns="336000" bIns="60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3716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286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4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786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362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68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5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80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46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2" y="6356351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en-US"/>
              <a:t>Austausch Long COVID Allgemeinmedizin Uni Würzburg / RKI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1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1" y="326666"/>
            <a:ext cx="2041215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1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498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/>
  <p:txStyles>
    <p:titleStyle>
      <a:lvl1pPr algn="l" defTabSz="609585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246520" y="2267306"/>
            <a:ext cx="6098555" cy="1687127"/>
          </a:xfrm>
        </p:spPr>
        <p:txBody>
          <a:bodyPr>
            <a:normAutofit/>
          </a:bodyPr>
          <a:lstStyle/>
          <a:p>
            <a:br>
              <a:rPr lang="de-DE" sz="2400" dirty="0"/>
            </a:br>
            <a:r>
              <a:rPr lang="de-DE" sz="2400" dirty="0"/>
              <a:t> </a:t>
            </a:r>
            <a:endParaRPr lang="de-DE" sz="2800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C741FF68-5362-4AF3-843E-EC348DF6431E}"/>
              </a:ext>
            </a:extLst>
          </p:cNvPr>
          <p:cNvSpPr txBox="1">
            <a:spLocks/>
          </p:cNvSpPr>
          <p:nvPr/>
        </p:nvSpPr>
        <p:spPr>
          <a:xfrm>
            <a:off x="5348519" y="2221970"/>
            <a:ext cx="5904459" cy="2278467"/>
          </a:xfrm>
          <a:prstGeom prst="rect">
            <a:avLst/>
          </a:prstGeom>
        </p:spPr>
        <p:txBody>
          <a:bodyPr vert="horz" lIns="252000" tIns="108000" rIns="252000" bIns="10800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933" b="1" i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Are vaccinations against COVID-19, administered before SARS-CoV-2 infection, effective against </a:t>
            </a:r>
            <a:br>
              <a:rPr lang="en-US" sz="2800" dirty="0"/>
            </a:br>
            <a:r>
              <a:rPr lang="en-US" sz="2800" dirty="0"/>
              <a:t>Long COVID?</a:t>
            </a:r>
          </a:p>
          <a:p>
            <a:br>
              <a:rPr lang="de-DE" sz="2800" dirty="0"/>
            </a:br>
            <a:endParaRPr lang="de-DE" sz="28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64AEF-B9F9-4538-BA0C-7F0F1777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5122695" y="4057496"/>
            <a:ext cx="6346203" cy="9889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     RKI Krisenstab – 6.07.2022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Hintergrund und Fragestellung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6.07.2022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017000-2443-40DC-887C-4E07FDFA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CB08419-C411-4635-B752-6D0DC7850589}"/>
              </a:ext>
            </a:extLst>
          </p:cNvPr>
          <p:cNvSpPr txBox="1"/>
          <p:nvPr/>
        </p:nvSpPr>
        <p:spPr>
          <a:xfrm>
            <a:off x="420029" y="1213307"/>
            <a:ext cx="108329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Review 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question</a:t>
            </a:r>
            <a:endParaRPr lang="de-DE" sz="2000" dirty="0">
              <a:solidFill>
                <a:srgbClr val="0D7F25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Are vaccinations against COVID-19, administered before SARS-CoV-2 infection, effective against Long </a:t>
            </a: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COVID?</a:t>
            </a: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What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is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already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known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?</a:t>
            </a:r>
          </a:p>
          <a:p>
            <a:r>
              <a:rPr lang="it-IT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February</a:t>
            </a: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  <a:t> 2022 </a:t>
            </a:r>
            <a:b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  <a:t>Narrative </a:t>
            </a:r>
            <a:r>
              <a:rPr lang="it-IT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Summary</a:t>
            </a: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  <a:t> of the UK Health Security Agency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(Search up to January 12, 2022; 8 studies) </a:t>
            </a:r>
          </a:p>
          <a:p>
            <a:pPr marL="357188"/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There is evidence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that vaccinated people who are subsequently infected with COVID-19 are less likely to report symptoms of long COVID than unvaccinated people…However, there is a </a:t>
            </a:r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risk of bias across all studies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due to differences in people who were vaccinated and unvaccinated, the measurement of outcomes, and in the selection of participants.</a:t>
            </a:r>
            <a:endParaRPr lang="it-IT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April 2022 </a:t>
            </a:r>
            <a:b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Evidence Brief of the Public Health Agency of Canada (Search up to January 13, 2022; 7 studies )</a:t>
            </a:r>
            <a:endParaRPr lang="it-IT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57188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Preliminary research </a:t>
            </a:r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findings suggest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COVID-19 vaccination may decrease the risk of developing PCC (…) There is </a:t>
            </a:r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low confidence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in these findings as the evidence was limited by the number of studies, lack of peer review and risk of bias in the retrospective studies. Peer-reviewed longer-term prospective studies are needed.</a:t>
            </a:r>
          </a:p>
          <a:p>
            <a:pPr marL="357188"/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June 2022 </a:t>
            </a:r>
            <a:b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Preprint of an Systematic Review by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Byambasuren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et al. from Australia (Search up to February 22, 2022; 6 studies)</a:t>
            </a:r>
          </a:p>
          <a:p>
            <a:pPr marL="357188"/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from six observational studies </a:t>
            </a:r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suggest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COVID-19 vaccination may protect against long COVID…  However, the impact of vaccines on preventing or treating long COVID </a:t>
            </a:r>
            <a:r>
              <a:rPr lang="en-US" sz="1400" dirty="0">
                <a:solidFill>
                  <a:srgbClr val="0D7F25"/>
                </a:solidFill>
                <a:latin typeface="Arial" panose="020B0604020202020204" pitchFamily="34" charset="0"/>
              </a:rPr>
              <a:t>could not have been conclusively established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in this review.</a:t>
            </a:r>
          </a:p>
          <a:p>
            <a:pPr marL="357188"/>
            <a:endParaRPr lang="it-IT" sz="1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1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B7098A39-6D6C-400A-826E-BEBAC94F8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88595"/>
            <a:ext cx="12192000" cy="2080809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Hintergrund RKI Aktivitäten und Zeitplan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6.07.2022</a:t>
            </a:r>
          </a:p>
        </p:txBody>
      </p:sp>
      <p:sp>
        <p:nvSpPr>
          <p:cNvPr id="6" name="Pfeil: nach unten 5">
            <a:extLst>
              <a:ext uri="{FF2B5EF4-FFF2-40B4-BE49-F238E27FC236}">
                <a16:creationId xmlns:a16="http://schemas.microsoft.com/office/drawing/2014/main" id="{02541A81-20C5-411F-AE7E-417F53810B50}"/>
              </a:ext>
            </a:extLst>
          </p:cNvPr>
          <p:cNvSpPr/>
          <p:nvPr/>
        </p:nvSpPr>
        <p:spPr>
          <a:xfrm rot="10800000">
            <a:off x="7227485" y="4455541"/>
            <a:ext cx="198782" cy="39275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2D43D7E5-DF3B-4D63-8985-666BC9DA1E54}"/>
              </a:ext>
            </a:extLst>
          </p:cNvPr>
          <p:cNvSpPr>
            <a:spLocks noChangeAspect="1"/>
          </p:cNvSpPr>
          <p:nvPr/>
        </p:nvSpPr>
        <p:spPr>
          <a:xfrm>
            <a:off x="7018976" y="2700746"/>
            <a:ext cx="894096" cy="540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89893656-E19E-46A1-80C0-6B28A537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</p:spTree>
    <p:extLst>
      <p:ext uri="{BB962C8B-B14F-4D97-AF65-F5344CB8AC3E}">
        <p14:creationId xmlns:p14="http://schemas.microsoft.com/office/powerpoint/2010/main" val="67206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Systematisches Review - Methodik (PICOS)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6.07.2022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0849933-1D72-45B7-ACE9-2A20C69529DC}"/>
              </a:ext>
            </a:extLst>
          </p:cNvPr>
          <p:cNvSpPr txBox="1"/>
          <p:nvPr/>
        </p:nvSpPr>
        <p:spPr>
          <a:xfrm>
            <a:off x="420029" y="1146016"/>
            <a:ext cx="1083295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P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opulation</a:t>
            </a:r>
          </a:p>
          <a:p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Individuals of all ages who were eligible to receive COVID-19 vaccination and with a confirmed diagnosis of SARS-CoV-2 infection (PCR or by a rapid antigen test).</a:t>
            </a:r>
          </a:p>
          <a:p>
            <a:pPr lvl="0"/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I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ntervention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Full vaccination course (including heterologous scheme, including booster) finished before a defined time interval (14/7 days) before the SARS-CoV-2-infection. Vaccines have to be approved by the EMA or licensed abroad and identical in formulation. </a:t>
            </a:r>
          </a:p>
          <a:p>
            <a:pPr lvl="0"/>
            <a:r>
              <a:rPr lang="de-DE" sz="2000" b="1" dirty="0" err="1">
                <a:solidFill>
                  <a:srgbClr val="0D7F25"/>
                </a:solidFill>
                <a:latin typeface="Arial" panose="020B0604020202020204" pitchFamily="34" charset="0"/>
              </a:rPr>
              <a:t>C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omparator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(s)/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control</a:t>
            </a:r>
            <a:b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a) Primary vaccination vs. placebo, no vaccination, or vaccine not directed against COVID-19 (active comparator);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b) Booster vaccination vs. placebo or vaccine not directed against COVID-19 (active comparator);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c) Booster vaccination vs. primary vaccination</a:t>
            </a:r>
          </a:p>
          <a:p>
            <a:pPr lvl="0"/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O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utcome</a:t>
            </a:r>
            <a:b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1) Post-COVID diagnosis by health professionals (preferably as defined by the WHO post COVID-19 condition)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2) Post /Long COVID defined by study authors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3) Prevalence and severity of Long COVID symptoms/outcomes that last for more than 4 weeks after the infection: 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Fatigue (including “weakness”); Concentration and/or Memory Impairment (including “Brain Fog”); Dyspnea; Sleep Disorder; Myalgia and/or Arthralgia; Anxiety and/or Depression; Loss of taste and/or smell; (Functional limitation and days of absenteeism from work)</a:t>
            </a:r>
          </a:p>
          <a:p>
            <a:pPr lvl="0"/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S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tudy design</a:t>
            </a:r>
            <a:b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Any study design with a comparison group to assess effects of vaccination including randomized controlled trials (RCT) </a:t>
            </a:r>
          </a:p>
          <a:p>
            <a:endParaRPr lang="it-IT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900" dirty="0">
                <a:solidFill>
                  <a:srgbClr val="000000"/>
                </a:solidFill>
                <a:latin typeface="Arial" panose="020B0604020202020204" pitchFamily="34" charset="0"/>
              </a:rPr>
              <a:t>Christina Poethko-Mueller, Christa Scheidt-Nave, Giselle Sarganas Margolis, Giselle, Julia </a:t>
            </a:r>
            <a:r>
              <a:rPr lang="it-IT" sz="900" dirty="0" err="1">
                <a:solidFill>
                  <a:srgbClr val="000000"/>
                </a:solidFill>
                <a:latin typeface="Arial" panose="020B0604020202020204" pitchFamily="34" charset="0"/>
              </a:rPr>
              <a:t>Nuebel</a:t>
            </a:r>
            <a:r>
              <a:rPr lang="it-IT" sz="900" dirty="0">
                <a:solidFill>
                  <a:srgbClr val="000000"/>
                </a:solidFill>
                <a:latin typeface="Arial" panose="020B0604020202020204" pitchFamily="34" charset="0"/>
              </a:rPr>
              <a:t>, Agata </a:t>
            </a:r>
            <a:r>
              <a:rPr lang="de-DE" sz="900" dirty="0">
                <a:solidFill>
                  <a:srgbClr val="000000"/>
                </a:solidFill>
                <a:latin typeface="Arial" panose="020B0604020202020204" pitchFamily="34" charset="0"/>
              </a:rPr>
              <a:t>Mikolajewska, Katharina Heldt, Denise Ducks, Vanessa Piechotta, Wiebe </a:t>
            </a:r>
            <a:r>
              <a:rPr lang="de-DE" sz="900" dirty="0" err="1">
                <a:solidFill>
                  <a:srgbClr val="000000"/>
                </a:solidFill>
                <a:latin typeface="Arial" panose="020B0604020202020204" pitchFamily="34" charset="0"/>
              </a:rPr>
              <a:t>Kuelper-Schiek</a:t>
            </a:r>
            <a:r>
              <a:rPr lang="de-DE" sz="900" dirty="0">
                <a:solidFill>
                  <a:srgbClr val="000000"/>
                </a:solidFill>
                <a:latin typeface="Arial" panose="020B0604020202020204" pitchFamily="34" charset="0"/>
              </a:rPr>
              <a:t>, Antonia Pilic,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Thomas Harder. Effectiveness of vaccination against Long COVID: A systematic evidence synthesis. PROSPERO 2022 CRD42022328481 Available from: </a:t>
            </a:r>
            <a:r>
              <a:rPr lang="de-DE" sz="900" dirty="0">
                <a:solidFill>
                  <a:srgbClr val="008100"/>
                </a:solidFill>
                <a:latin typeface="Arial" panose="020B0604020202020204" pitchFamily="34" charset="0"/>
              </a:rPr>
              <a:t>https://www.crd.york.ac.uk/prospero/display_record.php?ID=CRD42022328481</a:t>
            </a:r>
            <a:endParaRPr lang="de-DE" sz="900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5CFE5FE-A74B-4E72-A199-BDC9BA3C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</p:spTree>
    <p:extLst>
      <p:ext uri="{BB962C8B-B14F-4D97-AF65-F5344CB8AC3E}">
        <p14:creationId xmlns:p14="http://schemas.microsoft.com/office/powerpoint/2010/main" val="388045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8D58712E-2D23-4D6B-A724-CC73F84BF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70" y="344848"/>
            <a:ext cx="10644861" cy="952388"/>
          </a:xfrm>
        </p:spPr>
        <p:txBody>
          <a:bodyPr/>
          <a:lstStyle/>
          <a:p>
            <a:br>
              <a:rPr lang="de-DE" sz="2800" dirty="0"/>
            </a:br>
            <a:r>
              <a:rPr lang="de-DE" sz="2800" dirty="0"/>
              <a:t>Systematisches Review – </a:t>
            </a:r>
            <a:br>
              <a:rPr lang="de-DE" sz="2800" dirty="0"/>
            </a:br>
            <a:r>
              <a:rPr lang="de-DE" sz="2800" dirty="0"/>
              <a:t>Methodik </a:t>
            </a:r>
            <a:br>
              <a:rPr lang="de-DE" sz="2800" dirty="0"/>
            </a:br>
            <a:r>
              <a:rPr lang="de-DE" sz="2800" dirty="0"/>
              <a:t>(Search </a:t>
            </a:r>
            <a:r>
              <a:rPr lang="de-DE" sz="2800" dirty="0" err="1"/>
              <a:t>strategy</a:t>
            </a:r>
            <a:r>
              <a:rPr lang="de-DE" sz="2800" dirty="0"/>
              <a:t>; Flowchart)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6.07.2022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4D17B30-478A-4167-B233-F7CB03D1B308}"/>
              </a:ext>
            </a:extLst>
          </p:cNvPr>
          <p:cNvSpPr txBox="1"/>
          <p:nvPr/>
        </p:nvSpPr>
        <p:spPr>
          <a:xfrm>
            <a:off x="424874" y="2124364"/>
            <a:ext cx="47221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External Check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search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Dr. Siw Waffenschmidt                (Ressortleitung Informationsmanagement des IQWiG - Institut für Qualität und Wirtschaftlichkeit im Gesundheitswesen)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Dr. Corinna Dressler                                 (Leiterin Informationskompetenzvermittlung - </a:t>
            </a:r>
            <a:r>
              <a:rPr lang="de-DE" dirty="0" err="1"/>
              <a:t>Systematic</a:t>
            </a:r>
            <a:r>
              <a:rPr lang="de-DE" dirty="0"/>
              <a:t> Reviews Bibliothek Charité)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PubMed</a:t>
            </a:r>
            <a:r>
              <a:rPr lang="de-DE" dirty="0"/>
              <a:t> </a:t>
            </a:r>
            <a:r>
              <a:rPr lang="de-DE" dirty="0" err="1"/>
              <a:t>search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Protocol: https://www.crd.york.ac.uk/PROSPEROFILES/328481_STRATEGY_20220426.pdf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CE10185-9F51-4EC6-A288-DEA64E0E2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435" y="120066"/>
            <a:ext cx="5925804" cy="6617868"/>
          </a:xfrm>
          <a:prstGeom prst="rect">
            <a:avLst/>
          </a:prstGeom>
        </p:spPr>
      </p:pic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57865D2B-0441-4663-9AE9-6F6CA54F45EF}"/>
              </a:ext>
            </a:extLst>
          </p:cNvPr>
          <p:cNvSpPr/>
          <p:nvPr/>
        </p:nvSpPr>
        <p:spPr>
          <a:xfrm>
            <a:off x="6968594" y="4240864"/>
            <a:ext cx="437744" cy="19455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/>
              <a:t>Juli</a:t>
            </a:r>
          </a:p>
        </p:txBody>
      </p:sp>
    </p:spTree>
    <p:extLst>
      <p:ext uri="{BB962C8B-B14F-4D97-AF65-F5344CB8AC3E}">
        <p14:creationId xmlns:p14="http://schemas.microsoft.com/office/powerpoint/2010/main" val="82563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Microsoft Office PowerPoint</Application>
  <PresentationFormat>Breitbild</PresentationFormat>
  <Paragraphs>62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  </vt:lpstr>
      <vt:lpstr>Hintergrund und Fragestellung</vt:lpstr>
      <vt:lpstr>Hintergrund RKI Aktivitäten und Zeitplan</vt:lpstr>
      <vt:lpstr>Systematisches Review - Methodik (PICOS)</vt:lpstr>
      <vt:lpstr> Systematisches Review –  Methodik  (Search strategy; Flowchart)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Mumm, Rebekka</dc:creator>
  <cp:lastModifiedBy>Poethko-Mueller, Christina</cp:lastModifiedBy>
  <cp:revision>235</cp:revision>
  <dcterms:created xsi:type="dcterms:W3CDTF">2022-01-14T07:55:24Z</dcterms:created>
  <dcterms:modified xsi:type="dcterms:W3CDTF">2022-07-06T09:16:33Z</dcterms:modified>
</cp:coreProperties>
</file>