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1" r:id="rId8"/>
    <p:sldId id="656" r:id="rId9"/>
    <p:sldId id="662" r:id="rId10"/>
    <p:sldId id="1012" r:id="rId11"/>
    <p:sldId id="1022" r:id="rId12"/>
    <p:sldId id="667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2829" autoAdjust="0"/>
  </p:normalViewPr>
  <p:slideViewPr>
    <p:cSldViewPr snapToGrid="0" snapToObjects="1">
      <p:cViewPr>
        <p:scale>
          <a:sx n="80" d="100"/>
          <a:sy n="80" d="100"/>
        </p:scale>
        <p:origin x="1416" y="6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in KW 26/2022 insgesamt stabil im Vgl. zur Vorwoche; in AG 80+ noch keine deutliche Tendenz nach unten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26/2022 3,1 je 100T (KW 25: 3,0, KW 24: 1,7; KW 23: 1,7; KW 22: 1,0, KW21: 1,3, KW 20: 1,5, KW 19: 2,1, KW 18: 2,8, KW 17: 2,5; KW 16: 4,0, 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26/2022: 23 (KW 25: 19, KW 24: 10; KW23: 8; KW22: 7, KW21: 7, KW 20: 8, KW 19: 15, KW 18: 18, KW 17: 16, KW 16: 25, KW 15: 22),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in KW 26/2022 insgesamt stabil im Vgl. zur Vorwoche; in AG 80+ noch keine deutliche Tendenz nach unten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26/2022 3,1 je 100T (KW 25: 3,0, KW 24: 1,7; KW 23: 1,7; KW 22: 1,0, KW21: 1,3, KW 20: 1,5, KW 19: 2,1, KW 18: 2,8, KW 17: 2,5; KW 16: 4,0, 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26/2022: 23 (KW 25: 19, KW 24: 10; KW23: 8; KW22: 7, KW21: 7, KW 20: 8, KW 19: 15, KW 18: 18, KW 17: 16, KW 16: 25, KW 15: 22),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Combine_scale_short_ICU.png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der COVID-SARI-Fälle insbesondere in den Altersgruppen 60-79 und 80 abgeschwächt in KW 26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Wieder mehr Intensivbehandlungen in AG 60-79 (Nachmeldungen für KW 26 wahrscheinlich)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Todesfälle in AG 80+ (KW 24 und 25, Nachmeldungen für KW 26 wahrscheinlich)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b="1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ARE gesamt:</a:t>
            </a:r>
            <a: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</a:t>
            </a:r>
            <a:r>
              <a:rPr lang="de-DE" sz="1200" b="1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stabil</a:t>
            </a:r>
            <a: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5,4 % (Vorwoche: 5,5 %); Vorwochenwert ist um 0,1 Prozentpunkte „gestiegen“ (Wochenvorwert: 5,4 %)</a:t>
            </a:r>
            <a:b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</a:br>
            <a: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 Trend: bisher stabil (kein Rückgang zu erkennen)</a:t>
            </a:r>
            <a:b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</a:br>
            <a: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- liegt mit 5,4 % z.T. deutlich höher als in den vorpandemischen Jahren zur 26. KW (2011-2019: 2,2 – 4,7 %)</a:t>
            </a:r>
            <a:b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</a:br>
            <a: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- Anstieg bei Kindern (von 9,3 % auf 10,7 %), bei Erwachsenen gesunken (von 4,9 % auf 4,5 %)</a:t>
            </a:r>
            <a:b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</a:br>
            <a: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- ARE 5 AGs: Anstieg Klein- und Schulkindern, bei den 15- bis 34-Jährigen gesunken, bei den 35- bis 59-Jährigen stabil und bei den ab 60-Jährigen Anstieg  (von 2,7 % auf 2,9 %)</a:t>
            </a:r>
            <a:b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</a:br>
            <a: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- </a:t>
            </a:r>
            <a:r>
              <a:rPr lang="de-DE" sz="1200" b="1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ILI gesamt: minimal gesunken </a:t>
            </a:r>
            <a:r>
              <a:rPr lang="de-DE" sz="120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(von 2,2 auf 2,0 %); (gestiegen Wochenvorwert: 2,1 %); Anstieg bei den Kindern (bei Erwachsenen gesunken)</a:t>
            </a:r>
          </a:p>
          <a:p>
            <a:pPr marL="0" indent="0">
              <a:buFontTx/>
              <a:buNone/>
            </a:pPr>
            <a:endParaRPr lang="de-DE" i="0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26. KW wurden bundesweit etwas weniger Arzt­be­su­che wegen ARE regis­triert als in der Vor­woche; aber: es gab für die Vorwoche noch eine Reihe von Nachmeldungen, sodass der Trend eher stabil ist.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gesunken .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in KW 26 insgesamt mit 1.447 (Vorwoche: 1.589) höher als in 25. KW; Vorwochenwert: 1.442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 dem Bereich der Vorjahre zur 26. KW, aber auch in allen AGs deutlich höher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allen AGs zur Vorwoche</a:t>
            </a:r>
          </a:p>
          <a:p>
            <a:pPr marL="0" lvl="0" indent="0">
              <a:buFontTx/>
              <a:buNone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KI  (insgesamt) in 7 von 12 Regionen zur Vorwoche gesunken; bei 3 stabil, bei 2 gestiegen (</a:t>
            </a:r>
            <a:r>
              <a:rPr lang="de-DE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HH+Schles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u. Sachsen); NRW (</a:t>
            </a:r>
            <a:r>
              <a:rPr lang="de-DE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gesunken):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 60 verdoppelt zur Vorwoche (1.031 Vorwoche: 671); Kinder 0-14: gesunken	</a:t>
            </a:r>
          </a:p>
          <a:p>
            <a:pPr marL="171450" lvl="0" indent="-171450">
              <a:buFontTx/>
              <a:buChar char="-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\\rki.local\daten\Projekte\FG36_AGI\Wochenberichte\Berichterstellung\Saison_2021_22\Woche_26_2022\KI_2015_2022_07_05.xlsx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(„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Pivot_Chart_KI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22/2022 wird insgesamt ein Anstieg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beobachtet, KW 26/2022 stabil im Vergleich zur Vorwoche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KW 26/2022 sind die Werte in bei Schulkindern und den ab 80-Jährigen deutlich gestiegen, in den anderen AG eher stabil bzw. leicht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gesunekn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22/2022 z.T. deutlicher Anstieg der Werte, insbesondere in den Altersgruppen 15-79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 KW 26 weiter eher stabil auf Sommerniveau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 seit KW 24 etwas über den üblichen Werten, aber weiter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36% (Vorwoche: 37%) stabil im Vergleich zur Vorwoche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27% (Vorwoche: 38%), Rückgang im Vgl. zur Vorwoche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Influenza in KW 26 unter 1% 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fast allen Altersgruppen auf Sommerniveau, in AG 80+ leicht erhöht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5.7.2022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26.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3,1 COVID-SARI pro 100.000</a:t>
            </a:r>
          </a:p>
          <a:p>
            <a:endParaRPr lang="de-DE" dirty="0"/>
          </a:p>
          <a:p>
            <a:r>
              <a:rPr lang="de-DE" dirty="0"/>
              <a:t>Entspricht ca. 2.600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23/100T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err="1"/>
              <a:t>Hospitalisierungs</a:t>
            </a:r>
            <a:r>
              <a:rPr lang="de-DE" dirty="0"/>
              <a:t>/Intensivinzidenz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3" y="753708"/>
            <a:ext cx="7730719" cy="30922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3" y="3726176"/>
            <a:ext cx="7730718" cy="30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16. KW bis 26.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C9F39698-F031-43CB-B73A-76115947C964}"/>
              </a:ext>
            </a:extLst>
          </p:cNvPr>
          <p:cNvCxnSpPr>
            <a:cxnSpLocks/>
          </p:cNvCxnSpPr>
          <p:nvPr/>
        </p:nvCxnSpPr>
        <p:spPr>
          <a:xfrm flipH="1" flipV="1">
            <a:off x="6130893" y="5873546"/>
            <a:ext cx="544687" cy="13878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3004CA8-A83C-42BC-A50A-9BC53C38575F}"/>
              </a:ext>
            </a:extLst>
          </p:cNvPr>
          <p:cNvCxnSpPr>
            <a:cxnSpLocks/>
          </p:cNvCxnSpPr>
          <p:nvPr/>
        </p:nvCxnSpPr>
        <p:spPr>
          <a:xfrm flipH="1" flipV="1">
            <a:off x="6130893" y="3795388"/>
            <a:ext cx="544687" cy="13372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C09657B-725A-4DCD-9387-111DB5CD1696}"/>
              </a:ext>
            </a:extLst>
          </p:cNvPr>
          <p:cNvSpPr txBox="1"/>
          <p:nvPr/>
        </p:nvSpPr>
        <p:spPr>
          <a:xfrm>
            <a:off x="6674247" y="3660722"/>
            <a:ext cx="130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58C94"/>
                </a:solidFill>
              </a:rPr>
              <a:t>60-79 Jahre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7E50EBF-ED7F-4896-B404-B3FB2EE5AEA0}"/>
              </a:ext>
            </a:extLst>
          </p:cNvPr>
          <p:cNvSpPr txBox="1"/>
          <p:nvPr/>
        </p:nvSpPr>
        <p:spPr>
          <a:xfrm>
            <a:off x="6744820" y="5855857"/>
            <a:ext cx="130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80+ Jahre</a:t>
            </a:r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06.07.2022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39259" y="695908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C6236BB-DF05-4814-8D2B-F76B16F54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89" y="946069"/>
            <a:ext cx="8388823" cy="274343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AACF813-187F-4AA5-A1FD-1D5DAF17D513}"/>
              </a:ext>
            </a:extLst>
          </p:cNvPr>
          <p:cNvSpPr txBox="1"/>
          <p:nvPr/>
        </p:nvSpPr>
        <p:spPr>
          <a:xfrm>
            <a:off x="1294746" y="2508520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4E098A3-66C7-4034-961B-742B7BB7996F}"/>
              </a:ext>
            </a:extLst>
          </p:cNvPr>
          <p:cNvSpPr txBox="1"/>
          <p:nvPr/>
        </p:nvSpPr>
        <p:spPr>
          <a:xfrm>
            <a:off x="4821680" y="170219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4305CDB-3B62-48A4-93AA-23971C8771F4}"/>
              </a:ext>
            </a:extLst>
          </p:cNvPr>
          <p:cNvSpPr txBox="1"/>
          <p:nvPr/>
        </p:nvSpPr>
        <p:spPr>
          <a:xfrm>
            <a:off x="6175072" y="2124380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00C635A-8300-4895-A882-32B1A38CD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572" y="2475277"/>
            <a:ext cx="445047" cy="286537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CC63224F-A21C-44AB-9DD2-0CB06C02CB36}"/>
              </a:ext>
            </a:extLst>
          </p:cNvPr>
          <p:cNvSpPr txBox="1"/>
          <p:nvPr/>
        </p:nvSpPr>
        <p:spPr>
          <a:xfrm>
            <a:off x="7893360" y="2083588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57D08E8-9C10-410F-A747-C86A1886F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89" y="3612912"/>
            <a:ext cx="8394920" cy="2743438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DAFE0B86-7C62-45E2-BEE5-2F60E784B40A}"/>
              </a:ext>
            </a:extLst>
          </p:cNvPr>
          <p:cNvSpPr txBox="1"/>
          <p:nvPr/>
        </p:nvSpPr>
        <p:spPr>
          <a:xfrm>
            <a:off x="1386462" y="4349410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CE9527B-A9BA-45B7-B20C-AB0D78A6B4F9}"/>
              </a:ext>
            </a:extLst>
          </p:cNvPr>
          <p:cNvSpPr txBox="1"/>
          <p:nvPr/>
        </p:nvSpPr>
        <p:spPr>
          <a:xfrm>
            <a:off x="2195546" y="5306713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2ABA86E-80C7-483E-8052-14C24895F035}"/>
              </a:ext>
            </a:extLst>
          </p:cNvPr>
          <p:cNvSpPr txBox="1"/>
          <p:nvPr/>
        </p:nvSpPr>
        <p:spPr>
          <a:xfrm>
            <a:off x="7976715" y="5315184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A37CA01-AA5C-4306-94F9-45334482E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364" y="1588150"/>
            <a:ext cx="1831501" cy="115443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6094279-AEAE-4D8D-B519-45316D2F2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002" y="4313654"/>
            <a:ext cx="1831501" cy="11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06.07.2022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8F6AE2-7538-4427-A180-D9334BAD7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2057281"/>
            <a:ext cx="8364437" cy="274343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843E00E-67B6-4E2B-9A99-396335436D91}"/>
              </a:ext>
            </a:extLst>
          </p:cNvPr>
          <p:cNvSpPr txBox="1"/>
          <p:nvPr/>
        </p:nvSpPr>
        <p:spPr>
          <a:xfrm>
            <a:off x="2821179" y="2787095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C4E753C-BD8D-46EC-8BAC-7F8452E7AF91}"/>
              </a:ext>
            </a:extLst>
          </p:cNvPr>
          <p:cNvSpPr txBox="1"/>
          <p:nvPr/>
        </p:nvSpPr>
        <p:spPr>
          <a:xfrm>
            <a:off x="7836714" y="3722188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9A8DB6-00CE-4D37-82CE-EA143CEBDDD0}"/>
              </a:ext>
            </a:extLst>
          </p:cNvPr>
          <p:cNvSpPr txBox="1"/>
          <p:nvPr/>
        </p:nvSpPr>
        <p:spPr>
          <a:xfrm>
            <a:off x="7149893" y="3538391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7B6D32-C264-46BA-B5D4-F39FA93158B8}"/>
              </a:ext>
            </a:extLst>
          </p:cNvPr>
          <p:cNvSpPr txBox="1"/>
          <p:nvPr/>
        </p:nvSpPr>
        <p:spPr>
          <a:xfrm>
            <a:off x="6086736" y="3429000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95F7E7-C9BA-45E0-9C51-E2A0952E7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924" y="1345887"/>
            <a:ext cx="2292294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A63D797-CE63-4CE4-BD9D-87A67B2CD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9" y="795754"/>
            <a:ext cx="4536000" cy="278517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26.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5.7.2022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848537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26. KW 2022 bei 5.400 ARE (Vorwoche: 5.500)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4,5 Mio. ARE in Deutschland, unabhängig von einem Arztbesuch</a:t>
            </a:r>
            <a:br>
              <a:rPr lang="de-DE" b="1" dirty="0"/>
            </a:br>
            <a:r>
              <a:rPr lang="de-DE" dirty="0"/>
              <a:t>(25. KW: ca. 4,6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1001016"/>
            <a:ext cx="917284" cy="66654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6EDFDB6-7155-4508-92E1-5134C8F3E2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4" t="76280" r="9844" b="2496"/>
          <a:stretch/>
        </p:blipFill>
        <p:spPr>
          <a:xfrm>
            <a:off x="5066434" y="5326072"/>
            <a:ext cx="3234922" cy="68339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83F7895-885A-40DF-B30D-B9E2EEE6B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03" y="3688023"/>
            <a:ext cx="4536000" cy="25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26.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05.07.2022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73166" y="1498469"/>
            <a:ext cx="30859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25. KW 2022:</a:t>
            </a:r>
          </a:p>
          <a:p>
            <a:r>
              <a:rPr lang="de-DE" dirty="0"/>
              <a:t>stabil, Rückgang in allen Alters-gruppen durch Nachmeldungen für KW25</a:t>
            </a:r>
          </a:p>
          <a:p>
            <a:endParaRPr lang="de-DE" sz="600" dirty="0"/>
          </a:p>
          <a:p>
            <a:endParaRPr lang="de-DE" sz="600" dirty="0"/>
          </a:p>
          <a:p>
            <a:br>
              <a:rPr lang="de-DE" sz="600" dirty="0"/>
            </a:br>
            <a:r>
              <a:rPr lang="de-DE" dirty="0"/>
              <a:t>ca. 1.500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26. KW 2022: ca. 1,2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5AEFADE-CCC0-42BD-B16D-D41B8F711EFF}"/>
              </a:ext>
            </a:extLst>
          </p:cNvPr>
          <p:cNvSpPr txBox="1"/>
          <p:nvPr/>
        </p:nvSpPr>
        <p:spPr>
          <a:xfrm rot="1727123">
            <a:off x="1438880" y="1651010"/>
            <a:ext cx="252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FFFF00"/>
                </a:highlight>
              </a:rPr>
              <a:t>austauschen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63CA7CA-3369-46C8-A60D-9F6BFE8146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43"/>
          <a:stretch/>
        </p:blipFill>
        <p:spPr>
          <a:xfrm>
            <a:off x="184921" y="1346051"/>
            <a:ext cx="5400000" cy="24060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14DC9F9-F48D-43D9-A1C6-F8FF800AA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50" y="3808362"/>
            <a:ext cx="3663150" cy="25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05.7.2022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1" y="1842809"/>
            <a:ext cx="7891882" cy="3156753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26. KW 2022</a:t>
            </a:r>
          </a:p>
          <a:p>
            <a:r>
              <a:rPr lang="de-DE" dirty="0"/>
              <a:t>Rund 420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350.000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7" y="1055280"/>
            <a:ext cx="4247992" cy="21239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7" y="2888816"/>
            <a:ext cx="4247992" cy="21239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9" y="1055280"/>
            <a:ext cx="4247992" cy="21239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9" y="2888816"/>
            <a:ext cx="4247992" cy="212399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26.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7" y="4722440"/>
            <a:ext cx="4247992" cy="21239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9" y="4722440"/>
            <a:ext cx="4247992" cy="21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26.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5.7.2022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1" y="3676394"/>
            <a:ext cx="7459420" cy="29837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B01C52E-18B6-415A-8071-B499121D88EC}"/>
              </a:ext>
            </a:extLst>
          </p:cNvPr>
          <p:cNvCxnSpPr/>
          <p:nvPr/>
        </p:nvCxnSpPr>
        <p:spPr>
          <a:xfrm>
            <a:off x="1374906" y="2459470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/>
          <p:nvPr/>
        </p:nvCxnSpPr>
        <p:spPr>
          <a:xfrm>
            <a:off x="1374906" y="5470383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3" y="523482"/>
            <a:ext cx="8049990" cy="295166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26.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26.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77473" y="177650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034348" y="1740448"/>
            <a:ext cx="387311" cy="20535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69A8E98-1E13-4E3C-98C7-CFD89DCF8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7" y="3802134"/>
            <a:ext cx="8334180" cy="305586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50234" y="489550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27%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062923" y="5045211"/>
            <a:ext cx="412117" cy="1977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5.7.2022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3563862" y="1307397"/>
            <a:ext cx="39510" cy="64231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3040655" y="970190"/>
            <a:ext cx="198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10 %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742728" y="1348961"/>
            <a:ext cx="169568" cy="62181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004640" y="1014978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37 %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753797" y="5191940"/>
            <a:ext cx="48118" cy="52448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43 %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738136" y="3286717"/>
            <a:ext cx="88590" cy="583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35 %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5.7.2022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CE133D2-F407-40DD-BD7F-AD90F42C5608}"/>
              </a:ext>
            </a:extLst>
          </p:cNvPr>
          <p:cNvCxnSpPr>
            <a:cxnSpLocks/>
          </p:cNvCxnSpPr>
          <p:nvPr/>
        </p:nvCxnSpPr>
        <p:spPr>
          <a:xfrm flipH="1">
            <a:off x="7641605" y="5289592"/>
            <a:ext cx="144330" cy="559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1757</Words>
  <Application>Microsoft Office PowerPoint</Application>
  <PresentationFormat>Bildschirmpräsentation (4:3)</PresentationFormat>
  <Paragraphs>165</Paragraphs>
  <Slides>14</Slides>
  <Notes>13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5.7.2022</vt:lpstr>
      <vt:lpstr>GrippeWeb bis zur 26. KW 2022 </vt:lpstr>
      <vt:lpstr>Arbeitsgemeinschaft Influenza ARE-Konsultationen / 100.000 Einwohner bis zur 26. KW 2022</vt:lpstr>
      <vt:lpstr>Arbeitsgemeinschaft Influenza - SEEDARE ARE-Konsultationen mit COVID-Diagnose / 100.000 Einwohner </vt:lpstr>
      <vt:lpstr>SEEDARE – ARE mit COVID-19 Konsultationen in Altersgruppen bis zur 26.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3427</cp:revision>
  <cp:lastPrinted>2020-05-13T06:04:10Z</cp:lastPrinted>
  <dcterms:created xsi:type="dcterms:W3CDTF">2015-11-02T12:29:13Z</dcterms:created>
  <dcterms:modified xsi:type="dcterms:W3CDTF">2022-07-06T08:57:48Z</dcterms:modified>
</cp:coreProperties>
</file>