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71055" autoAdjust="0"/>
  </p:normalViewPr>
  <p:slideViewPr>
    <p:cSldViewPr snapToGrid="0">
      <p:cViewPr varScale="1">
        <p:scale>
          <a:sx n="98" d="100"/>
          <a:sy n="98" d="100"/>
        </p:scale>
        <p:origin x="1470" y="90"/>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13.07.2022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Der Anstieg der COVID-Belegung auf den Intensivstationen hat letzte Woche die 1000er Marke durchbrochen, wie Sie in der Grafik links sehen.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Vorwoche Belegung: </a:t>
            </a:r>
            <a:r>
              <a:rPr lang="de-DE" sz="1200" b="0" kern="1200" dirty="0">
                <a:solidFill>
                  <a:schemeClr val="tx1"/>
                </a:solidFill>
                <a:effectLst/>
                <a:highlight>
                  <a:srgbClr val="00FF00"/>
                </a:highlight>
                <a:latin typeface="+mn-lt"/>
                <a:ea typeface="+mn-ea"/>
                <a:cs typeface="+mn-cs"/>
              </a:rPr>
              <a:t>1.059</a:t>
            </a:r>
            <a:r>
              <a:rPr lang="de-DE" sz="1200" kern="1200" dirty="0">
                <a:solidFill>
                  <a:schemeClr val="tx1"/>
                </a:solidFill>
                <a:effectLst/>
                <a:latin typeface="+mn-lt"/>
                <a:ea typeface="+mn-ea"/>
                <a:cs typeface="+mn-cs"/>
              </a:rPr>
              <a:t> (am 06.07) -&gt;  Weitere Zunahme der ITS-Belegung</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Weiterer Anstieg bei den Neuaufnahmen:  + 1.122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Vorwoche: 983 (06.07.) Neuaufnahmen im 7-Tages-Fenster</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Die verstorbenen ITS-Patient Innen nehmen mit den Anstieg der Fallzahlen ebenfalls weiterhin in der Anzahl zu.</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Anstieg der COV-Patient*innen an den Betten liegt aktuell zwischen 3,5 und 7 %.</a:t>
            </a:r>
          </a:p>
          <a:p>
            <a:r>
              <a:rPr lang="de-DE" dirty="0"/>
              <a:t>In Bremen liegt der Anteil aktuell um die 12%, in Hamburg um die 9%.</a:t>
            </a:r>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Grafik links zeigt sich, dass bei allen Behandlungsgruppen, außer ECMO, ein Anstieg zu verzeichnen ist. Absolut steigen die Zahlen der verschiedenen Behandlungsgruppen , prozentual zeigt sich nun insgesamt doch ein Trend, dass vor allem die leichten Behandlungen anteilig zunehmen, und die schweren Behandlungen anteilig abnehmen. Der Zuwachs der Fallzahlen passiert sozusagen mehr durch leichtere Behandlungs-Ebenen.</a:t>
            </a:r>
          </a:p>
          <a:p>
            <a:endParaRPr lang="de-DE" dirty="0"/>
          </a:p>
          <a:p>
            <a:r>
              <a:rPr lang="de-DE" dirty="0"/>
              <a:t>So wie die Fallzahlen auf den Intensivstationen steigen, steigt auch </a:t>
            </a:r>
            <a:r>
              <a:rPr lang="de-DE" dirty="0" err="1"/>
              <a:t>auch</a:t>
            </a:r>
            <a:r>
              <a:rPr lang="de-DE" dirty="0"/>
              <a:t> Belastung (in der Grafik rechts oben), sowie der Personalmangel in der Grafik rechts unten. </a:t>
            </a:r>
          </a:p>
          <a:p>
            <a:r>
              <a:rPr lang="de-DE" dirty="0"/>
              <a:t>Fast 60% der MB melden eine Einschränkung (ganz bzw. teilweise)</a:t>
            </a:r>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Altersverteilung oben links zeigt, dass, weiterhin in den absoluten Zahlen der Anstieg durch die Älteren Generationen getrieben wird, 60 oder älter sind die oberen 3 Linien in grau, braun und gelb.</a:t>
            </a:r>
          </a:p>
          <a:p>
            <a:r>
              <a:rPr lang="de-DE" dirty="0"/>
              <a:t>Während sich bei den unter 40-jährigen kaum eine Zunahme zeigt (oben rechts)</a:t>
            </a:r>
          </a:p>
          <a:p>
            <a:r>
              <a:rPr lang="de-DE" dirty="0"/>
              <a:t>Der Anteil der über 60-jährigen hat sich aktuell bei um die 75% eingependelt</a:t>
            </a:r>
          </a:p>
          <a:p>
            <a:endParaRPr lang="de-DE" dirty="0"/>
          </a:p>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a:p>
            <a:endParaRPr lang="de-DE" dirty="0"/>
          </a:p>
          <a:p>
            <a:r>
              <a:rPr lang="de-DE" dirty="0"/>
              <a:t>Die Prognosen sagen einen Zuwachs der COVID-ITS-Belegung in allen Bundesländern voraus.</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13.07.2022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13.07.2022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D2079F4F-5CB1-4F17-81E7-17068395427E}"/>
              </a:ext>
            </a:extLst>
          </p:cNvPr>
          <p:cNvPicPr>
            <a:picLocks noChangeAspect="1"/>
          </p:cNvPicPr>
          <p:nvPr/>
        </p:nvPicPr>
        <p:blipFill>
          <a:blip r:embed="rId3"/>
          <a:stretch>
            <a:fillRect/>
          </a:stretch>
        </p:blipFill>
        <p:spPr>
          <a:xfrm>
            <a:off x="7086236" y="2850076"/>
            <a:ext cx="4930088" cy="3485758"/>
          </a:xfrm>
          <a:prstGeom prst="rect">
            <a:avLst/>
          </a:prstGeom>
        </p:spPr>
      </p:pic>
      <p:pic>
        <p:nvPicPr>
          <p:cNvPr id="3" name="Grafik 2">
            <a:extLst>
              <a:ext uri="{FF2B5EF4-FFF2-40B4-BE49-F238E27FC236}">
                <a16:creationId xmlns:a16="http://schemas.microsoft.com/office/drawing/2014/main" id="{29CC5A5D-82CD-4B19-AACC-2069892A748A}"/>
              </a:ext>
            </a:extLst>
          </p:cNvPr>
          <p:cNvPicPr>
            <a:picLocks noChangeAspect="1"/>
          </p:cNvPicPr>
          <p:nvPr/>
        </p:nvPicPr>
        <p:blipFill>
          <a:blip r:embed="rId4"/>
          <a:stretch>
            <a:fillRect/>
          </a:stretch>
        </p:blipFill>
        <p:spPr>
          <a:xfrm>
            <a:off x="0" y="2306071"/>
            <a:ext cx="6999418" cy="4060532"/>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13.07.2022 werden </a:t>
            </a:r>
            <a:r>
              <a:rPr lang="de-DE" sz="1600" b="1" dirty="0"/>
              <a:t>1.232 </a:t>
            </a:r>
            <a:r>
              <a:rPr lang="de-DE" sz="1600" dirty="0"/>
              <a:t>COVID-19-Patient*innen auf Intensivstationen (der ca. 1.300 Akutkrankenhäuser) behandelt. </a:t>
            </a:r>
          </a:p>
          <a:p>
            <a:pPr>
              <a:spcBef>
                <a:spcPts val="600"/>
              </a:spcBef>
            </a:pPr>
            <a:r>
              <a:rPr lang="de-DE" sz="1600" dirty="0"/>
              <a:t>Weiterhin Anstieg der COVID-ITS-Belegung</a:t>
            </a:r>
          </a:p>
          <a:p>
            <a:pPr>
              <a:spcBef>
                <a:spcPts val="600"/>
              </a:spcBef>
            </a:pPr>
            <a:r>
              <a:rPr lang="de-DE" sz="1600" dirty="0"/>
              <a:t>ITS-COVID-Neuaufnahmen mit </a:t>
            </a:r>
            <a:r>
              <a:rPr lang="de-DE" sz="1600" b="1" dirty="0"/>
              <a:t>+1.122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422946" y="2463130"/>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103751" y="2469200"/>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800375" y="2499476"/>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a:off x="6702552" y="4254931"/>
            <a:ext cx="88115" cy="7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573093" y="5127933"/>
            <a:ext cx="567960" cy="276999"/>
          </a:xfrm>
          <a:prstGeom prst="rect">
            <a:avLst/>
          </a:prstGeom>
          <a:noFill/>
        </p:spPr>
        <p:txBody>
          <a:bodyPr wrap="square" rtlCol="0">
            <a:spAutoFit/>
          </a:bodyPr>
          <a:lstStyle/>
          <a:p>
            <a:r>
              <a:rPr lang="de-DE" sz="1200" dirty="0">
                <a:solidFill>
                  <a:schemeClr val="bg2">
                    <a:lumMod val="50000"/>
                  </a:schemeClr>
                </a:solidFill>
              </a:rPr>
              <a:t>1.232</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7141053" y="2142943"/>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9891616" y="2613280"/>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a:off x="11627427" y="3771128"/>
            <a:ext cx="218209" cy="565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B7B151-2977-40DE-A3EC-3BBB192567D7}"/>
              </a:ext>
            </a:extLst>
          </p:cNvPr>
          <p:cNvPicPr>
            <a:picLocks noChangeAspect="1"/>
          </p:cNvPicPr>
          <p:nvPr/>
        </p:nvPicPr>
        <p:blipFill>
          <a:blip r:embed="rId3"/>
          <a:stretch>
            <a:fillRect/>
          </a:stretch>
        </p:blipFill>
        <p:spPr>
          <a:xfrm>
            <a:off x="119472" y="801190"/>
            <a:ext cx="11933983" cy="5996776"/>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072861-FBD7-4A41-B15C-F6484831241A}"/>
              </a:ext>
            </a:extLst>
          </p:cNvPr>
          <p:cNvPicPr>
            <a:picLocks noChangeAspect="1"/>
          </p:cNvPicPr>
          <p:nvPr/>
        </p:nvPicPr>
        <p:blipFill>
          <a:blip r:embed="rId3"/>
          <a:stretch>
            <a:fillRect/>
          </a:stretch>
        </p:blipFill>
        <p:spPr>
          <a:xfrm>
            <a:off x="7263352" y="3650872"/>
            <a:ext cx="4836131" cy="3207128"/>
          </a:xfrm>
          <a:prstGeom prst="rect">
            <a:avLst/>
          </a:prstGeom>
        </p:spPr>
      </p:pic>
      <p:pic>
        <p:nvPicPr>
          <p:cNvPr id="8" name="Grafik 7">
            <a:extLst>
              <a:ext uri="{FF2B5EF4-FFF2-40B4-BE49-F238E27FC236}">
                <a16:creationId xmlns:a16="http://schemas.microsoft.com/office/drawing/2014/main" id="{70AC8919-28A9-4D03-A931-18858B63617A}"/>
              </a:ext>
            </a:extLst>
          </p:cNvPr>
          <p:cNvPicPr>
            <a:picLocks noChangeAspect="1"/>
          </p:cNvPicPr>
          <p:nvPr/>
        </p:nvPicPr>
        <p:blipFill>
          <a:blip r:embed="rId4"/>
          <a:stretch>
            <a:fillRect/>
          </a:stretch>
        </p:blipFill>
        <p:spPr>
          <a:xfrm>
            <a:off x="7387936" y="565717"/>
            <a:ext cx="4432330" cy="2907609"/>
          </a:xfrm>
          <a:prstGeom prst="rect">
            <a:avLst/>
          </a:prstGeom>
        </p:spPr>
      </p:pic>
      <p:pic>
        <p:nvPicPr>
          <p:cNvPr id="3" name="Grafik 2">
            <a:extLst>
              <a:ext uri="{FF2B5EF4-FFF2-40B4-BE49-F238E27FC236}">
                <a16:creationId xmlns:a16="http://schemas.microsoft.com/office/drawing/2014/main" id="{55B8C5FB-8CCC-4C71-AF3E-2087AB51ED3E}"/>
              </a:ext>
            </a:extLst>
          </p:cNvPr>
          <p:cNvPicPr>
            <a:picLocks noChangeAspect="1"/>
          </p:cNvPicPr>
          <p:nvPr/>
        </p:nvPicPr>
        <p:blipFill>
          <a:blip r:embed="rId5"/>
          <a:stretch>
            <a:fillRect/>
          </a:stretch>
        </p:blipFill>
        <p:spPr>
          <a:xfrm>
            <a:off x="-3604" y="888860"/>
            <a:ext cx="4927433" cy="4066944"/>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1811952"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8"/>
          <a:stretch>
            <a:fillRect/>
          </a:stretch>
        </p:blipFill>
        <p:spPr>
          <a:xfrm>
            <a:off x="10227834" y="95635"/>
            <a:ext cx="1885950" cy="533400"/>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4478482" y="3313177"/>
            <a:ext cx="475771" cy="1658181"/>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349957C-7AC5-41D4-A0E4-32497250520A}"/>
              </a:ext>
            </a:extLst>
          </p:cNvPr>
          <p:cNvPicPr>
            <a:picLocks noChangeAspect="1"/>
          </p:cNvPicPr>
          <p:nvPr/>
        </p:nvPicPr>
        <p:blipFill>
          <a:blip r:embed="rId3"/>
          <a:stretch>
            <a:fillRect/>
          </a:stretch>
        </p:blipFill>
        <p:spPr>
          <a:xfrm>
            <a:off x="1588446" y="3895133"/>
            <a:ext cx="6501111" cy="2901176"/>
          </a:xfrm>
          <a:prstGeom prst="rect">
            <a:avLst/>
          </a:prstGeom>
        </p:spPr>
      </p:pic>
      <p:pic>
        <p:nvPicPr>
          <p:cNvPr id="5" name="Grafik 4">
            <a:extLst>
              <a:ext uri="{FF2B5EF4-FFF2-40B4-BE49-F238E27FC236}">
                <a16:creationId xmlns:a16="http://schemas.microsoft.com/office/drawing/2014/main" id="{B7E30045-497F-4E1A-81F0-398638B180F2}"/>
              </a:ext>
            </a:extLst>
          </p:cNvPr>
          <p:cNvPicPr>
            <a:picLocks noChangeAspect="1"/>
          </p:cNvPicPr>
          <p:nvPr/>
        </p:nvPicPr>
        <p:blipFill>
          <a:blip r:embed="rId4"/>
          <a:stretch>
            <a:fillRect/>
          </a:stretch>
        </p:blipFill>
        <p:spPr>
          <a:xfrm>
            <a:off x="7413254" y="615965"/>
            <a:ext cx="4684687" cy="2438519"/>
          </a:xfrm>
          <a:prstGeom prst="rect">
            <a:avLst/>
          </a:prstGeom>
          <a:ln>
            <a:solidFill>
              <a:schemeClr val="accent1"/>
            </a:solidFill>
          </a:ln>
        </p:spPr>
      </p:pic>
      <p:pic>
        <p:nvPicPr>
          <p:cNvPr id="2" name="Grafik 1">
            <a:extLst>
              <a:ext uri="{FF2B5EF4-FFF2-40B4-BE49-F238E27FC236}">
                <a16:creationId xmlns:a16="http://schemas.microsoft.com/office/drawing/2014/main" id="{1D91348F-64EC-43C6-8AD6-65DD8B4D3279}"/>
              </a:ext>
            </a:extLst>
          </p:cNvPr>
          <p:cNvPicPr>
            <a:picLocks noChangeAspect="1"/>
          </p:cNvPicPr>
          <p:nvPr/>
        </p:nvPicPr>
        <p:blipFill>
          <a:blip r:embed="rId5"/>
          <a:stretch>
            <a:fillRect/>
          </a:stretch>
        </p:blipFill>
        <p:spPr>
          <a:xfrm>
            <a:off x="1457320" y="715447"/>
            <a:ext cx="5646410" cy="2939742"/>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031382" y="1625634"/>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03730" y="2655605"/>
            <a:ext cx="475199" cy="51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7B16069-1307-4392-8048-0EBFC4746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137" y="529681"/>
            <a:ext cx="4884863" cy="2398652"/>
          </a:xfrm>
          <a:prstGeom prst="rect">
            <a:avLst/>
          </a:prstGeom>
          <a:ln>
            <a:solidFill>
              <a:schemeClr val="accent1"/>
            </a:solidFill>
          </a:ln>
        </p:spPr>
      </p:pic>
      <p:pic>
        <p:nvPicPr>
          <p:cNvPr id="2" name="Grafik 1">
            <a:extLst>
              <a:ext uri="{FF2B5EF4-FFF2-40B4-BE49-F238E27FC236}">
                <a16:creationId xmlns:a16="http://schemas.microsoft.com/office/drawing/2014/main" id="{BF9D9728-8AD9-4414-962B-587511841BDD}"/>
              </a:ext>
            </a:extLst>
          </p:cNvPr>
          <p:cNvPicPr>
            <a:picLocks noChangeAspect="1"/>
          </p:cNvPicPr>
          <p:nvPr/>
        </p:nvPicPr>
        <p:blipFill>
          <a:blip r:embed="rId4"/>
          <a:stretch>
            <a:fillRect/>
          </a:stretch>
        </p:blipFill>
        <p:spPr>
          <a:xfrm>
            <a:off x="0" y="2422524"/>
            <a:ext cx="7254006" cy="4435476"/>
          </a:xfrm>
          <a:prstGeom prst="rect">
            <a:avLst/>
          </a:prstGeom>
        </p:spPr>
      </p:pic>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6"/>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Breitbild</PresentationFormat>
  <Paragraphs>46</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666</cp:revision>
  <dcterms:created xsi:type="dcterms:W3CDTF">2021-01-13T08:46:29Z</dcterms:created>
  <dcterms:modified xsi:type="dcterms:W3CDTF">2022-07-13T08:51:50Z</dcterms:modified>
</cp:coreProperties>
</file>