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7" r:id="rId3"/>
    <p:sldId id="274" r:id="rId4"/>
    <p:sldId id="275" r:id="rId5"/>
    <p:sldId id="276" r:id="rId6"/>
    <p:sldId id="277" r:id="rId7"/>
    <p:sldId id="271" r:id="rId8"/>
    <p:sldId id="272" r:id="rId9"/>
    <p:sldId id="260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ki.de/corsurv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13.07.2022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11.07.2022)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C22ED8D-6C6A-413D-AAF3-2CCD2D1E9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0882"/>
              </p:ext>
            </p:extLst>
          </p:nvPr>
        </p:nvGraphicFramePr>
        <p:xfrm>
          <a:off x="381630" y="1250170"/>
          <a:ext cx="7983537" cy="216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501">
                  <a:extLst>
                    <a:ext uri="{9D8B030D-6E8A-4147-A177-3AD203B41FA5}">
                      <a16:colId xmlns:a16="http://schemas.microsoft.com/office/drawing/2014/main" val="400113312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159365411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833088672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2342474750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1897173992"/>
                    </a:ext>
                  </a:extLst>
                </a:gridCol>
                <a:gridCol w="745516">
                  <a:extLst>
                    <a:ext uri="{9D8B030D-6E8A-4147-A177-3AD203B41FA5}">
                      <a16:colId xmlns:a16="http://schemas.microsoft.com/office/drawing/2014/main" val="878003748"/>
                    </a:ext>
                  </a:extLst>
                </a:gridCol>
                <a:gridCol w="745516">
                  <a:extLst>
                    <a:ext uri="{9D8B030D-6E8A-4147-A177-3AD203B41FA5}">
                      <a16:colId xmlns:a16="http://schemas.microsoft.com/office/drawing/2014/main" val="2721786410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2022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Omikron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812951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BA.1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BA.2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BA.3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BA.4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BA.5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BA.2.12.1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512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97,5 %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0,7 %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7448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0,5 %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97,1 %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0,3 %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1486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0,3 %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95,0 %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&lt; 0,1 %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3,5 %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3908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0,2 %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91,4 %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&lt; 0,1 %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1,3 %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6,6 %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728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0,2 %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82,2 %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&lt; 0,1 %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14,6 %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73905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 0,1 %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62,9 %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4,5 %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32,4 %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99115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41,4 %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 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52,3 %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92438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&lt; 0,1 %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 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65,2 %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5936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25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15,4 %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 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77,7 %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1321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10,5 %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 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7,0 %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82,5 %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42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27.06.2022)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1969E9-5D35-482B-B611-08C76F41CB47}"/>
              </a:ext>
            </a:extLst>
          </p:cNvPr>
          <p:cNvSpPr txBox="1"/>
          <p:nvPr/>
        </p:nvSpPr>
        <p:spPr>
          <a:xfrm>
            <a:off x="5501066" y="958054"/>
            <a:ext cx="3257003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KW25/2022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BE.1 		26.7%</a:t>
            </a:r>
          </a:p>
          <a:p>
            <a:r>
              <a:rPr lang="de-DE" sz="1350" dirty="0"/>
              <a:t>    BA.5.1		25.3%</a:t>
            </a:r>
          </a:p>
          <a:p>
            <a:r>
              <a:rPr lang="de-DE" sz="1350" dirty="0"/>
              <a:t>    BA.5.2.1 		  8.5%</a:t>
            </a:r>
          </a:p>
          <a:p>
            <a:r>
              <a:rPr lang="de-DE" sz="1350" dirty="0"/>
              <a:t>    BA.2 		  6.7%</a:t>
            </a:r>
          </a:p>
          <a:p>
            <a:r>
              <a:rPr lang="de-DE" sz="1350" dirty="0"/>
              <a:t>    BA.5.2 		  6.3%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298967-6F5F-4A3B-8998-724F6F85722F}"/>
              </a:ext>
            </a:extLst>
          </p:cNvPr>
          <p:cNvSpPr txBox="1"/>
          <p:nvPr/>
        </p:nvSpPr>
        <p:spPr>
          <a:xfrm>
            <a:off x="5501066" y="3288389"/>
            <a:ext cx="3795334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21938 (12699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2701   (1541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2833   (1477 in Stichprobe)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417820" y="45262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CACE494-688D-4FA7-9865-F17371CE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" y="839539"/>
            <a:ext cx="5259705" cy="382524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19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11.07.2022)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089600-A003-477E-B844-76CDE7B372D9}"/>
              </a:ext>
            </a:extLst>
          </p:cNvPr>
          <p:cNvSpPr txBox="1"/>
          <p:nvPr/>
        </p:nvSpPr>
        <p:spPr>
          <a:xfrm>
            <a:off x="6088296" y="3321660"/>
            <a:ext cx="2971814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          30507 (18012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           3440   (2010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    3212   (1683 in Stichprobe)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0A597C-5D43-4C1A-B748-F2EE8A0B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449" y="636860"/>
            <a:ext cx="5599848" cy="40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9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11.07.2022)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1969E9-5D35-482B-B611-08C76F41CB47}"/>
              </a:ext>
            </a:extLst>
          </p:cNvPr>
          <p:cNvSpPr txBox="1"/>
          <p:nvPr/>
        </p:nvSpPr>
        <p:spPr>
          <a:xfrm>
            <a:off x="6070199" y="753515"/>
            <a:ext cx="2637207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KW26/2022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BE.1 		28.6%</a:t>
            </a:r>
          </a:p>
          <a:p>
            <a:r>
              <a:rPr lang="de-DE" sz="1350" dirty="0"/>
              <a:t>    BA.5.1		27.4%</a:t>
            </a:r>
          </a:p>
          <a:p>
            <a:r>
              <a:rPr lang="de-DE" sz="1350" dirty="0"/>
              <a:t>    BA.5.2.1 		10.2%</a:t>
            </a:r>
          </a:p>
          <a:p>
            <a:r>
              <a:rPr lang="de-DE" sz="1350" dirty="0"/>
              <a:t>	</a:t>
            </a:r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912127" y="453834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52AE6B-558A-4125-80F7-E4AC67E17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7833"/>
            <a:ext cx="5754989" cy="41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246D5-810E-44EE-B90A-651B218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B3197-BBF8-4F91-937E-3819F3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B585C-3153-4596-A211-B61244D243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Defining mutations: </a:t>
            </a:r>
          </a:p>
          <a:p>
            <a:pPr marL="0" indent="0">
              <a:buNone/>
            </a:pPr>
            <a:r>
              <a:rPr lang="pt-BR" u="sng" dirty="0"/>
              <a:t>S:K147E</a:t>
            </a:r>
            <a:r>
              <a:rPr lang="pt-BR" dirty="0"/>
              <a:t>, </a:t>
            </a:r>
            <a:r>
              <a:rPr lang="pt-BR" u="sng" dirty="0"/>
              <a:t>W152R</a:t>
            </a:r>
            <a:r>
              <a:rPr lang="pt-BR" dirty="0"/>
              <a:t>, F157L, I210V, G257S, D339H (mutated from G339D), G446S, N460K, R493Q (reversion), ORF1a:S1221L, P1640S, N4060S,ORF1b:G662S</a:t>
            </a:r>
            <a:br>
              <a:rPr lang="pt-BR" dirty="0"/>
            </a:br>
            <a:r>
              <a:rPr lang="pt-BR" dirty="0"/>
              <a:t>E:T11A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5 Sequenzen, davon 3 in der Stichprobe</a:t>
            </a:r>
          </a:p>
          <a:p>
            <a:r>
              <a:rPr lang="de-DE" dirty="0"/>
              <a:t>Alter zwischen 35 bis 66 Jahre, Geschlecht 2xMännlich, 3x Weiblich</a:t>
            </a:r>
          </a:p>
          <a:p>
            <a:r>
              <a:rPr lang="de-DE" dirty="0"/>
              <a:t>Einzelfälle in BW, HE, NW (2x), HE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Epidemiologische Informationen zu drei Fällen vorhanden:</a:t>
            </a:r>
          </a:p>
          <a:p>
            <a:r>
              <a:rPr lang="de-DE" dirty="0"/>
              <a:t>Milde Symptome (Husten, Schnupfen, Fieber und /oder </a:t>
            </a:r>
            <a:r>
              <a:rPr lang="de-DE" dirty="0" err="1"/>
              <a:t>Giederschmerzen</a:t>
            </a:r>
            <a:r>
              <a:rPr lang="de-DE" dirty="0"/>
              <a:t>)</a:t>
            </a:r>
          </a:p>
          <a:p>
            <a:r>
              <a:rPr lang="de-DE" dirty="0"/>
              <a:t>Keine Hospitalisierung</a:t>
            </a:r>
          </a:p>
          <a:p>
            <a:r>
              <a:rPr lang="de-DE" dirty="0"/>
              <a:t>2x 3-fach geimpft, 1x </a:t>
            </a:r>
            <a:r>
              <a:rPr lang="de-DE" dirty="0" err="1"/>
              <a:t>ungeimft</a:t>
            </a:r>
            <a:endParaRPr lang="de-DE" dirty="0"/>
          </a:p>
          <a:p>
            <a:r>
              <a:rPr lang="de-DE" dirty="0"/>
              <a:t>Keine Reiseanamnese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16CA84-0942-40BB-B8F1-9F89DEB3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BA.2.75 (stand 11.07.2022)</a:t>
            </a:r>
          </a:p>
        </p:txBody>
      </p:sp>
    </p:spTree>
    <p:extLst>
      <p:ext uri="{BB962C8B-B14F-4D97-AF65-F5344CB8AC3E}">
        <p14:creationId xmlns:p14="http://schemas.microsoft.com/office/powerpoint/2010/main" val="169444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4106676" cy="3766417"/>
          </a:xfrm>
        </p:spPr>
        <p:txBody>
          <a:bodyPr>
            <a:normAutofit/>
          </a:bodyPr>
          <a:lstStyle/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sz="1600" dirty="0"/>
              <a:t>21.938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davon </a:t>
            </a:r>
            <a:r>
              <a:rPr lang="de-DE" sz="1600" dirty="0"/>
              <a:t>12.699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in Stichprobe</a:t>
            </a:r>
          </a:p>
          <a:p>
            <a:pPr marL="0" indent="0">
              <a:buNone/>
              <a:tabLst>
                <a:tab pos="1546622" algn="l"/>
                <a:tab pos="1818085" algn="l"/>
                <a:tab pos="2018110" algn="l"/>
              </a:tabLst>
            </a:pP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8.191 Fälle im Meldesystem bis  05.07.2022</a:t>
            </a:r>
          </a:p>
          <a:p>
            <a:r>
              <a:rPr lang="de-DE" sz="1600" dirty="0"/>
              <a:t>Hospitalisiert: 144 (1,8 %); 6.438 (79 %) NA</a:t>
            </a:r>
          </a:p>
          <a:p>
            <a:r>
              <a:rPr lang="de-DE" sz="1600" dirty="0"/>
              <a:t>Verstorben: 4 (3x 60-79; 1x 80+)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4405177" cy="3766417"/>
          </a:xfrm>
        </p:spPr>
        <p:txBody>
          <a:bodyPr>
            <a:normAutofit/>
          </a:bodyPr>
          <a:lstStyle/>
          <a:p>
            <a:pPr>
              <a:tabLst>
                <a:tab pos="1546622" algn="l"/>
                <a:tab pos="1818085" algn="l"/>
              </a:tabLst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sz="1600" dirty="0"/>
              <a:t>2.701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davon </a:t>
            </a:r>
            <a:r>
              <a:rPr lang="de-DE" sz="1600" dirty="0"/>
              <a:t>1.541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in Stichprobe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600" dirty="0"/>
              <a:t>   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1600" dirty="0"/>
          </a:p>
          <a:p>
            <a:r>
              <a:rPr lang="de-DE" sz="1600" dirty="0"/>
              <a:t>1.551 Fälle im Meldesystem bis 05.07.2022</a:t>
            </a:r>
          </a:p>
          <a:p>
            <a:r>
              <a:rPr lang="de-DE" sz="1600" dirty="0"/>
              <a:t>Hospitalisiert: 22 (1,4 %) ; 996 (64 %) NA</a:t>
            </a:r>
          </a:p>
          <a:p>
            <a:r>
              <a:rPr lang="de-DE" sz="1600" dirty="0"/>
              <a:t>Verstorben: 1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7EE7DD-E4E8-40BD-ABB3-F0F4E7547E8E}"/>
              </a:ext>
            </a:extLst>
          </p:cNvPr>
          <p:cNvSpPr/>
          <p:nvPr/>
        </p:nvSpPr>
        <p:spPr>
          <a:xfrm>
            <a:off x="4329041" y="4914245"/>
            <a:ext cx="14670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Datenstand 05.07.2022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3D51897-13E6-4F13-900C-E911B3692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8" b="9640"/>
          <a:stretch/>
        </p:blipFill>
        <p:spPr>
          <a:xfrm>
            <a:off x="0" y="3328379"/>
            <a:ext cx="4563876" cy="12950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63A528A-F3D5-4AA3-B72D-CC8EA618A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82" b="13416"/>
          <a:stretch/>
        </p:blipFill>
        <p:spPr>
          <a:xfrm>
            <a:off x="4650496" y="3328379"/>
            <a:ext cx="4493504" cy="12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89D4B4-287C-4897-8833-293A6A64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5BB7AC-D803-4467-B257-15836EF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6A6C61-2727-4D93-B7E1-7C654C9E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Gesamtgenomsequenzierungen &amp; </a:t>
            </a:r>
            <a:r>
              <a:rPr lang="de-DE" dirty="0" err="1"/>
              <a:t>CorSurV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8093922-1AA6-46FB-AA48-B381507188C6}"/>
              </a:ext>
            </a:extLst>
          </p:cNvPr>
          <p:cNvGrpSpPr/>
          <p:nvPr/>
        </p:nvGrpSpPr>
        <p:grpSpPr>
          <a:xfrm>
            <a:off x="457200" y="1327453"/>
            <a:ext cx="3362795" cy="1738184"/>
            <a:chOff x="4213082" y="541582"/>
            <a:chExt cx="3362795" cy="173818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DCF6C68-BA0C-4772-B560-807013DB4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082" y="541582"/>
              <a:ext cx="3362794" cy="428685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1297A45-FEB3-4D1A-9F10-1B2C7E275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3083" y="970267"/>
              <a:ext cx="3362794" cy="1309499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5D8C7B6D-919C-498E-B3B5-DE7B7C57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21" y="689207"/>
            <a:ext cx="3420841" cy="43099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6D60162-342A-44E3-9470-A7C23A42E25B}"/>
              </a:ext>
            </a:extLst>
          </p:cNvPr>
          <p:cNvSpPr txBox="1"/>
          <p:nvPr/>
        </p:nvSpPr>
        <p:spPr>
          <a:xfrm>
            <a:off x="5578021" y="319875"/>
            <a:ext cx="208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www.rki.de/corsurv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87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0813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Nachweise Rekombinanten  (Datenstand: 27.06.2022)</a:t>
            </a:r>
          </a:p>
          <a:p>
            <a:endParaRPr lang="de-DE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1CDE0B-CC9D-4B2A-B3EC-7D40D04187DD}"/>
              </a:ext>
            </a:extLst>
          </p:cNvPr>
          <p:cNvSpPr/>
          <p:nvPr/>
        </p:nvSpPr>
        <p:spPr>
          <a:xfrm>
            <a:off x="6039888" y="2720939"/>
            <a:ext cx="3029078" cy="1066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Hinweis:</a:t>
            </a:r>
          </a:p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 Wochenbericht wird die Anzahl und Anteile der Rekombinanten aus der Stichprobe in der Tabelle zum Download aufgeführt.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9302B9-6432-4D6A-B724-88D529F6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B9D1F3-CE99-4CF0-89BC-2F9FC4AE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7A4EB16-54DA-4981-9C98-6317BD26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4862"/>
              </p:ext>
            </p:extLst>
          </p:nvPr>
        </p:nvGraphicFramePr>
        <p:xfrm>
          <a:off x="428890" y="883081"/>
          <a:ext cx="2215250" cy="31614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353C6E4-6D79-41BD-86F1-61DB29844C0B}"/>
              </a:ext>
            </a:extLst>
          </p:cNvPr>
          <p:cNvSpPr txBox="1"/>
          <p:nvPr/>
        </p:nvSpPr>
        <p:spPr>
          <a:xfrm>
            <a:off x="2860963" y="4162474"/>
            <a:ext cx="4693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Zuordnung.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C0B0717-00F8-45BD-836D-EE76E1F10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5095"/>
              </p:ext>
            </p:extLst>
          </p:nvPr>
        </p:nvGraphicFramePr>
        <p:xfrm>
          <a:off x="3109805" y="884598"/>
          <a:ext cx="2215250" cy="29222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XU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XV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XW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XY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8639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XAA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89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XAB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3287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XAC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15792"/>
                  </a:ext>
                </a:extLst>
              </a:tr>
            </a:tbl>
          </a:graphicData>
        </a:graphic>
      </p:graphicFrame>
      <p:graphicFrame>
        <p:nvGraphicFramePr>
          <p:cNvPr id="12" name="Tabelle 7">
            <a:extLst>
              <a:ext uri="{FF2B5EF4-FFF2-40B4-BE49-F238E27FC236}">
                <a16:creationId xmlns:a16="http://schemas.microsoft.com/office/drawing/2014/main" id="{22BCF864-4655-4713-A74D-CC25299D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32292"/>
              </p:ext>
            </p:extLst>
          </p:nvPr>
        </p:nvGraphicFramePr>
        <p:xfrm>
          <a:off x="5790720" y="885276"/>
          <a:ext cx="2215250" cy="1487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XAG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Bildschirmpräsentation (16:9)</PresentationFormat>
  <Paragraphs>230</Paragraphs>
  <Slides>9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PowerPoint-Präsentation</vt:lpstr>
      <vt:lpstr>BA.2.75 (stand 11.07.2022)</vt:lpstr>
      <vt:lpstr>BA.5</vt:lpstr>
      <vt:lpstr>Gesamtgenomsequenzierungen &amp; CorSurV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205</cp:revision>
  <dcterms:created xsi:type="dcterms:W3CDTF">2015-11-02T12:29:13Z</dcterms:created>
  <dcterms:modified xsi:type="dcterms:W3CDTF">2022-07-13T08:56:57Z</dcterms:modified>
</cp:coreProperties>
</file>