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9"/>
  </p:notesMasterIdLst>
  <p:handoutMasterIdLst>
    <p:handoutMasterId r:id="rId10"/>
  </p:handoutMasterIdLst>
  <p:sldIdLst>
    <p:sldId id="814" r:id="rId2"/>
    <p:sldId id="825" r:id="rId3"/>
    <p:sldId id="849" r:id="rId4"/>
    <p:sldId id="850" r:id="rId5"/>
    <p:sldId id="841" r:id="rId6"/>
    <p:sldId id="843" r:id="rId7"/>
    <p:sldId id="848" r:id="rId8"/>
  </p:sldIdLst>
  <p:sldSz cx="12192000" cy="685800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hde, Anna" initials="AMR" lastIdx="5" clrIdx="0">
    <p:extLst>
      <p:ext uri="{19B8F6BF-5375-455C-9EA6-DF929625EA0E}">
        <p15:presenceInfo xmlns:p15="http://schemas.microsoft.com/office/powerpoint/2012/main" userId="Rohde, Anna" providerId="None"/>
      </p:ext>
    </p:extLst>
  </p:cmAuthor>
  <p:cmAuthor id="2" name="Raiser, Sofie Gillesberg" initials="SGR" lastIdx="1" clrIdx="1">
    <p:extLst>
      <p:ext uri="{19B8F6BF-5375-455C-9EA6-DF929625EA0E}">
        <p15:presenceInfo xmlns:p15="http://schemas.microsoft.com/office/powerpoint/2012/main" userId="Raiser, Sofie Gillesbe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5AA6"/>
    <a:srgbClr val="367BB8"/>
    <a:srgbClr val="4D8AD2"/>
    <a:srgbClr val="80A5DC"/>
    <a:srgbClr val="006EC7"/>
    <a:srgbClr val="66A8DD"/>
    <a:srgbClr val="689CCA"/>
    <a:srgbClr val="338B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89"/>
    <p:restoredTop sz="79766" autoAdjust="0"/>
  </p:normalViewPr>
  <p:slideViewPr>
    <p:cSldViewPr snapToGrid="0" snapToObjects="1">
      <p:cViewPr varScale="1">
        <p:scale>
          <a:sx n="88" d="100"/>
          <a:sy n="88" d="100"/>
        </p:scale>
        <p:origin x="1662" y="66"/>
      </p:cViewPr>
      <p:guideLst>
        <p:guide orient="horz" pos="2137"/>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13.07.2022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13.07.2022</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variants.org/per-countr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50" dirty="0"/>
              <a:t>CAVE: vielerorts geänderte Teststrategien insbesondere in Europa z.B. Spanien, Dänemark, England testen nur Risikogruppen </a:t>
            </a:r>
            <a:r>
              <a:rPr lang="de-DE" sz="1050" dirty="0" err="1"/>
              <a:t>bzw</a:t>
            </a:r>
            <a:r>
              <a:rPr lang="de-DE" sz="1050" dirty="0"/>
              <a:t> Empfehlen nur Testung von Personen mit Risiko für ein schweren verlauf, Personen die Behandlung im KH benötigen und Personen die mit RG arbeiten; Österreich hat Anzahl PCR pro Einwohner reduziert</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dirty="0"/>
          </a:p>
          <a:p>
            <a:endParaRPr lang="en-US" sz="1200" b="0" i="0" u="none" strike="noStrike" kern="1200" baseline="0" dirty="0">
              <a:solidFill>
                <a:schemeClr val="tx1"/>
              </a:solidFill>
              <a:latin typeface="+mn-lt"/>
              <a:ea typeface="+mn-ea"/>
              <a:cs typeface="+mn-cs"/>
            </a:endParaRPr>
          </a:p>
        </p:txBody>
      </p:sp>
      <p:sp>
        <p:nvSpPr>
          <p:cNvPr id="4" name="Foliennummernplatzhalter 3"/>
          <p:cNvSpPr>
            <a:spLocks noGrp="1"/>
          </p:cNvSpPr>
          <p:nvPr>
            <p:ph type="sldNum" sz="quarter" idx="5"/>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3017600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12 Länder mit &gt;40% </a:t>
            </a:r>
            <a:r>
              <a:rPr lang="de-DE" b="1" dirty="0" err="1"/>
              <a:t>Antstieg</a:t>
            </a:r>
            <a:r>
              <a:rPr lang="de-DE" b="1" dirty="0"/>
              <a:t> der Fallzahlen im Vergleich zur Vorwoche</a:t>
            </a:r>
          </a:p>
          <a:p>
            <a:r>
              <a:rPr lang="de-DE" b="1" dirty="0"/>
              <a:t>Country	incidence_7d	change_cases_7d</a:t>
            </a:r>
          </a:p>
          <a:p>
            <a:r>
              <a:rPr lang="de-DE" dirty="0"/>
              <a:t>Estland		269,757	167,94</a:t>
            </a:r>
          </a:p>
          <a:p>
            <a:r>
              <a:rPr lang="de-DE" dirty="0"/>
              <a:t>Kosovo		111,992	98,72</a:t>
            </a:r>
          </a:p>
          <a:p>
            <a:r>
              <a:rPr lang="de-DE" dirty="0"/>
              <a:t>Rumänien	77,309		93,41</a:t>
            </a:r>
          </a:p>
          <a:p>
            <a:r>
              <a:rPr lang="de-DE" dirty="0"/>
              <a:t>Polen		18,144		84,05</a:t>
            </a:r>
          </a:p>
          <a:p>
            <a:r>
              <a:rPr lang="de-DE" dirty="0" err="1"/>
              <a:t>Nordmazedonien</a:t>
            </a:r>
            <a:r>
              <a:rPr lang="de-DE" dirty="0"/>
              <a:t>	83,086	82,4</a:t>
            </a:r>
          </a:p>
          <a:p>
            <a:r>
              <a:rPr lang="de-DE" dirty="0"/>
              <a:t>Montenegro	408,877	56,3</a:t>
            </a:r>
          </a:p>
          <a:p>
            <a:r>
              <a:rPr lang="de-DE" dirty="0"/>
              <a:t>Serbien	142,506	54,62</a:t>
            </a:r>
          </a:p>
          <a:p>
            <a:r>
              <a:rPr lang="de-DE" dirty="0"/>
              <a:t>Ungarn	47,73		53,29</a:t>
            </a:r>
          </a:p>
          <a:p>
            <a:r>
              <a:rPr lang="de-DE" dirty="0"/>
              <a:t>Bulgarien	75,969		49,6</a:t>
            </a:r>
          </a:p>
          <a:p>
            <a:r>
              <a:rPr lang="de-DE" dirty="0"/>
              <a:t>Albanien	185,524	45,48</a:t>
            </a:r>
          </a:p>
          <a:p>
            <a:r>
              <a:rPr lang="de-DE" dirty="0"/>
              <a:t>Bosnien und Herzegowina	23,653	44,78</a:t>
            </a:r>
          </a:p>
          <a:p>
            <a:r>
              <a:rPr lang="de-DE" dirty="0"/>
              <a:t>Slowenien	415,915	44,23</a:t>
            </a:r>
          </a:p>
          <a:p>
            <a:endParaRPr lang="de-DE" dirty="0"/>
          </a:p>
          <a:p>
            <a:r>
              <a:rPr lang="de-DE" b="1" dirty="0"/>
              <a:t>11 Länder mit </a:t>
            </a:r>
            <a:r>
              <a:rPr lang="de-DE" b="1" dirty="0" err="1"/>
              <a:t>inzidenzen</a:t>
            </a:r>
            <a:r>
              <a:rPr lang="de-DE" b="1" dirty="0"/>
              <a:t> über 500/100.000 </a:t>
            </a:r>
            <a:r>
              <a:rPr lang="de-DE" b="1" dirty="0" err="1"/>
              <a:t>Einwohnere</a:t>
            </a:r>
            <a:r>
              <a:rPr lang="de-DE" b="1" dirty="0"/>
              <a:t>, davon nur Zypern, Italien und Andorra die </a:t>
            </a:r>
            <a:r>
              <a:rPr lang="de-DE" b="1" dirty="0" err="1"/>
              <a:t>Gleitzeiting</a:t>
            </a:r>
            <a:r>
              <a:rPr lang="de-DE" b="1" dirty="0"/>
              <a:t> </a:t>
            </a:r>
            <a:r>
              <a:rPr lang="de-DE" b="1" dirty="0" err="1"/>
              <a:t>fallveränderung</a:t>
            </a:r>
            <a:r>
              <a:rPr lang="de-DE" b="1" dirty="0"/>
              <a:t> &gt;20% haben</a:t>
            </a:r>
          </a:p>
          <a:p>
            <a:r>
              <a:rPr lang="de-DE" b="1" dirty="0"/>
              <a:t>Country	incidence_7d</a:t>
            </a:r>
          </a:p>
          <a:p>
            <a:r>
              <a:rPr lang="de-DE" dirty="0"/>
              <a:t>Zypern		1679,495</a:t>
            </a:r>
          </a:p>
          <a:p>
            <a:r>
              <a:rPr lang="de-DE" dirty="0"/>
              <a:t>Frankreich	1386,834</a:t>
            </a:r>
          </a:p>
          <a:p>
            <a:r>
              <a:rPr lang="de-DE" dirty="0"/>
              <a:t>Italien		1203,032</a:t>
            </a:r>
          </a:p>
          <a:p>
            <a:r>
              <a:rPr lang="de-DE" dirty="0"/>
              <a:t>San Marino	1078,437</a:t>
            </a:r>
          </a:p>
          <a:p>
            <a:r>
              <a:rPr lang="de-DE" dirty="0"/>
              <a:t>Griechenland	1063,043</a:t>
            </a:r>
          </a:p>
          <a:p>
            <a:r>
              <a:rPr lang="de-DE" dirty="0"/>
              <a:t>Monaco	965,753</a:t>
            </a:r>
          </a:p>
          <a:p>
            <a:r>
              <a:rPr lang="de-DE" dirty="0"/>
              <a:t>Luxemburg	896,97</a:t>
            </a:r>
          </a:p>
          <a:p>
            <a:r>
              <a:rPr lang="de-DE" dirty="0"/>
              <a:t>Österreich	829,26</a:t>
            </a:r>
          </a:p>
          <a:p>
            <a:r>
              <a:rPr lang="de-DE" dirty="0"/>
              <a:t>Malta		706,618</a:t>
            </a:r>
          </a:p>
          <a:p>
            <a:r>
              <a:rPr lang="de-DE" dirty="0"/>
              <a:t>Deutschland	702,624</a:t>
            </a:r>
          </a:p>
          <a:p>
            <a:r>
              <a:rPr lang="de-DE" dirty="0"/>
              <a:t>Andorra	639,358</a:t>
            </a:r>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273020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t>SSI, 21.06.2022;  https://covid19.ssi.dk/-/media/arkiv/subsites/covid19/risikovurderinger/2022/opdatering-af-risikovurdering--ba4_ba5_ba2121---21062022.pdf?la=da</a:t>
            </a:r>
          </a:p>
          <a:p>
            <a:endParaRPr lang="de-DE" sz="1000" dirty="0"/>
          </a:p>
          <a:p>
            <a:r>
              <a:rPr lang="de-DE" sz="1000" dirty="0"/>
              <a:t>UKHSA, 07.07.2022; https://assets.publishing.service.gov.uk/government/uploads/system/uploads/attachment_data/file/1088974/Vaccine-surveillance-report-week-27.pdf</a:t>
            </a:r>
          </a:p>
          <a:p>
            <a:r>
              <a:rPr lang="en-US" sz="1000" b="1" kern="1200" dirty="0">
                <a:solidFill>
                  <a:schemeClr val="tx1"/>
                </a:solidFill>
                <a:effectLst/>
                <a:latin typeface="+mn-lt"/>
                <a:ea typeface="+mn-ea"/>
                <a:cs typeface="+mn-cs"/>
              </a:rPr>
              <a:t>These early data do not indicate a large difference in vaccine effectiveness against BA.4 or BA.5 as compared to BA.2; however, a formal analysis using a</a:t>
            </a:r>
            <a:br>
              <a:rPr lang="en-US" sz="1000" b="1" dirty="0"/>
            </a:br>
            <a:r>
              <a:rPr lang="en-US" sz="1000" b="1" kern="1200" dirty="0">
                <a:solidFill>
                  <a:schemeClr val="tx1"/>
                </a:solidFill>
                <a:effectLst/>
                <a:latin typeface="+mn-lt"/>
                <a:ea typeface="+mn-ea"/>
                <a:cs typeface="+mn-cs"/>
              </a:rPr>
              <a:t>test-negative case control design will be conducted as the data become available. [</a:t>
            </a:r>
            <a:r>
              <a:rPr lang="en-US" sz="1000" dirty="0"/>
              <a:t>spring booster vaccinations in England for people aged 75 and over. </a:t>
            </a:r>
            <a:r>
              <a:rPr lang="en-US" sz="1000" b="1" kern="1200" dirty="0">
                <a:solidFill>
                  <a:schemeClr val="tx1"/>
                </a:solidFill>
                <a:effectLst/>
                <a:latin typeface="+mn-lt"/>
                <a:ea typeface="+mn-ea"/>
                <a:cs typeface="+mn-cs"/>
              </a:rPr>
              <a:t>]</a:t>
            </a:r>
          </a:p>
          <a:p>
            <a:endParaRPr lang="de-DE" sz="1000" b="1" dirty="0"/>
          </a:p>
          <a:p>
            <a:r>
              <a:rPr lang="en-US" sz="1000" kern="1200" dirty="0">
                <a:solidFill>
                  <a:schemeClr val="tx1"/>
                </a:solidFill>
                <a:effectLst/>
                <a:latin typeface="+mn-lt"/>
                <a:ea typeface="+mn-ea"/>
                <a:cs typeface="+mn-cs"/>
              </a:rPr>
              <a:t>Cases were identified from hospital (Pillar 1) and community (Pillar 2) testing data from the period from 18 April to 23 June 2022 and classified as BA.2, BA.4 and BA.5 based on sequencing information. Logistic regression was used to estimate the vaccination status of BA.4 or BA.5 cases as compared to BA.2 control cases. Previous positivity, testing pillar, health and social care worker status, clinical risk status (at risk, clinically extremely vulnerable and severe immunosuppression), age, gender, care-home resident status and week of test were adjusted for. The vaccination status of those recently vaccinated (within 2 to 24 weeks) with either a second, third or fourth dose was compared to a baseline group of those with a ‘waned’ (&gt;=25 weeks since vaccination) second or third dose. Vaccine types were combined.</a:t>
            </a:r>
            <a:endParaRPr lang="de-DE" sz="1000" dirty="0"/>
          </a:p>
          <a:p>
            <a:endParaRPr lang="de-DE" sz="1000" dirty="0"/>
          </a:p>
          <a:p>
            <a:r>
              <a:rPr lang="de-DE" sz="1000" dirty="0"/>
              <a:t>ECDC:</a:t>
            </a:r>
          </a:p>
          <a:p>
            <a:endParaRPr lang="de-DE" sz="1000" dirty="0"/>
          </a:p>
          <a:p>
            <a:r>
              <a:rPr lang="de-DE" sz="1000" b="0" dirty="0"/>
              <a:t>BA.5 Dominanz in den meisten EU Ländern in KW23</a:t>
            </a:r>
          </a:p>
          <a:p>
            <a:endParaRPr lang="de-DE" sz="1000" b="0" dirty="0"/>
          </a:p>
          <a:p>
            <a:r>
              <a:rPr lang="de-DE" sz="1000" b="0" dirty="0"/>
              <a:t>Portugal:</a:t>
            </a:r>
          </a:p>
          <a:p>
            <a:pPr marL="285750" indent="-285750">
              <a:buFontTx/>
              <a:buChar char="-"/>
            </a:pPr>
            <a:r>
              <a:rPr lang="de-DE" sz="1000" b="0" dirty="0"/>
              <a:t>Dominanz KW19</a:t>
            </a:r>
          </a:p>
          <a:p>
            <a:pPr marL="285750" indent="-285750">
              <a:buFontTx/>
              <a:buChar char="-"/>
            </a:pPr>
            <a:r>
              <a:rPr lang="de-DE" sz="1000" b="0" dirty="0"/>
              <a:t>Fallzahlanstieg ab KW20</a:t>
            </a:r>
          </a:p>
          <a:p>
            <a:pPr marL="285750" indent="-285750">
              <a:buFontTx/>
              <a:buChar char="-"/>
            </a:pPr>
            <a:r>
              <a:rPr lang="de-DE" sz="1000" b="0" dirty="0"/>
              <a:t>3 Wochen hohes Niveau</a:t>
            </a:r>
          </a:p>
          <a:p>
            <a:pPr marL="285750" indent="-285750">
              <a:buFontTx/>
              <a:buChar char="-"/>
            </a:pPr>
            <a:r>
              <a:rPr lang="de-DE" sz="1000" b="0" dirty="0"/>
              <a:t>Sinkende Fallzahlen ab KW23</a:t>
            </a:r>
          </a:p>
          <a:p>
            <a:pPr marL="285750" indent="-285750">
              <a:buFontTx/>
              <a:buChar char="-"/>
            </a:pPr>
            <a:endParaRPr lang="de-DE" sz="1000" b="0" dirty="0"/>
          </a:p>
          <a:p>
            <a:r>
              <a:rPr lang="de-DE" sz="1000" b="0" dirty="0"/>
              <a:t>-&gt; BA.5 Welle: sinkende Fallzahlen ab ca. KW28 erwartet</a:t>
            </a:r>
          </a:p>
          <a:p>
            <a:endParaRPr lang="de-DE" b="0" dirty="0"/>
          </a:p>
        </p:txBody>
      </p:sp>
      <p:sp>
        <p:nvSpPr>
          <p:cNvPr id="4" name="Foliennummernplatzhalter 3"/>
          <p:cNvSpPr>
            <a:spLocks noGrp="1"/>
          </p:cNvSpPr>
          <p:nvPr>
            <p:ph type="sldNum" sz="quarter" idx="5"/>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369453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a:t>Juni 2022: N=155 ~4% in Juni – TOTAL </a:t>
            </a:r>
            <a:r>
              <a:rPr lang="de-DE" b="0" dirty="0" err="1"/>
              <a:t>since</a:t>
            </a:r>
            <a:r>
              <a:rPr lang="de-DE" b="0" dirty="0"/>
              <a:t> KW21; N=156</a:t>
            </a:r>
          </a:p>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t>Maharashtra (Mumbai) (n=30), Regionen: n=13</a:t>
            </a:r>
          </a:p>
          <a:p>
            <a:pPr marL="0" marR="0" lvl="0" indent="0" algn="l" defTabSz="457200" rtl="0" eaLnBrk="1" fontAlgn="auto" latinLnBrk="0" hangingPunct="1">
              <a:lnSpc>
                <a:spcPct val="100000"/>
              </a:lnSpc>
              <a:spcBef>
                <a:spcPts val="0"/>
              </a:spcBef>
              <a:spcAft>
                <a:spcPts val="0"/>
              </a:spcAft>
              <a:buClrTx/>
              <a:buSzTx/>
              <a:buFontTx/>
              <a:buNone/>
              <a:tabLst/>
              <a:defRPr/>
            </a:pPr>
            <a:r>
              <a:rPr lang="de-DE" b="0" dirty="0"/>
              <a:t>13-27 Juni 2022: BA.2 Dominant (78%), gefolgt von BA.5. (20%), N=1422 Sequenzierungen (</a:t>
            </a:r>
            <a:r>
              <a:rPr lang="de-DE" sz="1200" i="1" dirty="0">
                <a:solidFill>
                  <a:prstClr val="black"/>
                </a:solidFill>
                <a:hlinkClick r:id="rId3"/>
              </a:rPr>
              <a:t>https://covariants.org/per-country</a:t>
            </a:r>
            <a:r>
              <a:rPr lang="de-DE" sz="1200" i="1" dirty="0">
                <a:solidFill>
                  <a:prstClr val="black"/>
                </a:solidFill>
              </a:rPr>
              <a:t> Zugriff 13.07.2022</a:t>
            </a:r>
            <a:r>
              <a:rPr lang="de-DE" b="0" dirty="0"/>
              <a:t>)</a:t>
            </a:r>
          </a:p>
          <a:p>
            <a:endParaRPr lang="de-DE" b="0" dirty="0"/>
          </a:p>
        </p:txBody>
      </p:sp>
      <p:sp>
        <p:nvSpPr>
          <p:cNvPr id="4" name="Foliennummernplatzhalter 3"/>
          <p:cNvSpPr>
            <a:spLocks noGrp="1"/>
          </p:cNvSpPr>
          <p:nvPr>
            <p:ph type="sldNum" sz="quarter" idx="5"/>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41782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r>
              <a:rPr lang="de-DE" dirty="0"/>
              <a:t>Quellen:</a:t>
            </a:r>
          </a:p>
          <a:p>
            <a:pPr lvl="1"/>
            <a:r>
              <a:rPr lang="de-DE" dirty="0"/>
              <a:t>Joint </a:t>
            </a:r>
            <a:r>
              <a:rPr lang="de-DE" dirty="0" err="1"/>
              <a:t>statement</a:t>
            </a:r>
            <a:r>
              <a:rPr lang="de-DE" dirty="0"/>
              <a:t>: https://www.ecdc.europa.eu/en/news-events/updated-ecdc-ema-statement-additional-booster-doses-covid-19-vaccines, zugriff 11.07.2022</a:t>
            </a:r>
          </a:p>
          <a:p>
            <a:pPr lvl="1"/>
            <a:r>
              <a:rPr lang="de-DE" dirty="0"/>
              <a:t>Italien : ECDC RT report</a:t>
            </a:r>
          </a:p>
        </p:txBody>
      </p:sp>
      <p:sp>
        <p:nvSpPr>
          <p:cNvPr id="4" name="Foliennummernplatzhalter 3"/>
          <p:cNvSpPr>
            <a:spLocks noGrp="1"/>
          </p:cNvSpPr>
          <p:nvPr>
            <p:ph type="sldNum" sz="quarter" idx="5"/>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169278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r>
              <a:rPr lang="de-DE" b="1" dirty="0"/>
              <a:t>Belgien und Kroatien:</a:t>
            </a:r>
            <a:r>
              <a:rPr lang="de-DE" dirty="0"/>
              <a:t> seit Mai 2022 für &gt;80-Jährige, Bewohner Pflegeheim und Immunsupprimierte, wenn 1. Auffrischimpfung 4 Monate zurück liegt (Pfizer-</a:t>
            </a:r>
            <a:r>
              <a:rPr lang="de-DE" dirty="0" err="1"/>
              <a:t>BioNTech</a:t>
            </a:r>
            <a:r>
              <a:rPr lang="de-DE" dirty="0"/>
              <a:t>, </a:t>
            </a:r>
            <a:r>
              <a:rPr lang="de-DE" dirty="0" err="1"/>
              <a:t>Moderna</a:t>
            </a:r>
            <a:r>
              <a:rPr lang="de-DE" dirty="0"/>
              <a:t> and Janssen </a:t>
            </a:r>
            <a:r>
              <a:rPr lang="de-DE" dirty="0" err="1"/>
              <a:t>Pharmaceutica</a:t>
            </a:r>
            <a:r>
              <a:rPr lang="de-DE" dirty="0"/>
              <a:t>) (EWRS)</a:t>
            </a:r>
          </a:p>
          <a:p>
            <a:pPr lvl="1"/>
            <a:r>
              <a:rPr lang="de-DE" b="1" dirty="0"/>
              <a:t>Frankreich:</a:t>
            </a:r>
            <a:r>
              <a:rPr lang="de-DE" dirty="0"/>
              <a:t> seit Ende Januar für Immunsupprimierte, seit März für Personen &gt;80-Jährige und Bewohner von Pflegeheimen (3 Monate nach 1. Auffrischimpfung), seit April für 60-79-Jährige mit und ohne Komorbiditäten, wenn 1. Auffrischimpfung 6 Monate zurück liegt (Pfizer-</a:t>
            </a:r>
            <a:r>
              <a:rPr lang="de-DE" dirty="0" err="1"/>
              <a:t>BioNTech</a:t>
            </a:r>
            <a:r>
              <a:rPr lang="de-DE" dirty="0"/>
              <a:t>, </a:t>
            </a:r>
            <a:r>
              <a:rPr lang="de-DE" dirty="0" err="1"/>
              <a:t>Moderna</a:t>
            </a:r>
            <a:r>
              <a:rPr lang="de-DE" dirty="0"/>
              <a:t>) (EWRS)</a:t>
            </a:r>
          </a:p>
          <a:p>
            <a:pPr lvl="1"/>
            <a:r>
              <a:rPr lang="de-DE" b="1" dirty="0"/>
              <a:t>Norwegen:</a:t>
            </a:r>
            <a:r>
              <a:rPr lang="de-DE" dirty="0"/>
              <a:t> Empfehlung für &gt;75-Jährige sowie Patienten in Langzeitpflegeeinrichtungen seit 01.07.2022, Bewohner von Langzeitpflegeeinrichtungen vorrangig behandelt, &gt;65-Jährige, sowie 18 bis 64-Jährige mit Komorbiditäten Start am 01.09.2022 geplant (mit Re-Evaluation des Startzeitpunkts nach Infektionslage und Impfstoffverfügbarkeit) (EWRS)</a:t>
            </a:r>
          </a:p>
          <a:p>
            <a:pPr lvl="1"/>
            <a:r>
              <a:rPr lang="de-DE" b="1" dirty="0"/>
              <a:t>Niederlande:</a:t>
            </a:r>
            <a:r>
              <a:rPr lang="de-DE" dirty="0"/>
              <a:t> seit März 2022 für Personen &gt;60 Jahre und Hochrisikogruppen (z. B. immungeschwächte Patienten) drei Monate nach erster COVID-19 Auffrischimpfung, neue Auffrischungskampagne für Herbst/Winter derzeit im Beschluss und noch nicht entschieden, ob und wann Kampagne beginnt plus wem Auffrischungsimpfung angeboten wird und welche Impfstoffe verwendet werden (EWRS)</a:t>
            </a:r>
          </a:p>
          <a:p>
            <a:pPr lvl="1"/>
            <a:r>
              <a:rPr lang="de-DE" b="1" dirty="0"/>
              <a:t>Irland:</a:t>
            </a:r>
            <a:r>
              <a:rPr lang="de-DE" dirty="0"/>
              <a:t> 2. COVID-Booster für Personen ab 65 Jahre und Immunsupprimierte bereits gestartet, Impfprogramm für Auffrischungsimpfung im Herbst derzeit von nationaler Gesundheitsbehörde geprüft - Datum für Beginn noch nicht festgelegt, und noch unbekannt, welche Impfstoffe verwendet werden sollen (EWRS)</a:t>
            </a:r>
          </a:p>
          <a:p>
            <a:pPr lvl="1"/>
            <a:r>
              <a:rPr lang="de-DE" b="1" dirty="0"/>
              <a:t>Dänemark:</a:t>
            </a:r>
            <a:r>
              <a:rPr lang="de-DE" dirty="0"/>
              <a:t> https://www.sst.dk/da/corona/Vaccination/Vaccination-efteraar-vinter-2022-23/Boostervaccination-henover-sommeren</a:t>
            </a:r>
          </a:p>
          <a:p>
            <a:pPr lvl="1"/>
            <a:r>
              <a:rPr lang="de-DE" b="1" dirty="0"/>
              <a:t>Österreich:</a:t>
            </a:r>
            <a:r>
              <a:rPr lang="de-DE" dirty="0"/>
              <a:t> national 2. Auffrischimpfung für &gt;65-Jährige, deren 1. Auffrischimpfung über 6 Monate zurückliegt, Wien mit Empfehlung zur 2. Auffrischimpfung für alle &gt;12 Jahre deren 1. Auffrischimpfung über 6 Monate zurückliegt (erlaubt aber auch wenn diese nur 4 Monate zurückliegt) (VV-Call)</a:t>
            </a:r>
          </a:p>
          <a:p>
            <a:r>
              <a:rPr lang="de-DE" dirty="0"/>
              <a:t>Estland: EWRS 05.07.2022</a:t>
            </a:r>
          </a:p>
          <a:p>
            <a:r>
              <a:rPr lang="de-DE" dirty="0"/>
              <a:t>Malta: EWRS 05.07.2022 20:04</a:t>
            </a:r>
          </a:p>
        </p:txBody>
      </p:sp>
      <p:sp>
        <p:nvSpPr>
          <p:cNvPr id="4" name="Foliennummernplatzhalter 3"/>
          <p:cNvSpPr>
            <a:spLocks noGrp="1"/>
          </p:cNvSpPr>
          <p:nvPr>
            <p:ph type="sldNum" sz="quarter" idx="5"/>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169278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1384875"/>
            <a:ext cx="11669813" cy="4355539"/>
          </a:xfrm>
          <a:prstGeom prst="rect">
            <a:avLst/>
          </a:prstGeom>
          <a:solidFill>
            <a:srgbClr val="045AA6"/>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9" name="Textfeld 8"/>
          <p:cNvSpPr txBox="1"/>
          <p:nvPr userDrawn="1"/>
        </p:nvSpPr>
        <p:spPr>
          <a:xfrm>
            <a:off x="4832470" y="2264791"/>
            <a:ext cx="6832149" cy="2678579"/>
          </a:xfrm>
          <a:prstGeom prst="rect">
            <a:avLst/>
          </a:prstGeom>
          <a:solidFill>
            <a:srgbClr val="367BB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864000" tIns="312000" rIns="912000" bIns="600000" numCol="1" spcCol="0" rtlCol="0" fromWordArt="0" anchor="t" anchorCtr="0" forceAA="0" compatLnSpc="1">
            <a:prstTxWarp prst="textNoShape">
              <a:avLst/>
            </a:prstTxWarp>
            <a:noAutofit/>
          </a:bodyPr>
          <a:lstStyle/>
          <a:p>
            <a:pPr>
              <a:lnSpc>
                <a:spcPts val="1600"/>
              </a:lnSpc>
              <a:spcAft>
                <a:spcPts val="800"/>
              </a:spcAft>
            </a:pPr>
            <a:endParaRPr lang="de-DE" sz="3733"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5246520" y="2267306"/>
            <a:ext cx="6006459" cy="1687127"/>
          </a:xfrm>
        </p:spPr>
        <p:txBody>
          <a:bodyPr lIns="252000" tIns="108000" rIns="252000" bIns="108000" anchor="t" anchorCtr="0">
            <a:noAutofit/>
          </a:bodyPr>
          <a:lstStyle>
            <a:lvl1pPr algn="l">
              <a:defRPr sz="2933"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fld id="{FD635380-D2E5-4D7E-8AF5-49FDFD86C2D4}" type="datetime1">
              <a:rPr lang="de-BE" smtClean="0"/>
              <a:t>07/13/2022</a:t>
            </a:fld>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userDrawn="1"/>
        </p:nvCxnSpPr>
        <p:spPr>
          <a:xfrm>
            <a:off x="5246520" y="2015660"/>
            <a:ext cx="0" cy="316041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11252979" y="2009670"/>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11664621" y="2267304"/>
            <a:ext cx="527383" cy="2676064"/>
          </a:xfrm>
          <a:prstGeom prst="rect">
            <a:avLst/>
          </a:prstGeom>
          <a:solidFill>
            <a:srgbClr val="689CCA"/>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13" name="Rechteck 12"/>
          <p:cNvSpPr/>
          <p:nvPr userDrawn="1"/>
        </p:nvSpPr>
        <p:spPr>
          <a:xfrm>
            <a:off x="3294135" y="6176545"/>
            <a:ext cx="1677635" cy="6814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5" name="Bildplatzhalter 14"/>
          <p:cNvSpPr>
            <a:spLocks noGrp="1"/>
          </p:cNvSpPr>
          <p:nvPr>
            <p:ph type="pic" sz="quarter" idx="13"/>
          </p:nvPr>
        </p:nvSpPr>
        <p:spPr>
          <a:xfrm>
            <a:off x="1" y="1384301"/>
            <a:ext cx="4425951" cy="4356100"/>
          </a:xfrm>
        </p:spPr>
        <p:txBody>
          <a:bodyPr/>
          <a:lstStyle/>
          <a:p>
            <a:endParaRPr lang="de-DE"/>
          </a:p>
        </p:txBody>
      </p:sp>
      <p:sp>
        <p:nvSpPr>
          <p:cNvPr id="20" name="Rechteck 19"/>
          <p:cNvSpPr/>
          <p:nvPr userDrawn="1"/>
        </p:nvSpPr>
        <p:spPr>
          <a:xfrm>
            <a:off x="119530" y="6290235"/>
            <a:ext cx="11545089" cy="567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21" name="Textplatzhalter 16"/>
          <p:cNvSpPr>
            <a:spLocks noGrp="1"/>
          </p:cNvSpPr>
          <p:nvPr>
            <p:ph type="body" sz="quarter" idx="14"/>
          </p:nvPr>
        </p:nvSpPr>
        <p:spPr>
          <a:xfrm>
            <a:off x="5247218" y="3954433"/>
            <a:ext cx="6004983" cy="988936"/>
          </a:xfrm>
        </p:spPr>
        <p:txBody>
          <a:bodyPr lIns="252000" tIns="108000" rIns="252000" bIns="144000" anchor="b" anchorCtr="0">
            <a:noAutofit/>
          </a:bodyPr>
          <a:lstStyle>
            <a:lvl1pPr marL="0" indent="0">
              <a:lnSpc>
                <a:spcPts val="2933"/>
              </a:lnSpc>
              <a:spcBef>
                <a:spcPts val="0"/>
              </a:spcBef>
              <a:buNone/>
              <a:defRPr sz="2400">
                <a:solidFill>
                  <a:schemeClr val="bg1"/>
                </a:solidFill>
              </a:defRPr>
            </a:lvl1pPr>
            <a:lvl2pPr marL="609585" indent="0">
              <a:buNone/>
              <a:defRPr>
                <a:solidFill>
                  <a:srgbClr val="FFFFFF"/>
                </a:solidFill>
              </a:defRPr>
            </a:lvl2pPr>
            <a:lvl3pPr marL="1219170" indent="0">
              <a:buNone/>
              <a:defRPr>
                <a:solidFill>
                  <a:srgbClr val="FFFFFF"/>
                </a:solidFill>
              </a:defRPr>
            </a:lvl3pPr>
            <a:lvl4pPr marL="1828754" indent="0">
              <a:buNone/>
              <a:defRPr>
                <a:solidFill>
                  <a:srgbClr val="FFFFFF"/>
                </a:solidFill>
              </a:defRPr>
            </a:lvl4pPr>
            <a:lvl5pPr marL="2438339"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206744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12" name="Bild 11" descr="PPT_Background_16zu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82175"/>
            <a:ext cx="11663680" cy="4356608"/>
          </a:xfrm>
          <a:prstGeom prst="rect">
            <a:avLst/>
          </a:prstGeom>
        </p:spPr>
      </p:pic>
      <p:sp>
        <p:nvSpPr>
          <p:cNvPr id="21" name="Textfeld 20"/>
          <p:cNvSpPr txBox="1"/>
          <p:nvPr userDrawn="1"/>
        </p:nvSpPr>
        <p:spPr>
          <a:xfrm>
            <a:off x="4832470" y="2264791"/>
            <a:ext cx="6832149" cy="2678579"/>
          </a:xfrm>
          <a:prstGeom prst="rect">
            <a:avLst/>
          </a:prstGeom>
          <a:solidFill>
            <a:srgbClr val="367BB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336000" tIns="312000" rIns="336000" bIns="600000" numCol="1" spcCol="0" rtlCol="0" fromWordArt="0" anchor="ctr" anchorCtr="0" forceAA="0" compatLnSpc="1">
            <a:prstTxWarp prst="textNoShape">
              <a:avLst/>
            </a:prstTxWarp>
            <a:noAutofit/>
          </a:bodyPr>
          <a:lstStyle/>
          <a:p>
            <a:pPr>
              <a:lnSpc>
                <a:spcPts val="1600"/>
              </a:lnSpc>
              <a:spcAft>
                <a:spcPts val="800"/>
              </a:spcAft>
            </a:pPr>
            <a:endParaRPr lang="de-DE" sz="3733" dirty="0">
              <a:solidFill>
                <a:srgbClr val="FFFFFF"/>
              </a:solidFill>
              <a:effectLst/>
              <a:latin typeface="Calibri"/>
              <a:ea typeface="ＭＳ 明朝"/>
              <a:cs typeface="Calibri"/>
            </a:endParaRPr>
          </a:p>
        </p:txBody>
      </p:sp>
      <p:cxnSp>
        <p:nvCxnSpPr>
          <p:cNvPr id="23" name="Gerade Verbindung 22"/>
          <p:cNvCxnSpPr/>
          <p:nvPr userDrawn="1"/>
        </p:nvCxnSpPr>
        <p:spPr>
          <a:xfrm>
            <a:off x="5246520" y="2015660"/>
            <a:ext cx="0" cy="316041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11252979" y="2009670"/>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5" name="Rechteck 24"/>
          <p:cNvSpPr/>
          <p:nvPr userDrawn="1"/>
        </p:nvSpPr>
        <p:spPr>
          <a:xfrm>
            <a:off x="11664621" y="2267304"/>
            <a:ext cx="527383" cy="2676064"/>
          </a:xfrm>
          <a:prstGeom prst="rect">
            <a:avLst/>
          </a:prstGeom>
          <a:solidFill>
            <a:srgbClr val="689CCA"/>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3" name="Datumsplatzhalter 2"/>
          <p:cNvSpPr>
            <a:spLocks noGrp="1"/>
          </p:cNvSpPr>
          <p:nvPr>
            <p:ph type="dt" sz="half" idx="10"/>
          </p:nvPr>
        </p:nvSpPr>
        <p:spPr/>
        <p:txBody>
          <a:bodyPr/>
          <a:lstStyle/>
          <a:p>
            <a:fld id="{B7E28FF3-C575-43F5-83A0-D72C9C7D9975}" type="datetime1">
              <a:rPr lang="de-BE" smtClean="0"/>
              <a:t>07/13/2022</a:t>
            </a:fld>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userDrawn="1"/>
        </p:nvSpPr>
        <p:spPr>
          <a:xfrm>
            <a:off x="3294135" y="6176545"/>
            <a:ext cx="1677635" cy="6814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1" name="Rechteck 10"/>
          <p:cNvSpPr/>
          <p:nvPr userDrawn="1"/>
        </p:nvSpPr>
        <p:spPr>
          <a:xfrm>
            <a:off x="119530" y="6290235"/>
            <a:ext cx="11545089" cy="567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3" name="Titel 1"/>
          <p:cNvSpPr>
            <a:spLocks noGrp="1"/>
          </p:cNvSpPr>
          <p:nvPr>
            <p:ph type="ctrTitle" hasCustomPrompt="1"/>
          </p:nvPr>
        </p:nvSpPr>
        <p:spPr>
          <a:xfrm>
            <a:off x="5246520" y="2267306"/>
            <a:ext cx="6006459" cy="1687127"/>
          </a:xfrm>
        </p:spPr>
        <p:txBody>
          <a:bodyPr lIns="252000" tIns="108000" rIns="252000" bIns="108000" anchor="t" anchorCtr="0">
            <a:noAutofit/>
          </a:bodyPr>
          <a:lstStyle>
            <a:lvl1pPr algn="l">
              <a:defRPr sz="2933"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5247218" y="3954433"/>
            <a:ext cx="6004983" cy="988936"/>
          </a:xfrm>
        </p:spPr>
        <p:txBody>
          <a:bodyPr lIns="252000" tIns="108000" rIns="252000" bIns="144000" anchor="b" anchorCtr="0">
            <a:noAutofit/>
          </a:bodyPr>
          <a:lstStyle>
            <a:lvl1pPr marL="0" indent="0">
              <a:lnSpc>
                <a:spcPts val="2933"/>
              </a:lnSpc>
              <a:spcBef>
                <a:spcPts val="0"/>
              </a:spcBef>
              <a:buNone/>
              <a:defRPr sz="2400">
                <a:solidFill>
                  <a:schemeClr val="bg1"/>
                </a:solidFill>
              </a:defRPr>
            </a:lvl1pPr>
            <a:lvl2pPr marL="609585" indent="0">
              <a:buNone/>
              <a:defRPr>
                <a:solidFill>
                  <a:srgbClr val="FFFFFF"/>
                </a:solidFill>
              </a:defRPr>
            </a:lvl2pPr>
            <a:lvl3pPr marL="1219170" indent="0">
              <a:buNone/>
              <a:defRPr>
                <a:solidFill>
                  <a:srgbClr val="FFFFFF"/>
                </a:solidFill>
              </a:defRPr>
            </a:lvl3pPr>
            <a:lvl4pPr marL="1828754" indent="0">
              <a:buNone/>
              <a:defRPr>
                <a:solidFill>
                  <a:srgbClr val="FFFFFF"/>
                </a:solidFill>
              </a:defRPr>
            </a:lvl4pPr>
            <a:lvl5pPr marL="2438339"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39474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609600" y="1901759"/>
            <a:ext cx="10644861" cy="432618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5DB5E0F7-4362-4531-9452-9CCBDA3E8E86}" type="datetime1">
              <a:rPr lang="de-BE" smtClean="0"/>
              <a:t>07/13/2022</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8"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265382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BBF3E683-FBD8-4C41-A9F2-1650D06B57E7}" type="datetime1">
              <a:rPr lang="de-BE" smtClean="0"/>
              <a:t>07/13/2022</a:t>
            </a:fld>
            <a:endParaRPr lang="de-DE" dirty="0"/>
          </a:p>
        </p:txBody>
      </p:sp>
      <p:sp>
        <p:nvSpPr>
          <p:cNvPr id="4" name="Fußzeilenplatzhalter 3"/>
          <p:cNvSpPr>
            <a:spLocks noGrp="1"/>
          </p:cNvSpPr>
          <p:nvPr>
            <p:ph type="ftr" sz="quarter" idx="11"/>
          </p:nvPr>
        </p:nvSpPr>
        <p:spPr/>
        <p:txBody>
          <a:bodyPr/>
          <a:lstStyle/>
          <a:p>
            <a:r>
              <a:rPr lang="de-DE"/>
              <a:t>Lorem ipsum dolor sit</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609600" y="1902509"/>
            <a:ext cx="5177227" cy="431597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6106834" y="1902509"/>
            <a:ext cx="5147628" cy="431597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384245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EFC9AFA-9F57-4565-BD33-61CBFB2986E3}" type="datetime1">
              <a:rPr lang="de-BE" smtClean="0"/>
              <a:t>07/13/2022</a:t>
            </a:fld>
            <a:endParaRPr lang="de-DE"/>
          </a:p>
        </p:txBody>
      </p:sp>
      <p:sp>
        <p:nvSpPr>
          <p:cNvPr id="4" name="Fußzeilenplatzhalter 3"/>
          <p:cNvSpPr>
            <a:spLocks noGrp="1"/>
          </p:cNvSpPr>
          <p:nvPr>
            <p:ph type="ftr" sz="quarter" idx="11"/>
          </p:nvPr>
        </p:nvSpPr>
        <p:spPr/>
        <p:txBody>
          <a:bodyPr/>
          <a:lstStyle/>
          <a:p>
            <a:r>
              <a:rPr lang="de-DE"/>
              <a:t>Lorem ipsum dolor sit</a:t>
            </a:r>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7"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98256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BCE20AB-E9F1-48C9-8320-B5ADCD7C0058}" type="datetime1">
              <a:rPr lang="de-BE" smtClean="0"/>
              <a:t>07/13/2022</a:t>
            </a:fld>
            <a:endParaRPr lang="de-DE"/>
          </a:p>
        </p:txBody>
      </p:sp>
      <p:sp>
        <p:nvSpPr>
          <p:cNvPr id="3" name="Fußzeilenplatzhalter 2"/>
          <p:cNvSpPr>
            <a:spLocks noGrp="1"/>
          </p:cNvSpPr>
          <p:nvPr>
            <p:ph type="ftr" sz="quarter" idx="11"/>
          </p:nvPr>
        </p:nvSpPr>
        <p:spPr/>
        <p:txBody>
          <a:bodyPr/>
          <a:lstStyle/>
          <a:p>
            <a:r>
              <a:rPr lang="de-DE"/>
              <a:t>Lorem ipsum dolor sit</a:t>
            </a:r>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69723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9"/>
          </a:xfrm>
        </p:spPr>
        <p:txBody>
          <a:bodyPr anchor="b"/>
          <a:lstStyle>
            <a:lvl1pPr algn="l">
              <a:defRPr sz="2667" b="1"/>
            </a:lvl1pPr>
          </a:lstStyle>
          <a:p>
            <a:r>
              <a:rPr lang="de-DE"/>
              <a:t>Mastertitelformat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de-DE"/>
          </a:p>
        </p:txBody>
      </p:sp>
      <p:sp>
        <p:nvSpPr>
          <p:cNvPr id="4" name="Textplatzhalt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de-DE"/>
              <a:t>Mastertextformat bearbeiten</a:t>
            </a:r>
          </a:p>
        </p:txBody>
      </p:sp>
      <p:sp>
        <p:nvSpPr>
          <p:cNvPr id="5" name="Datumsplatzhalter 4"/>
          <p:cNvSpPr>
            <a:spLocks noGrp="1"/>
          </p:cNvSpPr>
          <p:nvPr>
            <p:ph type="dt" sz="half" idx="10"/>
          </p:nvPr>
        </p:nvSpPr>
        <p:spPr/>
        <p:txBody>
          <a:bodyPr/>
          <a:lstStyle/>
          <a:p>
            <a:fld id="{7A6B9A26-8B9F-4FF7-8E55-3B8C18B1109C}" type="datetime1">
              <a:rPr lang="de-BE" smtClean="0"/>
              <a:t>07/13/2022</a:t>
            </a:fld>
            <a:endParaRPr lang="de-DE"/>
          </a:p>
        </p:txBody>
      </p:sp>
      <p:sp>
        <p:nvSpPr>
          <p:cNvPr id="6" name="Fußzeilenplatzhalter 5"/>
          <p:cNvSpPr>
            <a:spLocks noGrp="1"/>
          </p:cNvSpPr>
          <p:nvPr>
            <p:ph type="ftr" sz="quarter" idx="11"/>
          </p:nvPr>
        </p:nvSpPr>
        <p:spPr/>
        <p:txBody>
          <a:bodyPr/>
          <a:lstStyle/>
          <a:p>
            <a:r>
              <a:rPr lang="de-DE"/>
              <a:t>Lorem ipsum dolor sit</a:t>
            </a:r>
          </a:p>
        </p:txBody>
      </p:sp>
      <p:sp>
        <p:nvSpPr>
          <p:cNvPr id="7" name="Foliennummernplatzhalter 6"/>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82955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ECB5B1E-E4CE-45BD-8171-F7AE2BADA9CD}" type="datetime1">
              <a:rPr lang="de-BE" smtClean="0"/>
              <a:t>07/13/2022</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79473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3BC1A73-2049-422F-800D-2B838B815AD9}" type="datetime1">
              <a:rPr lang="de-BE" smtClean="0"/>
              <a:t>07/13/2022</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41337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
        <p:nvSpPr>
          <p:cNvPr id="3" name="Textplatzhalter 2"/>
          <p:cNvSpPr>
            <a:spLocks noGrp="1"/>
          </p:cNvSpPr>
          <p:nvPr>
            <p:ph type="body" idx="1"/>
          </p:nvPr>
        </p:nvSpPr>
        <p:spPr>
          <a:xfrm>
            <a:off x="609600" y="1902509"/>
            <a:ext cx="10644861" cy="4315971"/>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53102" y="6356351"/>
            <a:ext cx="2480561" cy="365125"/>
          </a:xfrm>
          <a:prstGeom prst="rect">
            <a:avLst/>
          </a:prstGeom>
        </p:spPr>
        <p:txBody>
          <a:bodyPr vert="horz" lIns="0" tIns="45720" rIns="0" bIns="45720" rtlCol="0" anchor="ctr"/>
          <a:lstStyle>
            <a:lvl1pPr algn="l">
              <a:defRPr sz="1600">
                <a:solidFill>
                  <a:srgbClr val="045AA6"/>
                </a:solidFill>
              </a:defRPr>
            </a:lvl1pPr>
          </a:lstStyle>
          <a:p>
            <a:fld id="{E34949FC-7B04-428C-A27E-7C7F441574F1}" type="datetime1">
              <a:rPr lang="de-BE" smtClean="0"/>
              <a:t>07/13/2022</a:t>
            </a:fld>
            <a:endParaRPr lang="de-DE" dirty="0"/>
          </a:p>
        </p:txBody>
      </p:sp>
      <p:sp>
        <p:nvSpPr>
          <p:cNvPr id="5" name="Fußzeilenplatzhalter 4"/>
          <p:cNvSpPr>
            <a:spLocks noGrp="1"/>
          </p:cNvSpPr>
          <p:nvPr>
            <p:ph type="ftr" sz="quarter" idx="3"/>
          </p:nvPr>
        </p:nvSpPr>
        <p:spPr>
          <a:xfrm>
            <a:off x="3599723" y="6356351"/>
            <a:ext cx="3860800" cy="365125"/>
          </a:xfrm>
          <a:prstGeom prst="rect">
            <a:avLst/>
          </a:prstGeom>
        </p:spPr>
        <p:txBody>
          <a:bodyPr vert="horz" lIns="0" tIns="45720" rIns="0" bIns="45720" rtlCol="0" anchor="ctr"/>
          <a:lstStyle>
            <a:lvl1pPr algn="l">
              <a:defRPr sz="1600">
                <a:solidFill>
                  <a:srgbClr val="045AA6"/>
                </a:solidFill>
              </a:defRPr>
            </a:lvl1pPr>
          </a:lstStyle>
          <a:p>
            <a:r>
              <a:rPr lang="de-DE"/>
              <a:t>Lorem ipsum dolor sit</a:t>
            </a:r>
            <a:endParaRPr lang="de-DE" dirty="0"/>
          </a:p>
        </p:txBody>
      </p:sp>
      <p:sp>
        <p:nvSpPr>
          <p:cNvPr id="6" name="Foliennummernplatzhalter 5"/>
          <p:cNvSpPr>
            <a:spLocks noGrp="1"/>
          </p:cNvSpPr>
          <p:nvPr>
            <p:ph type="sldNum" sz="quarter" idx="4"/>
          </p:nvPr>
        </p:nvSpPr>
        <p:spPr>
          <a:xfrm>
            <a:off x="10590483" y="6356351"/>
            <a:ext cx="662496" cy="365125"/>
          </a:xfrm>
          <a:prstGeom prst="rect">
            <a:avLst/>
          </a:prstGeom>
        </p:spPr>
        <p:txBody>
          <a:bodyPr vert="horz" lIns="0" tIns="45720" rIns="0" bIns="45720" rtlCol="0" anchor="ctr"/>
          <a:lstStyle>
            <a:lvl1pPr algn="ctr">
              <a:defRPr sz="1600">
                <a:solidFill>
                  <a:srgbClr val="045AA6"/>
                </a:solidFill>
              </a:defRPr>
            </a:lvl1pPr>
          </a:lstStyle>
          <a:p>
            <a:fld id="{162A217B-ED1C-D84B-8478-63C77FA79618}" type="slidenum">
              <a:rPr lang="de-DE" smtClean="0"/>
              <a:pPr/>
              <a:t>‹Nr.›</a:t>
            </a:fld>
            <a:endParaRPr lang="de-DE" dirty="0"/>
          </a:p>
        </p:txBody>
      </p:sp>
      <p:pic>
        <p:nvPicPr>
          <p:cNvPr id="7" name="Bild 6"/>
          <p:cNvPicPr/>
          <p:nvPr userDrawn="1"/>
        </p:nvPicPr>
        <p:blipFill>
          <a:blip r:embed="rId11">
            <a:alphaModFix/>
            <a:extLst>
              <a:ext uri="{28A0092B-C50C-407E-A947-70E740481C1C}">
                <a14:useLocalDpi xmlns:a14="http://schemas.microsoft.com/office/drawing/2010/main" val="0"/>
              </a:ext>
            </a:extLst>
          </a:blip>
          <a:stretch>
            <a:fillRect/>
          </a:stretch>
        </p:blipFill>
        <p:spPr>
          <a:xfrm>
            <a:off x="9579051" y="326666"/>
            <a:ext cx="2041215" cy="595685"/>
          </a:xfrm>
          <a:prstGeom prst="rect">
            <a:avLst/>
          </a:prstGeom>
          <a:extLst>
            <a:ext uri="{FAA26D3D-D897-4be2-8F04-BA451C77F1D7}">
              <ma14:placeholderFlag xmlns="" xmlns:ma14="http://schemas.microsoft.com/office/mac/drawingml/2011/main"/>
            </a:ext>
          </a:extLst>
        </p:spPr>
      </p:pic>
      <p:grpSp>
        <p:nvGrpSpPr>
          <p:cNvPr id="19" name="Gruppierung 18"/>
          <p:cNvGrpSpPr/>
          <p:nvPr userDrawn="1"/>
        </p:nvGrpSpPr>
        <p:grpSpPr>
          <a:xfrm>
            <a:off x="609602" y="6458251"/>
            <a:ext cx="10662508" cy="424727"/>
            <a:chOff x="457200" y="6356350"/>
            <a:chExt cx="7996881" cy="526628"/>
          </a:xfrm>
        </p:grpSpPr>
        <p:cxnSp>
          <p:nvCxnSpPr>
            <p:cNvPr id="12" name="Gerade Verbindung 11"/>
            <p:cNvCxnSpPr/>
            <p:nvPr userDrawn="1"/>
          </p:nvCxnSpPr>
          <p:spPr>
            <a:xfrm>
              <a:off x="7931996"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1037165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sldNum="0" hdr="0" ftr="0" dt="0"/>
  <p:txStyles>
    <p:titleStyle>
      <a:lvl1pPr algn="l" defTabSz="609585" rtl="0" eaLnBrk="1" latinLnBrk="0" hangingPunct="1">
        <a:lnSpc>
          <a:spcPct val="100000"/>
        </a:lnSpc>
        <a:spcBef>
          <a:spcPct val="0"/>
        </a:spcBef>
        <a:buNone/>
        <a:defRPr sz="2933" b="1" kern="1200">
          <a:solidFill>
            <a:srgbClr val="045AA6"/>
          </a:solidFill>
          <a:latin typeface="+mj-lt"/>
          <a:ea typeface="+mj-ea"/>
          <a:cs typeface="+mj-cs"/>
        </a:defRPr>
      </a:lvl1pPr>
    </p:titleStyle>
    <p:bodyStyle>
      <a:lvl1pPr marL="457189" indent="-457189" algn="l" defTabSz="609585" rtl="0" eaLnBrk="1" latinLnBrk="0" hangingPunct="1">
        <a:spcBef>
          <a:spcPts val="576"/>
        </a:spcBef>
        <a:buClr>
          <a:srgbClr val="045AA6"/>
        </a:buClr>
        <a:buFont typeface="Wingdings" charset="2"/>
        <a:buChar char="§"/>
        <a:defRPr sz="2667" kern="1200">
          <a:solidFill>
            <a:schemeClr val="tx1"/>
          </a:solidFill>
          <a:latin typeface="+mn-lt"/>
          <a:ea typeface="+mn-ea"/>
          <a:cs typeface="+mn-cs"/>
        </a:defRPr>
      </a:lvl1pPr>
      <a:lvl2pPr marL="990575" indent="-380990" algn="l" defTabSz="609585" rtl="0" eaLnBrk="1" latinLnBrk="0" hangingPunct="1">
        <a:spcBef>
          <a:spcPts val="576"/>
        </a:spcBef>
        <a:buClr>
          <a:srgbClr val="045AA6"/>
        </a:buClr>
        <a:buFont typeface="Wingdings" charset="2"/>
        <a:buChar char="§"/>
        <a:defRPr sz="2400" kern="1200">
          <a:solidFill>
            <a:schemeClr val="tx1"/>
          </a:solidFill>
          <a:latin typeface="+mn-lt"/>
          <a:ea typeface="+mn-ea"/>
          <a:cs typeface="+mn-cs"/>
        </a:defRPr>
      </a:lvl2pPr>
      <a:lvl3pPr marL="1523962" indent="-304792" algn="l" defTabSz="609585" rtl="0" eaLnBrk="1" latinLnBrk="0" hangingPunct="1">
        <a:spcBef>
          <a:spcPts val="576"/>
        </a:spcBef>
        <a:buClr>
          <a:srgbClr val="045AA6"/>
        </a:buClr>
        <a:buFont typeface="Wingdings" charset="2"/>
        <a:buChar char="§"/>
        <a:defRPr sz="2133" kern="1200">
          <a:solidFill>
            <a:schemeClr val="tx1"/>
          </a:solidFill>
          <a:latin typeface="+mn-lt"/>
          <a:ea typeface="+mn-ea"/>
          <a:cs typeface="+mn-cs"/>
        </a:defRPr>
      </a:lvl3pPr>
      <a:lvl4pPr marL="2133547" indent="-304792" algn="l" defTabSz="609585" rtl="0" eaLnBrk="1" latinLnBrk="0" hangingPunct="1">
        <a:spcBef>
          <a:spcPts val="576"/>
        </a:spcBef>
        <a:buClr>
          <a:srgbClr val="045AA6"/>
        </a:buClr>
        <a:buFont typeface="Wingdings" charset="2"/>
        <a:buChar char="§"/>
        <a:defRPr sz="1867" kern="1200">
          <a:solidFill>
            <a:schemeClr val="tx1"/>
          </a:solidFill>
          <a:latin typeface="+mn-lt"/>
          <a:ea typeface="+mn-ea"/>
          <a:cs typeface="+mn-cs"/>
        </a:defRPr>
      </a:lvl4pPr>
      <a:lvl5pPr marL="2743131" indent="-304792" algn="l" defTabSz="609585" rtl="0" eaLnBrk="1" latinLnBrk="0" hangingPunct="1">
        <a:spcBef>
          <a:spcPts val="576"/>
        </a:spcBef>
        <a:buClr>
          <a:srgbClr val="045AA6"/>
        </a:buClr>
        <a:buFont typeface="Wingdings" charset="2"/>
        <a:buChar char="§"/>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de-D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133815" y="50395"/>
            <a:ext cx="10644861" cy="639520"/>
          </a:xfrm>
        </p:spPr>
        <p:txBody>
          <a:bodyPr/>
          <a:lstStyle/>
          <a:p>
            <a:r>
              <a:rPr lang="de-DE" sz="2400" dirty="0">
                <a:latin typeface="Scala Sans OT" panose="020B0504030101020104" pitchFamily="34" charset="0"/>
              </a:rPr>
              <a:t>Internationale Lage update, Datenstand 12.07.2022</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67692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298B49A0-1DED-456E-97F3-37F59D618877}"/>
              </a:ext>
            </a:extLst>
          </p:cNvPr>
          <p:cNvSpPr txBox="1"/>
          <p:nvPr/>
        </p:nvSpPr>
        <p:spPr>
          <a:xfrm>
            <a:off x="0" y="6480816"/>
            <a:ext cx="7301846" cy="461665"/>
          </a:xfrm>
          <a:prstGeom prst="rect">
            <a:avLst/>
          </a:prstGeom>
          <a:solidFill>
            <a:schemeClr val="bg1"/>
          </a:solidFill>
        </p:spPr>
        <p:txBody>
          <a:bodyPr wrap="square" rtlCol="0">
            <a:spAutoFit/>
          </a:bodyPr>
          <a:lstStyle/>
          <a:p>
            <a:r>
              <a:rPr lang="de-DE" sz="1200" i="1" dirty="0">
                <a:solidFill>
                  <a:prstClr val="black"/>
                </a:solidFill>
              </a:rPr>
              <a:t>Quellen: WHO Dashboard Zugriff  13.07.2022, Datenstand 12.07.2022; Karte und Tabelle PHI Auswertung von </a:t>
            </a:r>
            <a:r>
              <a:rPr lang="de-DE" sz="1200" dirty="0"/>
              <a:t>WHO Daten, Datenstand 12.07.2022</a:t>
            </a:r>
          </a:p>
        </p:txBody>
      </p:sp>
      <p:sp>
        <p:nvSpPr>
          <p:cNvPr id="12" name="Textfeld 11">
            <a:extLst>
              <a:ext uri="{FF2B5EF4-FFF2-40B4-BE49-F238E27FC236}">
                <a16:creationId xmlns:a16="http://schemas.microsoft.com/office/drawing/2014/main" id="{A746478C-E33F-4D40-88CB-BAAD064E6E05}"/>
              </a:ext>
            </a:extLst>
          </p:cNvPr>
          <p:cNvSpPr txBox="1"/>
          <p:nvPr/>
        </p:nvSpPr>
        <p:spPr>
          <a:xfrm>
            <a:off x="14964" y="780388"/>
            <a:ext cx="7770136" cy="307777"/>
          </a:xfrm>
          <a:prstGeom prst="rect">
            <a:avLst/>
          </a:prstGeom>
          <a:noFill/>
        </p:spPr>
        <p:txBody>
          <a:bodyPr wrap="square" rtlCol="0">
            <a:spAutoFit/>
          </a:bodyPr>
          <a:lstStyle/>
          <a:p>
            <a:r>
              <a:rPr lang="de-DE" sz="1400" b="1" dirty="0">
                <a:solidFill>
                  <a:srgbClr val="045AA6"/>
                </a:solidFill>
              </a:rPr>
              <a:t>Anzahl Fälle pro KW und WHO Region, 30.12.2019 – 11.07.2022  </a:t>
            </a:r>
          </a:p>
        </p:txBody>
      </p:sp>
      <p:sp>
        <p:nvSpPr>
          <p:cNvPr id="16" name="Textfeld 15">
            <a:extLst>
              <a:ext uri="{FF2B5EF4-FFF2-40B4-BE49-F238E27FC236}">
                <a16:creationId xmlns:a16="http://schemas.microsoft.com/office/drawing/2014/main" id="{84D2CAC3-A2DC-49BF-930F-1DCB70E15B2F}"/>
              </a:ext>
            </a:extLst>
          </p:cNvPr>
          <p:cNvSpPr txBox="1"/>
          <p:nvPr/>
        </p:nvSpPr>
        <p:spPr>
          <a:xfrm>
            <a:off x="8900760" y="2984501"/>
            <a:ext cx="3128156" cy="523220"/>
          </a:xfrm>
          <a:prstGeom prst="rect">
            <a:avLst/>
          </a:prstGeom>
          <a:noFill/>
        </p:spPr>
        <p:txBody>
          <a:bodyPr wrap="square" rtlCol="0">
            <a:spAutoFit/>
          </a:bodyPr>
          <a:lstStyle/>
          <a:p>
            <a:r>
              <a:rPr lang="de-DE" sz="1400" b="1" dirty="0">
                <a:solidFill>
                  <a:srgbClr val="045AA6"/>
                </a:solidFill>
              </a:rPr>
              <a:t>7-T Inzidenz pro 100.000 Einwohner weltweit</a:t>
            </a:r>
          </a:p>
        </p:txBody>
      </p:sp>
      <p:graphicFrame>
        <p:nvGraphicFramePr>
          <p:cNvPr id="10" name="Tabelle 9">
            <a:extLst>
              <a:ext uri="{FF2B5EF4-FFF2-40B4-BE49-F238E27FC236}">
                <a16:creationId xmlns:a16="http://schemas.microsoft.com/office/drawing/2014/main" id="{B77BB6B3-5F24-4611-B2F2-FC4BFFBD4BB8}"/>
              </a:ext>
            </a:extLst>
          </p:cNvPr>
          <p:cNvGraphicFramePr>
            <a:graphicFrameLocks noGrp="1"/>
          </p:cNvGraphicFramePr>
          <p:nvPr>
            <p:extLst>
              <p:ext uri="{D42A27DB-BD31-4B8C-83A1-F6EECF244321}">
                <p14:modId xmlns:p14="http://schemas.microsoft.com/office/powerpoint/2010/main" val="145558800"/>
              </p:ext>
            </p:extLst>
          </p:nvPr>
        </p:nvGraphicFramePr>
        <p:xfrm>
          <a:off x="138264" y="3545475"/>
          <a:ext cx="6530418" cy="2943500"/>
        </p:xfrm>
        <a:graphic>
          <a:graphicData uri="http://schemas.openxmlformats.org/drawingml/2006/table">
            <a:tbl>
              <a:tblPr/>
              <a:tblGrid>
                <a:gridCol w="923622">
                  <a:extLst>
                    <a:ext uri="{9D8B030D-6E8A-4147-A177-3AD203B41FA5}">
                      <a16:colId xmlns:a16="http://schemas.microsoft.com/office/drawing/2014/main" val="2038645333"/>
                    </a:ext>
                  </a:extLst>
                </a:gridCol>
                <a:gridCol w="891540">
                  <a:extLst>
                    <a:ext uri="{9D8B030D-6E8A-4147-A177-3AD203B41FA5}">
                      <a16:colId xmlns:a16="http://schemas.microsoft.com/office/drawing/2014/main" val="2292220271"/>
                    </a:ext>
                  </a:extLst>
                </a:gridCol>
                <a:gridCol w="914400">
                  <a:extLst>
                    <a:ext uri="{9D8B030D-6E8A-4147-A177-3AD203B41FA5}">
                      <a16:colId xmlns:a16="http://schemas.microsoft.com/office/drawing/2014/main" val="3649310408"/>
                    </a:ext>
                  </a:extLst>
                </a:gridCol>
                <a:gridCol w="1108710">
                  <a:extLst>
                    <a:ext uri="{9D8B030D-6E8A-4147-A177-3AD203B41FA5}">
                      <a16:colId xmlns:a16="http://schemas.microsoft.com/office/drawing/2014/main" val="3686004728"/>
                    </a:ext>
                  </a:extLst>
                </a:gridCol>
                <a:gridCol w="651510">
                  <a:extLst>
                    <a:ext uri="{9D8B030D-6E8A-4147-A177-3AD203B41FA5}">
                      <a16:colId xmlns:a16="http://schemas.microsoft.com/office/drawing/2014/main" val="1942457067"/>
                    </a:ext>
                  </a:extLst>
                </a:gridCol>
                <a:gridCol w="880110">
                  <a:extLst>
                    <a:ext uri="{9D8B030D-6E8A-4147-A177-3AD203B41FA5}">
                      <a16:colId xmlns:a16="http://schemas.microsoft.com/office/drawing/2014/main" val="25580784"/>
                    </a:ext>
                  </a:extLst>
                </a:gridCol>
                <a:gridCol w="1160526">
                  <a:extLst>
                    <a:ext uri="{9D8B030D-6E8A-4147-A177-3AD203B41FA5}">
                      <a16:colId xmlns:a16="http://schemas.microsoft.com/office/drawing/2014/main" val="1508028638"/>
                    </a:ext>
                  </a:extLst>
                </a:gridCol>
              </a:tblGrid>
              <a:tr h="665054">
                <a:tc>
                  <a:txBody>
                    <a:bodyPr/>
                    <a:lstStyle/>
                    <a:p>
                      <a:pPr algn="ctr" fontAlgn="t"/>
                      <a:r>
                        <a:rPr lang="de-DE" sz="1600" b="1" i="0" u="none" strike="noStrike" dirty="0">
                          <a:solidFill>
                            <a:srgbClr val="000000"/>
                          </a:solidFill>
                          <a:effectLst/>
                          <a:latin typeface="Calibri" panose="020F0502020204030204" pitchFamily="34" charset="0"/>
                        </a:rPr>
                        <a:t>Kontinent</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600" b="1" i="0" u="none" strike="noStrike" dirty="0">
                          <a:solidFill>
                            <a:srgbClr val="000000"/>
                          </a:solidFill>
                          <a:effectLst/>
                          <a:latin typeface="Calibri" panose="020F0502020204030204" pitchFamily="34" charset="0"/>
                        </a:rPr>
                        <a:t>Cases</a:t>
                      </a:r>
                    </a:p>
                    <a:p>
                      <a:pPr algn="ctr" fontAlgn="t"/>
                      <a:r>
                        <a:rPr lang="de-DE" sz="1600" b="1" i="0" u="none" strike="noStrike" dirty="0">
                          <a:solidFill>
                            <a:srgbClr val="000000"/>
                          </a:solidFill>
                          <a:effectLst/>
                          <a:latin typeface="Calibri" panose="020F0502020204030204" pitchFamily="34" charset="0"/>
                        </a:rPr>
                        <a:t>7d</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600" b="1" i="0" u="none" strike="noStrike" dirty="0">
                          <a:solidFill>
                            <a:srgbClr val="000000"/>
                          </a:solidFill>
                          <a:effectLst/>
                          <a:latin typeface="Calibri" panose="020F0502020204030204" pitchFamily="34" charset="0"/>
                        </a:rPr>
                        <a:t>Change</a:t>
                      </a:r>
                    </a:p>
                    <a:p>
                      <a:pPr algn="ctr" fontAlgn="t"/>
                      <a:r>
                        <a:rPr lang="de-DE" sz="1600" b="1" i="0" u="none" strike="noStrike" dirty="0">
                          <a:solidFill>
                            <a:srgbClr val="000000"/>
                          </a:solidFill>
                          <a:effectLst/>
                          <a:latin typeface="Calibri" panose="020F0502020204030204" pitchFamily="34" charset="0"/>
                        </a:rPr>
                        <a:t>Cases</a:t>
                      </a:r>
                    </a:p>
                    <a:p>
                      <a:pPr algn="ctr" fontAlgn="t"/>
                      <a:r>
                        <a:rPr lang="de-DE" sz="1600" b="1" i="0" u="none" strike="noStrike" dirty="0">
                          <a:solidFill>
                            <a:srgbClr val="000000"/>
                          </a:solidFill>
                          <a:effectLst/>
                          <a:latin typeface="Calibri" panose="020F0502020204030204" pitchFamily="34" charset="0"/>
                        </a:rPr>
                        <a:t>7d %</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600" b="1" i="0" u="none" strike="noStrike" dirty="0">
                          <a:solidFill>
                            <a:srgbClr val="000000"/>
                          </a:solidFill>
                          <a:effectLst/>
                          <a:latin typeface="Calibri" panose="020F0502020204030204" pitchFamily="34" charset="0"/>
                        </a:rPr>
                        <a:t>Proportion</a:t>
                      </a:r>
                    </a:p>
                    <a:p>
                      <a:pPr algn="ctr" fontAlgn="t"/>
                      <a:r>
                        <a:rPr lang="de-DE" sz="1600" b="1" i="0" u="none" strike="noStrike" dirty="0">
                          <a:solidFill>
                            <a:srgbClr val="000000"/>
                          </a:solidFill>
                          <a:effectLst/>
                          <a:latin typeface="Calibri" panose="020F0502020204030204" pitchFamily="34" charset="0"/>
                        </a:rPr>
                        <a:t>Cases</a:t>
                      </a:r>
                    </a:p>
                    <a:p>
                      <a:pPr algn="ctr" fontAlgn="t"/>
                      <a:r>
                        <a:rPr lang="de-DE" sz="1600" b="1" i="0" u="none" strike="noStrike" dirty="0">
                          <a:solidFill>
                            <a:srgbClr val="000000"/>
                          </a:solidFill>
                          <a:effectLst/>
                          <a:latin typeface="Calibri" panose="020F0502020204030204" pitchFamily="34" charset="0"/>
                        </a:rPr>
                        <a:t>7d %</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600" b="1" i="0" u="none" strike="noStrike" dirty="0" err="1">
                          <a:solidFill>
                            <a:srgbClr val="000000"/>
                          </a:solidFill>
                          <a:effectLst/>
                          <a:latin typeface="Calibri" panose="020F0502020204030204" pitchFamily="34" charset="0"/>
                        </a:rPr>
                        <a:t>Deaths</a:t>
                      </a:r>
                      <a:endParaRPr lang="de-DE" sz="1600" b="1" i="0" u="none" strike="noStrike" dirty="0">
                        <a:solidFill>
                          <a:srgbClr val="000000"/>
                        </a:solidFill>
                        <a:effectLst/>
                        <a:latin typeface="Calibri" panose="020F0502020204030204" pitchFamily="34" charset="0"/>
                      </a:endParaRPr>
                    </a:p>
                    <a:p>
                      <a:pPr algn="ctr" fontAlgn="t"/>
                      <a:r>
                        <a:rPr lang="de-DE" sz="1600" b="1" i="0" u="none" strike="noStrike" dirty="0">
                          <a:solidFill>
                            <a:srgbClr val="000000"/>
                          </a:solidFill>
                          <a:effectLst/>
                          <a:latin typeface="Calibri" panose="020F0502020204030204" pitchFamily="34" charset="0"/>
                        </a:rPr>
                        <a:t>7d</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600" b="1" i="0" u="none" strike="noStrike" dirty="0">
                          <a:solidFill>
                            <a:srgbClr val="000000"/>
                          </a:solidFill>
                          <a:effectLst/>
                          <a:latin typeface="Calibri" panose="020F0502020204030204" pitchFamily="34" charset="0"/>
                        </a:rPr>
                        <a:t>Change</a:t>
                      </a:r>
                    </a:p>
                    <a:p>
                      <a:pPr algn="ctr" fontAlgn="t"/>
                      <a:r>
                        <a:rPr lang="de-DE" sz="1600" b="1" i="0" u="none" strike="noStrike" dirty="0" err="1">
                          <a:solidFill>
                            <a:srgbClr val="000000"/>
                          </a:solidFill>
                          <a:effectLst/>
                          <a:latin typeface="Calibri" panose="020F0502020204030204" pitchFamily="34" charset="0"/>
                        </a:rPr>
                        <a:t>Deaths</a:t>
                      </a:r>
                      <a:endParaRPr lang="de-DE" sz="1600" b="1" i="0" u="none" strike="noStrike" dirty="0">
                        <a:solidFill>
                          <a:srgbClr val="000000"/>
                        </a:solidFill>
                        <a:effectLst/>
                        <a:latin typeface="Calibri" panose="020F0502020204030204" pitchFamily="34" charset="0"/>
                      </a:endParaRPr>
                    </a:p>
                    <a:p>
                      <a:pPr algn="ctr" fontAlgn="t"/>
                      <a:r>
                        <a:rPr lang="de-DE" sz="1600" b="1" i="0" u="none" strike="noStrike" dirty="0">
                          <a:solidFill>
                            <a:srgbClr val="000000"/>
                          </a:solidFill>
                          <a:effectLst/>
                          <a:latin typeface="Calibri" panose="020F0502020204030204" pitchFamily="34" charset="0"/>
                        </a:rPr>
                        <a:t>7d %</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600" b="1" i="0" u="none" strike="noStrike" dirty="0">
                          <a:solidFill>
                            <a:srgbClr val="000000"/>
                          </a:solidFill>
                          <a:effectLst/>
                          <a:latin typeface="Calibri" panose="020F0502020204030204" pitchFamily="34" charset="0"/>
                        </a:rPr>
                        <a:t>Proportion</a:t>
                      </a:r>
                    </a:p>
                    <a:p>
                      <a:pPr algn="ctr" fontAlgn="t"/>
                      <a:r>
                        <a:rPr lang="de-DE" sz="1600" b="1" i="0" u="none" strike="noStrike" dirty="0" err="1">
                          <a:solidFill>
                            <a:srgbClr val="000000"/>
                          </a:solidFill>
                          <a:effectLst/>
                          <a:latin typeface="Calibri" panose="020F0502020204030204" pitchFamily="34" charset="0"/>
                        </a:rPr>
                        <a:t>Deaths</a:t>
                      </a:r>
                      <a:endParaRPr lang="de-DE" sz="1600" b="1" i="0" u="none" strike="noStrike" dirty="0">
                        <a:solidFill>
                          <a:srgbClr val="000000"/>
                        </a:solidFill>
                        <a:effectLst/>
                        <a:latin typeface="Calibri" panose="020F0502020204030204" pitchFamily="34" charset="0"/>
                      </a:endParaRPr>
                    </a:p>
                    <a:p>
                      <a:pPr algn="ctr" fontAlgn="t"/>
                      <a:r>
                        <a:rPr lang="de-DE" sz="1600" b="1" i="0" u="none" strike="noStrike" dirty="0">
                          <a:solidFill>
                            <a:srgbClr val="000000"/>
                          </a:solidFill>
                          <a:effectLst/>
                          <a:latin typeface="Calibri" panose="020F0502020204030204" pitchFamily="34" charset="0"/>
                        </a:rPr>
                        <a:t>7d %</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172457"/>
                  </a:ext>
                </a:extLst>
              </a:tr>
              <a:tr h="367605">
                <a:tc>
                  <a:txBody>
                    <a:bodyPr/>
                    <a:lstStyle/>
                    <a:p>
                      <a:pPr algn="ctr" fontAlgn="t"/>
                      <a:r>
                        <a:rPr lang="de-DE" sz="1600" b="1" i="0" u="none" strike="noStrike" dirty="0">
                          <a:solidFill>
                            <a:srgbClr val="000000"/>
                          </a:solidFill>
                          <a:effectLst/>
                          <a:latin typeface="Calibri" panose="020F0502020204030204" pitchFamily="34" charset="0"/>
                        </a:rPr>
                        <a:t>Afrika</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44.412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0,8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188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-6,9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2,0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87508171"/>
                  </a:ext>
                </a:extLst>
              </a:tr>
              <a:tr h="367605">
                <a:tc>
                  <a:txBody>
                    <a:bodyPr/>
                    <a:lstStyle/>
                    <a:p>
                      <a:pPr algn="ctr" fontAlgn="t"/>
                      <a:r>
                        <a:rPr lang="de-DE" sz="1600" b="1" i="0" u="none" strike="noStrike" dirty="0">
                          <a:solidFill>
                            <a:srgbClr val="000000"/>
                          </a:solidFill>
                          <a:effectLst/>
                          <a:latin typeface="Calibri" panose="020F0502020204030204" pitchFamily="34" charset="0"/>
                        </a:rPr>
                        <a:t>Amerika</a:t>
                      </a:r>
                    </a:p>
                  </a:txBody>
                  <a:tcPr marL="6350" marR="6350" marT="6350" marB="0" anchor="ctr">
                    <a:lnL>
                      <a:noFill/>
                    </a:lnL>
                    <a:lnR>
                      <a:noFill/>
                    </a:lnR>
                    <a:lnT>
                      <a:noFill/>
                    </a:lnT>
                    <a:lnB>
                      <a:noFill/>
                    </a:lnB>
                  </a:tcPr>
                </a:tc>
                <a:tc>
                  <a:txBody>
                    <a:bodyPr/>
                    <a:lstStyle/>
                    <a:p>
                      <a:pPr marL="0" algn="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1.529.847</a:t>
                      </a:r>
                    </a:p>
                  </a:txBody>
                  <a:tcPr marL="9525" marR="9525" marT="9525" marB="0" anchor="b">
                    <a:lnL>
                      <a:noFill/>
                    </a:lnL>
                    <a:lnR>
                      <a:noFill/>
                    </a:lnR>
                    <a:lnT>
                      <a:noFill/>
                    </a:lnT>
                    <a:lnB>
                      <a:noFill/>
                    </a:lnB>
                  </a:tcPr>
                </a:tc>
                <a:tc>
                  <a:txBody>
                    <a:bodyPr/>
                    <a:lstStyle/>
                    <a:p>
                      <a:pPr marL="0" algn="ct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-3,1</a:t>
                      </a:r>
                    </a:p>
                  </a:txBody>
                  <a:tcPr marL="9525" marR="9525" marT="9525" marB="0" anchor="b">
                    <a:lnL>
                      <a:noFill/>
                    </a:lnL>
                    <a:lnR>
                      <a:noFill/>
                    </a:lnR>
                    <a:lnT>
                      <a:noFill/>
                    </a:lnT>
                    <a:lnB>
                      <a:noFill/>
                    </a:lnB>
                  </a:tcPr>
                </a:tc>
                <a:tc>
                  <a:txBody>
                    <a:bodyPr/>
                    <a:lstStyle/>
                    <a:p>
                      <a:pPr marL="0" algn="ct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26</a:t>
                      </a:r>
                    </a:p>
                  </a:txBody>
                  <a:tcPr marL="9525" marR="9525" marT="9525" marB="0" anchor="b">
                    <a:lnL>
                      <a:noFill/>
                    </a:lnL>
                    <a:lnR>
                      <a:noFill/>
                    </a:lnR>
                    <a:lnT>
                      <a:noFill/>
                    </a:lnT>
                    <a:lnB>
                      <a:noFill/>
                    </a:lnB>
                  </a:tcPr>
                </a:tc>
                <a:tc>
                  <a:txBody>
                    <a:bodyPr/>
                    <a:lstStyle/>
                    <a:p>
                      <a:pPr marL="0" algn="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4.714</a:t>
                      </a:r>
                    </a:p>
                  </a:txBody>
                  <a:tcPr marL="9525" marR="9525" marT="9525" marB="0" anchor="b">
                    <a:lnL>
                      <a:noFill/>
                    </a:lnL>
                    <a:lnR>
                      <a:noFill/>
                    </a:lnR>
                    <a:lnT>
                      <a:noFill/>
                    </a:lnT>
                    <a:lnB>
                      <a:noFill/>
                    </a:lnB>
                  </a:tcPr>
                </a:tc>
                <a:tc>
                  <a:txBody>
                    <a:bodyPr/>
                    <a:lstStyle/>
                    <a:p>
                      <a:pPr marL="0" algn="ct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-5,1</a:t>
                      </a:r>
                    </a:p>
                  </a:txBody>
                  <a:tcPr marL="9525" marR="9525" marT="9525" marB="0" anchor="b">
                    <a:lnL>
                      <a:noFill/>
                    </a:lnL>
                    <a:lnR>
                      <a:noFill/>
                    </a:lnR>
                    <a:lnT>
                      <a:noFill/>
                    </a:lnT>
                    <a:lnB>
                      <a:noFill/>
                    </a:lnB>
                  </a:tcPr>
                </a:tc>
                <a:tc>
                  <a:txBody>
                    <a:bodyPr/>
                    <a:lstStyle/>
                    <a:p>
                      <a:pPr marL="0" algn="ct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49</a:t>
                      </a:r>
                    </a:p>
                  </a:txBody>
                  <a:tcPr marL="9525" marR="9525" marT="9525" marB="0" anchor="b">
                    <a:lnL>
                      <a:noFill/>
                    </a:lnL>
                    <a:lnR>
                      <a:noFill/>
                    </a:lnR>
                    <a:lnT>
                      <a:noFill/>
                    </a:lnT>
                    <a:lnB>
                      <a:noFill/>
                    </a:lnB>
                  </a:tcPr>
                </a:tc>
                <a:extLst>
                  <a:ext uri="{0D108BD9-81ED-4DB2-BD59-A6C34878D82A}">
                    <a16:rowId xmlns:a16="http://schemas.microsoft.com/office/drawing/2014/main" val="638359192"/>
                  </a:ext>
                </a:extLst>
              </a:tr>
              <a:tr h="367605">
                <a:tc>
                  <a:txBody>
                    <a:bodyPr/>
                    <a:lstStyle/>
                    <a:p>
                      <a:pPr algn="ctr" fontAlgn="t"/>
                      <a:r>
                        <a:rPr lang="de-DE" sz="1600" b="1" i="0" u="none" strike="noStrike" dirty="0">
                          <a:solidFill>
                            <a:srgbClr val="000000"/>
                          </a:solidFill>
                          <a:effectLst/>
                          <a:latin typeface="Calibri" panose="020F0502020204030204" pitchFamily="34" charset="0"/>
                        </a:rPr>
                        <a:t>Asien</a:t>
                      </a:r>
                    </a:p>
                  </a:txBody>
                  <a:tcPr marL="6350" marR="6350" marT="6350" marB="0" anchor="ctr">
                    <a:lnL>
                      <a:noFill/>
                    </a:lnL>
                    <a:lnR>
                      <a:noFill/>
                    </a:lnR>
                    <a:lnT>
                      <a:noFill/>
                    </a:lnT>
                    <a:lnB>
                      <a:noFill/>
                    </a:lnB>
                  </a:tcPr>
                </a:tc>
                <a:tc>
                  <a:txBody>
                    <a:bodyPr/>
                    <a:lstStyle/>
                    <a:p>
                      <a:pPr marL="0" algn="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1.124.061</a:t>
                      </a:r>
                    </a:p>
                  </a:txBody>
                  <a:tcPr marL="9525" marR="9525" marT="9525" marB="0" anchor="b">
                    <a:lnL>
                      <a:noFill/>
                    </a:lnL>
                    <a:lnR>
                      <a:noFill/>
                    </a:lnR>
                    <a:lnT>
                      <a:noFill/>
                    </a:lnT>
                    <a:lnB>
                      <a:noFill/>
                    </a:lnB>
                  </a:tcPr>
                </a:tc>
                <a:tc>
                  <a:txBody>
                    <a:bodyPr/>
                    <a:lstStyle/>
                    <a:p>
                      <a:pPr marL="0" algn="ct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a:noFill/>
                    </a:lnL>
                    <a:lnR>
                      <a:noFill/>
                    </a:lnR>
                    <a:lnT>
                      <a:noFill/>
                    </a:lnT>
                    <a:lnB>
                      <a:noFill/>
                    </a:lnB>
                  </a:tcPr>
                </a:tc>
                <a:tc>
                  <a:txBody>
                    <a:bodyPr/>
                    <a:lstStyle/>
                    <a:p>
                      <a:pPr marL="0" algn="ct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19</a:t>
                      </a:r>
                    </a:p>
                  </a:txBody>
                  <a:tcPr marL="9525" marR="9525" marT="9525" marB="0" anchor="b">
                    <a:lnL>
                      <a:noFill/>
                    </a:lnL>
                    <a:lnR>
                      <a:noFill/>
                    </a:lnR>
                    <a:lnT>
                      <a:noFill/>
                    </a:lnT>
                    <a:lnB>
                      <a:noFill/>
                    </a:lnB>
                  </a:tcPr>
                </a:tc>
                <a:tc>
                  <a:txBody>
                    <a:bodyPr/>
                    <a:lstStyle/>
                    <a:p>
                      <a:pPr marL="0" algn="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1.576</a:t>
                      </a:r>
                    </a:p>
                  </a:txBody>
                  <a:tcPr marL="9525" marR="9525" marT="9525" marB="0" anchor="b">
                    <a:lnL>
                      <a:noFill/>
                    </a:lnL>
                    <a:lnR>
                      <a:noFill/>
                    </a:lnR>
                    <a:lnT>
                      <a:noFill/>
                    </a:lnT>
                    <a:lnB>
                      <a:noFill/>
                    </a:lnB>
                  </a:tcPr>
                </a:tc>
                <a:tc>
                  <a:txBody>
                    <a:bodyPr/>
                    <a:lstStyle/>
                    <a:p>
                      <a:pPr marL="0" algn="ct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-3,4</a:t>
                      </a:r>
                    </a:p>
                  </a:txBody>
                  <a:tcPr marL="9525" marR="9525" marT="9525" marB="0" anchor="b">
                    <a:lnL>
                      <a:noFill/>
                    </a:lnL>
                    <a:lnR>
                      <a:noFill/>
                    </a:lnR>
                    <a:lnT>
                      <a:noFill/>
                    </a:lnT>
                    <a:lnB>
                      <a:noFill/>
                    </a:lnB>
                  </a:tcPr>
                </a:tc>
                <a:tc>
                  <a:txBody>
                    <a:bodyPr/>
                    <a:lstStyle/>
                    <a:p>
                      <a:pPr marL="0" algn="ct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16</a:t>
                      </a:r>
                    </a:p>
                  </a:txBody>
                  <a:tcPr marL="9525" marR="9525" marT="9525" marB="0" anchor="b">
                    <a:lnL>
                      <a:noFill/>
                    </a:lnL>
                    <a:lnR>
                      <a:noFill/>
                    </a:lnR>
                    <a:lnT>
                      <a:noFill/>
                    </a:lnT>
                    <a:lnB>
                      <a:noFill/>
                    </a:lnB>
                  </a:tcPr>
                </a:tc>
                <a:extLst>
                  <a:ext uri="{0D108BD9-81ED-4DB2-BD59-A6C34878D82A}">
                    <a16:rowId xmlns:a16="http://schemas.microsoft.com/office/drawing/2014/main" val="3019167780"/>
                  </a:ext>
                </a:extLst>
              </a:tr>
              <a:tr h="367605">
                <a:tc>
                  <a:txBody>
                    <a:bodyPr/>
                    <a:lstStyle/>
                    <a:p>
                      <a:pPr algn="ctr" fontAlgn="t"/>
                      <a:r>
                        <a:rPr lang="de-DE" sz="1600" b="1" i="0" u="none" strike="noStrike" dirty="0">
                          <a:solidFill>
                            <a:srgbClr val="000000"/>
                          </a:solidFill>
                          <a:effectLst/>
                          <a:latin typeface="Calibri" panose="020F0502020204030204" pitchFamily="34" charset="0"/>
                        </a:rPr>
                        <a:t>Europa</a:t>
                      </a:r>
                    </a:p>
                  </a:txBody>
                  <a:tcPr marL="6350" marR="6350" marT="6350" marB="0" anchor="ctr">
                    <a:lnL>
                      <a:noFill/>
                    </a:lnL>
                    <a:lnR>
                      <a:noFill/>
                    </a:lnR>
                    <a:lnT>
                      <a:noFill/>
                    </a:lnT>
                    <a:lnB>
                      <a:noFill/>
                    </a:lnB>
                  </a:tcPr>
                </a:tc>
                <a:tc>
                  <a:txBody>
                    <a:bodyPr/>
                    <a:lstStyle/>
                    <a:p>
                      <a:pPr marL="0" algn="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2.879.965</a:t>
                      </a:r>
                    </a:p>
                  </a:txBody>
                  <a:tcPr marL="9525" marR="9525" marT="9525" marB="0" anchor="b">
                    <a:lnL>
                      <a:noFill/>
                    </a:lnL>
                    <a:lnR>
                      <a:noFill/>
                    </a:lnR>
                    <a:lnT>
                      <a:noFill/>
                    </a:lnT>
                    <a:lnB>
                      <a:noFill/>
                    </a:lnB>
                  </a:tcPr>
                </a:tc>
                <a:tc>
                  <a:txBody>
                    <a:bodyPr/>
                    <a:lstStyle/>
                    <a:p>
                      <a:pPr marL="0" algn="ct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4,5</a:t>
                      </a:r>
                    </a:p>
                  </a:txBody>
                  <a:tcPr marL="9525" marR="9525" marT="9525" marB="0" anchor="b">
                    <a:lnL>
                      <a:noFill/>
                    </a:lnL>
                    <a:lnR>
                      <a:noFill/>
                    </a:lnR>
                    <a:lnT>
                      <a:noFill/>
                    </a:lnT>
                    <a:lnB>
                      <a:noFill/>
                    </a:lnB>
                  </a:tcPr>
                </a:tc>
                <a:tc>
                  <a:txBody>
                    <a:bodyPr/>
                    <a:lstStyle/>
                    <a:p>
                      <a:pPr marL="0" algn="ct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49</a:t>
                      </a:r>
                    </a:p>
                  </a:txBody>
                  <a:tcPr marL="9525" marR="9525" marT="9525" marB="0" anchor="b">
                    <a:lnL>
                      <a:noFill/>
                    </a:lnL>
                    <a:lnR>
                      <a:noFill/>
                    </a:lnR>
                    <a:lnT>
                      <a:noFill/>
                    </a:lnT>
                    <a:lnB>
                      <a:noFill/>
                    </a:lnB>
                  </a:tcPr>
                </a:tc>
                <a:tc>
                  <a:txBody>
                    <a:bodyPr/>
                    <a:lstStyle/>
                    <a:p>
                      <a:pPr marL="0" algn="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2.707</a:t>
                      </a:r>
                    </a:p>
                  </a:txBody>
                  <a:tcPr marL="9525" marR="9525" marT="9525" marB="0" anchor="b">
                    <a:lnL>
                      <a:noFill/>
                    </a:lnL>
                    <a:lnR>
                      <a:noFill/>
                    </a:lnR>
                    <a:lnT>
                      <a:noFill/>
                    </a:lnT>
                    <a:lnB>
                      <a:noFill/>
                    </a:lnB>
                  </a:tcPr>
                </a:tc>
                <a:tc>
                  <a:txBody>
                    <a:bodyPr/>
                    <a:lstStyle/>
                    <a:p>
                      <a:pPr marL="0" algn="ct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-8,6</a:t>
                      </a:r>
                    </a:p>
                  </a:txBody>
                  <a:tcPr marL="9525" marR="9525" marT="9525" marB="0" anchor="b">
                    <a:lnL>
                      <a:noFill/>
                    </a:lnL>
                    <a:lnR>
                      <a:noFill/>
                    </a:lnR>
                    <a:lnT>
                      <a:noFill/>
                    </a:lnT>
                    <a:lnB>
                      <a:noFill/>
                    </a:lnB>
                  </a:tcPr>
                </a:tc>
                <a:tc>
                  <a:txBody>
                    <a:bodyPr/>
                    <a:lstStyle/>
                    <a:p>
                      <a:pPr marL="0" algn="ct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28</a:t>
                      </a:r>
                    </a:p>
                  </a:txBody>
                  <a:tcPr marL="9525" marR="9525" marT="9525" marB="0" anchor="b">
                    <a:lnL>
                      <a:noFill/>
                    </a:lnL>
                    <a:lnR>
                      <a:noFill/>
                    </a:lnR>
                    <a:lnT>
                      <a:noFill/>
                    </a:lnT>
                    <a:lnB>
                      <a:noFill/>
                    </a:lnB>
                  </a:tcPr>
                </a:tc>
                <a:extLst>
                  <a:ext uri="{0D108BD9-81ED-4DB2-BD59-A6C34878D82A}">
                    <a16:rowId xmlns:a16="http://schemas.microsoft.com/office/drawing/2014/main" val="3777673423"/>
                  </a:ext>
                </a:extLst>
              </a:tr>
              <a:tr h="367605">
                <a:tc>
                  <a:txBody>
                    <a:bodyPr/>
                    <a:lstStyle/>
                    <a:p>
                      <a:pPr algn="ctr" fontAlgn="t"/>
                      <a:r>
                        <a:rPr lang="de-DE" sz="1600" b="1" i="0" u="none" strike="noStrike" dirty="0">
                          <a:solidFill>
                            <a:srgbClr val="000000"/>
                          </a:solidFill>
                          <a:effectLst/>
                          <a:latin typeface="Calibri" panose="020F0502020204030204" pitchFamily="34" charset="0"/>
                        </a:rPr>
                        <a:t>Ozeanien</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336.389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5,7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403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-7,4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4,2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252868"/>
                  </a:ext>
                </a:extLst>
              </a:tr>
              <a:tr h="367605">
                <a:tc>
                  <a:txBody>
                    <a:bodyPr/>
                    <a:lstStyle/>
                    <a:p>
                      <a:pPr algn="ctr" fontAlgn="t"/>
                      <a:r>
                        <a:rPr lang="de-DE" sz="1600" b="1" i="0" u="none" strike="noStrike" dirty="0">
                          <a:solidFill>
                            <a:srgbClr val="000000"/>
                          </a:solidFill>
                          <a:effectLst/>
                          <a:latin typeface="Calibri" panose="020F0502020204030204" pitchFamily="34" charset="0"/>
                        </a:rPr>
                        <a:t>Global</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5.914.674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 </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9.588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09585" rtl="0" eaLnBrk="1" fontAlgn="b" latinLnBrk="0" hangingPunct="1"/>
                      <a:r>
                        <a:rPr lang="de-DE" sz="1600" b="0" i="0" u="none" strike="noStrike" kern="1200" dirty="0">
                          <a:solidFill>
                            <a:srgbClr val="000000"/>
                          </a:solidFill>
                          <a:effectLst/>
                          <a:latin typeface="Calibri" panose="020F0502020204030204" pitchFamily="34" charset="0"/>
                          <a:ea typeface="+mn-ea"/>
                          <a:cs typeface="+mn-cs"/>
                        </a:rPr>
                        <a:t>-6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600" b="0" i="0" u="none" strike="noStrike" dirty="0">
                          <a:solidFill>
                            <a:srgbClr val="000000"/>
                          </a:solidFill>
                          <a:effectLst/>
                          <a:latin typeface="Calibri" panose="020F0502020204030204" pitchFamily="34" charset="0"/>
                        </a:rPr>
                        <a:t> </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6894220"/>
                  </a:ext>
                </a:extLst>
              </a:tr>
            </a:tbl>
          </a:graphicData>
        </a:graphic>
      </p:graphicFrame>
      <p:pic>
        <p:nvPicPr>
          <p:cNvPr id="2" name="Grafik 1">
            <a:extLst>
              <a:ext uri="{FF2B5EF4-FFF2-40B4-BE49-F238E27FC236}">
                <a16:creationId xmlns:a16="http://schemas.microsoft.com/office/drawing/2014/main" id="{F94644C3-5442-4E2A-BF05-85C7F277E9B1}"/>
              </a:ext>
            </a:extLst>
          </p:cNvPr>
          <p:cNvPicPr>
            <a:picLocks noChangeAspect="1"/>
          </p:cNvPicPr>
          <p:nvPr/>
        </p:nvPicPr>
        <p:blipFill>
          <a:blip r:embed="rId3"/>
          <a:stretch>
            <a:fillRect/>
          </a:stretch>
        </p:blipFill>
        <p:spPr>
          <a:xfrm>
            <a:off x="14965" y="1104190"/>
            <a:ext cx="8885795" cy="2449439"/>
          </a:xfrm>
          <a:prstGeom prst="rect">
            <a:avLst/>
          </a:prstGeom>
        </p:spPr>
      </p:pic>
      <p:pic>
        <p:nvPicPr>
          <p:cNvPr id="5" name="Grafik 4">
            <a:extLst>
              <a:ext uri="{FF2B5EF4-FFF2-40B4-BE49-F238E27FC236}">
                <a16:creationId xmlns:a16="http://schemas.microsoft.com/office/drawing/2014/main" id="{7762860F-DD98-493E-9B9E-251319A0ED75}"/>
              </a:ext>
            </a:extLst>
          </p:cNvPr>
          <p:cNvPicPr>
            <a:picLocks noChangeAspect="1"/>
          </p:cNvPicPr>
          <p:nvPr/>
        </p:nvPicPr>
        <p:blipFill rotWithShape="1">
          <a:blip r:embed="rId4"/>
          <a:srcRect t="12543" b="14724"/>
          <a:stretch/>
        </p:blipFill>
        <p:spPr>
          <a:xfrm>
            <a:off x="7301846" y="3412743"/>
            <a:ext cx="4875189" cy="3538900"/>
          </a:xfrm>
          <a:prstGeom prst="rect">
            <a:avLst/>
          </a:prstGeom>
        </p:spPr>
      </p:pic>
    </p:spTree>
    <p:extLst>
      <p:ext uri="{BB962C8B-B14F-4D97-AF65-F5344CB8AC3E}">
        <p14:creationId xmlns:p14="http://schemas.microsoft.com/office/powerpoint/2010/main" val="58558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75CDB05-ED25-463A-B070-6A3C0DE5E98F}"/>
              </a:ext>
            </a:extLst>
          </p:cNvPr>
          <p:cNvPicPr>
            <a:picLocks noChangeAspect="1"/>
          </p:cNvPicPr>
          <p:nvPr/>
        </p:nvPicPr>
        <p:blipFill>
          <a:blip r:embed="rId3"/>
          <a:stretch>
            <a:fillRect/>
          </a:stretch>
        </p:blipFill>
        <p:spPr>
          <a:xfrm>
            <a:off x="132469" y="791117"/>
            <a:ext cx="5605599" cy="5755451"/>
          </a:xfrm>
          <a:prstGeom prst="rect">
            <a:avLst/>
          </a:prstGeom>
        </p:spPr>
      </p:pic>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latin typeface="Scala Sans OT" panose="020B0504030101020104" pitchFamily="34" charset="0"/>
              </a:rPr>
              <a:t>7-Tages-Inzidenz pro 100.000 Einwohner in Europa</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78060"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E502F1E3-5A6C-4D73-AEFD-86D09814D54F}"/>
              </a:ext>
            </a:extLst>
          </p:cNvPr>
          <p:cNvSpPr txBox="1"/>
          <p:nvPr/>
        </p:nvSpPr>
        <p:spPr>
          <a:xfrm>
            <a:off x="2367412" y="6265712"/>
            <a:ext cx="1477264" cy="307777"/>
          </a:xfrm>
          <a:prstGeom prst="rect">
            <a:avLst/>
          </a:prstGeom>
          <a:solidFill>
            <a:schemeClr val="bg1"/>
          </a:solidFill>
        </p:spPr>
        <p:txBody>
          <a:bodyPr wrap="none" rtlCol="0">
            <a:spAutoFit/>
          </a:bodyPr>
          <a:lstStyle/>
          <a:p>
            <a:r>
              <a:rPr lang="de-DE" sz="1400" dirty="0"/>
              <a:t>WHO, 05.07.2022</a:t>
            </a:r>
          </a:p>
        </p:txBody>
      </p:sp>
      <p:sp>
        <p:nvSpPr>
          <p:cNvPr id="11" name="Textfeld 10">
            <a:extLst>
              <a:ext uri="{FF2B5EF4-FFF2-40B4-BE49-F238E27FC236}">
                <a16:creationId xmlns:a16="http://schemas.microsoft.com/office/drawing/2014/main" id="{D5FE80FD-5DF0-411E-B9F6-A08F126FC9AE}"/>
              </a:ext>
            </a:extLst>
          </p:cNvPr>
          <p:cNvSpPr txBox="1"/>
          <p:nvPr/>
        </p:nvSpPr>
        <p:spPr>
          <a:xfrm>
            <a:off x="8549616" y="6275113"/>
            <a:ext cx="1477264" cy="307777"/>
          </a:xfrm>
          <a:prstGeom prst="rect">
            <a:avLst/>
          </a:prstGeom>
          <a:solidFill>
            <a:schemeClr val="bg1"/>
          </a:solidFill>
        </p:spPr>
        <p:txBody>
          <a:bodyPr wrap="none" rtlCol="0">
            <a:spAutoFit/>
          </a:bodyPr>
          <a:lstStyle/>
          <a:p>
            <a:r>
              <a:rPr lang="de-DE" sz="1400" dirty="0"/>
              <a:t>WHO, 12.07.2022</a:t>
            </a:r>
          </a:p>
        </p:txBody>
      </p:sp>
      <p:pic>
        <p:nvPicPr>
          <p:cNvPr id="4" name="Grafik 3">
            <a:extLst>
              <a:ext uri="{FF2B5EF4-FFF2-40B4-BE49-F238E27FC236}">
                <a16:creationId xmlns:a16="http://schemas.microsoft.com/office/drawing/2014/main" id="{CA6668AA-9AEC-498D-A6CA-788AB44B6A00}"/>
              </a:ext>
            </a:extLst>
          </p:cNvPr>
          <p:cNvPicPr>
            <a:picLocks noChangeAspect="1"/>
          </p:cNvPicPr>
          <p:nvPr/>
        </p:nvPicPr>
        <p:blipFill>
          <a:blip r:embed="rId4"/>
          <a:stretch>
            <a:fillRect/>
          </a:stretch>
        </p:blipFill>
        <p:spPr>
          <a:xfrm>
            <a:off x="5738069" y="813406"/>
            <a:ext cx="5739560" cy="5892993"/>
          </a:xfrm>
          <a:prstGeom prst="rect">
            <a:avLst/>
          </a:prstGeom>
        </p:spPr>
      </p:pic>
    </p:spTree>
    <p:extLst>
      <p:ext uri="{BB962C8B-B14F-4D97-AF65-F5344CB8AC3E}">
        <p14:creationId xmlns:p14="http://schemas.microsoft.com/office/powerpoint/2010/main" val="3237335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latin typeface="Scala Sans OT" panose="020B0504030101020104" pitchFamily="34" charset="0"/>
              </a:rPr>
              <a:t>BA.5 in EU – update</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78060"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1AFC0D18-D6EA-4898-A521-CEB8A3B20E6F}"/>
              </a:ext>
            </a:extLst>
          </p:cNvPr>
          <p:cNvSpPr txBox="1"/>
          <p:nvPr/>
        </p:nvSpPr>
        <p:spPr>
          <a:xfrm>
            <a:off x="5946145" y="6581001"/>
            <a:ext cx="6245855" cy="276999"/>
          </a:xfrm>
          <a:prstGeom prst="rect">
            <a:avLst/>
          </a:prstGeom>
          <a:solidFill>
            <a:schemeClr val="bg1"/>
          </a:solidFill>
        </p:spPr>
        <p:txBody>
          <a:bodyPr wrap="square" rtlCol="0">
            <a:spAutoFit/>
          </a:bodyPr>
          <a:lstStyle/>
          <a:p>
            <a:r>
              <a:rPr lang="de-DE" sz="1200" i="1" dirty="0">
                <a:solidFill>
                  <a:prstClr val="black"/>
                </a:solidFill>
              </a:rPr>
              <a:t>Quelle: sehe </a:t>
            </a:r>
            <a:r>
              <a:rPr lang="de-DE" sz="1200" i="1" dirty="0" err="1">
                <a:solidFill>
                  <a:prstClr val="black"/>
                </a:solidFill>
              </a:rPr>
              <a:t>notizen</a:t>
            </a:r>
            <a:endParaRPr lang="de-DE" sz="1200" i="1" dirty="0">
              <a:solidFill>
                <a:prstClr val="black"/>
              </a:solidFill>
            </a:endParaRPr>
          </a:p>
        </p:txBody>
      </p:sp>
      <p:sp>
        <p:nvSpPr>
          <p:cNvPr id="2" name="Textfeld 1">
            <a:extLst>
              <a:ext uri="{FF2B5EF4-FFF2-40B4-BE49-F238E27FC236}">
                <a16:creationId xmlns:a16="http://schemas.microsoft.com/office/drawing/2014/main" id="{39BDA566-BECB-4C7E-8771-633E407A869B}"/>
              </a:ext>
            </a:extLst>
          </p:cNvPr>
          <p:cNvSpPr txBox="1"/>
          <p:nvPr/>
        </p:nvSpPr>
        <p:spPr>
          <a:xfrm>
            <a:off x="251036" y="1015387"/>
            <a:ext cx="7447704" cy="1754326"/>
          </a:xfrm>
          <a:prstGeom prst="rect">
            <a:avLst/>
          </a:prstGeom>
          <a:noFill/>
        </p:spPr>
        <p:txBody>
          <a:bodyPr wrap="square" rtlCol="0">
            <a:spAutoFit/>
          </a:bodyPr>
          <a:lstStyle/>
          <a:p>
            <a:r>
              <a:rPr lang="de-DE" b="1" dirty="0"/>
              <a:t>Hybridimmunität (Omikron + Impfung) schütz besser als Impfung alleine: </a:t>
            </a:r>
          </a:p>
          <a:p>
            <a:r>
              <a:rPr lang="de-DE" dirty="0" err="1"/>
              <a:t>Estimat</a:t>
            </a:r>
            <a:r>
              <a:rPr lang="de-DE" dirty="0"/>
              <a:t> für SARS-CoV-2 BA.5 Infektionen bei geimpften, Dänemark. Personen die eine SARS-CoV-2 Infektion während Omikron dominant war ins vergleich mit Personen, die in dem gleichem Periode kein bestätigte SARS-CoV-2 Infektion hatten:</a:t>
            </a:r>
          </a:p>
          <a:p>
            <a:r>
              <a:rPr lang="de-DE" b="1" dirty="0"/>
              <a:t>Odds Ratio 0,075 [95%KI: 0.056-0,102]</a:t>
            </a:r>
            <a:endParaRPr lang="de-DE" dirty="0"/>
          </a:p>
        </p:txBody>
      </p:sp>
      <p:pic>
        <p:nvPicPr>
          <p:cNvPr id="3" name="Grafik 2">
            <a:extLst>
              <a:ext uri="{FF2B5EF4-FFF2-40B4-BE49-F238E27FC236}">
                <a16:creationId xmlns:a16="http://schemas.microsoft.com/office/drawing/2014/main" id="{075603E4-7C11-48B2-BB83-B1D11EFABB0D}"/>
              </a:ext>
            </a:extLst>
          </p:cNvPr>
          <p:cNvPicPr>
            <a:picLocks noChangeAspect="1"/>
          </p:cNvPicPr>
          <p:nvPr/>
        </p:nvPicPr>
        <p:blipFill>
          <a:blip r:embed="rId3"/>
          <a:stretch>
            <a:fillRect/>
          </a:stretch>
        </p:blipFill>
        <p:spPr>
          <a:xfrm>
            <a:off x="251036" y="3165922"/>
            <a:ext cx="8315325" cy="3238500"/>
          </a:xfrm>
          <a:prstGeom prst="rect">
            <a:avLst/>
          </a:prstGeom>
        </p:spPr>
      </p:pic>
      <p:sp>
        <p:nvSpPr>
          <p:cNvPr id="4" name="Textfeld 3">
            <a:extLst>
              <a:ext uri="{FF2B5EF4-FFF2-40B4-BE49-F238E27FC236}">
                <a16:creationId xmlns:a16="http://schemas.microsoft.com/office/drawing/2014/main" id="{D89F99AD-9D29-4A77-89BD-DDE558E4EFB9}"/>
              </a:ext>
            </a:extLst>
          </p:cNvPr>
          <p:cNvSpPr txBox="1"/>
          <p:nvPr/>
        </p:nvSpPr>
        <p:spPr>
          <a:xfrm>
            <a:off x="8724900" y="3531463"/>
            <a:ext cx="2959100" cy="2862322"/>
          </a:xfrm>
          <a:prstGeom prst="rect">
            <a:avLst/>
          </a:prstGeom>
          <a:noFill/>
        </p:spPr>
        <p:txBody>
          <a:bodyPr wrap="square" rtlCol="0">
            <a:spAutoFit/>
          </a:bodyPr>
          <a:lstStyle/>
          <a:p>
            <a:r>
              <a:rPr lang="en-US" dirty="0"/>
              <a:t>Preliminary analyses indicate that the vaccination status of cases infected with BA.4 and BA.5 is not significantly different to that of</a:t>
            </a:r>
            <a:br>
              <a:rPr lang="en-US" dirty="0"/>
            </a:br>
            <a:r>
              <a:rPr lang="en-US" dirty="0"/>
              <a:t>cases infected with BA.2, suggesting that protection conferred by the vaccines likely remains comparable to that observed previously.</a:t>
            </a:r>
            <a:endParaRPr lang="de-DE" dirty="0"/>
          </a:p>
        </p:txBody>
      </p:sp>
      <p:sp>
        <p:nvSpPr>
          <p:cNvPr id="5" name="Textfeld 4">
            <a:extLst>
              <a:ext uri="{FF2B5EF4-FFF2-40B4-BE49-F238E27FC236}">
                <a16:creationId xmlns:a16="http://schemas.microsoft.com/office/drawing/2014/main" id="{161D22BA-8D4E-4D25-9938-82FF7284D4CD}"/>
              </a:ext>
            </a:extLst>
          </p:cNvPr>
          <p:cNvSpPr txBox="1"/>
          <p:nvPr/>
        </p:nvSpPr>
        <p:spPr>
          <a:xfrm>
            <a:off x="251036" y="2769713"/>
            <a:ext cx="8473864" cy="373917"/>
          </a:xfrm>
          <a:prstGeom prst="rect">
            <a:avLst/>
          </a:prstGeom>
          <a:noFill/>
        </p:spPr>
        <p:txBody>
          <a:bodyPr wrap="square" rtlCol="0">
            <a:spAutoFit/>
          </a:bodyPr>
          <a:lstStyle/>
          <a:p>
            <a:r>
              <a:rPr lang="de-DE" b="1" dirty="0">
                <a:solidFill>
                  <a:srgbClr val="045AA6"/>
                </a:solidFill>
              </a:rPr>
              <a:t>VE BA.5, UK </a:t>
            </a:r>
            <a:r>
              <a:rPr lang="de-DE" b="1" dirty="0" err="1">
                <a:solidFill>
                  <a:srgbClr val="045AA6"/>
                </a:solidFill>
              </a:rPr>
              <a:t>Estimates</a:t>
            </a:r>
            <a:endParaRPr lang="de-DE" b="1" dirty="0">
              <a:solidFill>
                <a:srgbClr val="045AA6"/>
              </a:solidFill>
            </a:endParaRPr>
          </a:p>
        </p:txBody>
      </p:sp>
    </p:spTree>
    <p:extLst>
      <p:ext uri="{BB962C8B-B14F-4D97-AF65-F5344CB8AC3E}">
        <p14:creationId xmlns:p14="http://schemas.microsoft.com/office/powerpoint/2010/main" val="1915853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latin typeface="Scala Sans OT" panose="020B0504030101020104" pitchFamily="34" charset="0"/>
              </a:rPr>
              <a:t>Länderfokus: India</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78060"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1AFC0D18-D6EA-4898-A521-CEB8A3B20E6F}"/>
              </a:ext>
            </a:extLst>
          </p:cNvPr>
          <p:cNvSpPr txBox="1"/>
          <p:nvPr/>
        </p:nvSpPr>
        <p:spPr>
          <a:xfrm>
            <a:off x="3491797" y="6397685"/>
            <a:ext cx="7121774" cy="461665"/>
          </a:xfrm>
          <a:prstGeom prst="rect">
            <a:avLst/>
          </a:prstGeom>
          <a:solidFill>
            <a:schemeClr val="bg1"/>
          </a:solidFill>
        </p:spPr>
        <p:txBody>
          <a:bodyPr wrap="square" rtlCol="0">
            <a:spAutoFit/>
          </a:bodyPr>
          <a:lstStyle/>
          <a:p>
            <a:r>
              <a:rPr lang="de-DE" sz="1200" i="1" dirty="0">
                <a:solidFill>
                  <a:prstClr val="black"/>
                </a:solidFill>
              </a:rPr>
              <a:t>Quellen, zugriff 13.07.2022: </a:t>
            </a:r>
            <a:r>
              <a:rPr lang="de-DE" sz="1200" i="1" dirty="0" err="1">
                <a:solidFill>
                  <a:prstClr val="black"/>
                </a:solidFill>
              </a:rPr>
              <a:t>OurWorldInData</a:t>
            </a:r>
            <a:r>
              <a:rPr lang="de-DE" sz="1200" i="1" dirty="0">
                <a:solidFill>
                  <a:prstClr val="black"/>
                </a:solidFill>
              </a:rPr>
              <a:t>; WHO Dashboard; </a:t>
            </a:r>
          </a:p>
          <a:p>
            <a:r>
              <a:rPr lang="de-DE" sz="1200" i="1" dirty="0">
                <a:solidFill>
                  <a:prstClr val="black"/>
                </a:solidFill>
              </a:rPr>
              <a:t>https://cov-spectrum.org/explore/India/AllSamples/Past6M </a:t>
            </a:r>
          </a:p>
        </p:txBody>
      </p:sp>
      <p:pic>
        <p:nvPicPr>
          <p:cNvPr id="6" name="Grafik 5">
            <a:extLst>
              <a:ext uri="{FF2B5EF4-FFF2-40B4-BE49-F238E27FC236}">
                <a16:creationId xmlns:a16="http://schemas.microsoft.com/office/drawing/2014/main" id="{4394FD55-928D-445C-AFDB-4F7EDB5A1C20}"/>
              </a:ext>
            </a:extLst>
          </p:cNvPr>
          <p:cNvPicPr>
            <a:picLocks noChangeAspect="1"/>
          </p:cNvPicPr>
          <p:nvPr/>
        </p:nvPicPr>
        <p:blipFill>
          <a:blip r:embed="rId3"/>
          <a:stretch>
            <a:fillRect/>
          </a:stretch>
        </p:blipFill>
        <p:spPr>
          <a:xfrm>
            <a:off x="202284" y="1082962"/>
            <a:ext cx="6259436" cy="4592813"/>
          </a:xfrm>
          <a:prstGeom prst="rect">
            <a:avLst/>
          </a:prstGeom>
        </p:spPr>
      </p:pic>
      <p:sp>
        <p:nvSpPr>
          <p:cNvPr id="10" name="Textfeld 9">
            <a:extLst>
              <a:ext uri="{FF2B5EF4-FFF2-40B4-BE49-F238E27FC236}">
                <a16:creationId xmlns:a16="http://schemas.microsoft.com/office/drawing/2014/main" id="{47960B13-80CC-4144-A774-76C43709EA93}"/>
              </a:ext>
            </a:extLst>
          </p:cNvPr>
          <p:cNvSpPr txBox="1"/>
          <p:nvPr/>
        </p:nvSpPr>
        <p:spPr>
          <a:xfrm>
            <a:off x="78059" y="5858597"/>
            <a:ext cx="6477273" cy="584775"/>
          </a:xfrm>
          <a:prstGeom prst="rect">
            <a:avLst/>
          </a:prstGeom>
          <a:noFill/>
        </p:spPr>
        <p:txBody>
          <a:bodyPr wrap="square" rtlCol="0">
            <a:spAutoFit/>
          </a:bodyPr>
          <a:lstStyle/>
          <a:p>
            <a:r>
              <a:rPr lang="de-DE" sz="1600" b="1" dirty="0"/>
              <a:t>Teststrategie: </a:t>
            </a:r>
            <a:r>
              <a:rPr lang="en-US" sz="1600" dirty="0"/>
              <a:t>Only those who both (a) have symptoms AND (b) meet specific criteria</a:t>
            </a:r>
            <a:endParaRPr lang="de-DE" sz="1600" dirty="0"/>
          </a:p>
        </p:txBody>
      </p:sp>
      <p:pic>
        <p:nvPicPr>
          <p:cNvPr id="13" name="Grafik 12">
            <a:extLst>
              <a:ext uri="{FF2B5EF4-FFF2-40B4-BE49-F238E27FC236}">
                <a16:creationId xmlns:a16="http://schemas.microsoft.com/office/drawing/2014/main" id="{DFD96E26-C300-493A-9D3D-C1EC2FC72FF3}"/>
              </a:ext>
            </a:extLst>
          </p:cNvPr>
          <p:cNvPicPr>
            <a:picLocks noChangeAspect="1"/>
          </p:cNvPicPr>
          <p:nvPr/>
        </p:nvPicPr>
        <p:blipFill>
          <a:blip r:embed="rId4"/>
          <a:stretch>
            <a:fillRect/>
          </a:stretch>
        </p:blipFill>
        <p:spPr>
          <a:xfrm>
            <a:off x="6711163" y="965509"/>
            <a:ext cx="4215307" cy="2463491"/>
          </a:xfrm>
          <a:prstGeom prst="rect">
            <a:avLst/>
          </a:prstGeom>
        </p:spPr>
      </p:pic>
      <p:sp>
        <p:nvSpPr>
          <p:cNvPr id="15" name="Textfeld 14">
            <a:extLst>
              <a:ext uri="{FF2B5EF4-FFF2-40B4-BE49-F238E27FC236}">
                <a16:creationId xmlns:a16="http://schemas.microsoft.com/office/drawing/2014/main" id="{27370916-A1DE-4E0F-AAB1-CF1314E36DB2}"/>
              </a:ext>
            </a:extLst>
          </p:cNvPr>
          <p:cNvSpPr txBox="1"/>
          <p:nvPr/>
        </p:nvSpPr>
        <p:spPr>
          <a:xfrm>
            <a:off x="6617551" y="3401619"/>
            <a:ext cx="4692706" cy="369332"/>
          </a:xfrm>
          <a:prstGeom prst="rect">
            <a:avLst/>
          </a:prstGeom>
          <a:noFill/>
        </p:spPr>
        <p:txBody>
          <a:bodyPr wrap="square" rtlCol="0">
            <a:spAutoFit/>
          </a:bodyPr>
          <a:lstStyle/>
          <a:p>
            <a:r>
              <a:rPr lang="de-DE" dirty="0"/>
              <a:t>Total </a:t>
            </a:r>
            <a:r>
              <a:rPr lang="de-DE" dirty="0" err="1"/>
              <a:t>Sequences</a:t>
            </a:r>
            <a:r>
              <a:rPr lang="de-DE" dirty="0"/>
              <a:t>, Juni 2022: N=3928 (1%)</a:t>
            </a:r>
          </a:p>
        </p:txBody>
      </p:sp>
      <p:pic>
        <p:nvPicPr>
          <p:cNvPr id="16" name="Grafik 15">
            <a:extLst>
              <a:ext uri="{FF2B5EF4-FFF2-40B4-BE49-F238E27FC236}">
                <a16:creationId xmlns:a16="http://schemas.microsoft.com/office/drawing/2014/main" id="{0FE4B671-BDE4-4CF1-B947-8D69432FD4A7}"/>
              </a:ext>
            </a:extLst>
          </p:cNvPr>
          <p:cNvPicPr>
            <a:picLocks noChangeAspect="1"/>
          </p:cNvPicPr>
          <p:nvPr/>
        </p:nvPicPr>
        <p:blipFill>
          <a:blip r:embed="rId5"/>
          <a:stretch>
            <a:fillRect/>
          </a:stretch>
        </p:blipFill>
        <p:spPr>
          <a:xfrm>
            <a:off x="6617550" y="3906097"/>
            <a:ext cx="4888649" cy="2184835"/>
          </a:xfrm>
          <a:prstGeom prst="rect">
            <a:avLst/>
          </a:prstGeom>
        </p:spPr>
      </p:pic>
      <p:sp>
        <p:nvSpPr>
          <p:cNvPr id="17" name="Textfeld 16">
            <a:extLst>
              <a:ext uri="{FF2B5EF4-FFF2-40B4-BE49-F238E27FC236}">
                <a16:creationId xmlns:a16="http://schemas.microsoft.com/office/drawing/2014/main" id="{196887BB-3530-4FBF-8AE6-D81BF2F2881C}"/>
              </a:ext>
            </a:extLst>
          </p:cNvPr>
          <p:cNvSpPr txBox="1"/>
          <p:nvPr/>
        </p:nvSpPr>
        <p:spPr>
          <a:xfrm>
            <a:off x="6555332" y="6017211"/>
            <a:ext cx="4692706" cy="369332"/>
          </a:xfrm>
          <a:prstGeom prst="rect">
            <a:avLst/>
          </a:prstGeom>
          <a:noFill/>
        </p:spPr>
        <p:txBody>
          <a:bodyPr wrap="square" rtlCol="0">
            <a:spAutoFit/>
          </a:bodyPr>
          <a:lstStyle/>
          <a:p>
            <a:r>
              <a:rPr lang="de-DE" dirty="0"/>
              <a:t>BA.2.75 </a:t>
            </a:r>
            <a:r>
              <a:rPr lang="de-DE" dirty="0" err="1"/>
              <a:t>Sequences</a:t>
            </a:r>
            <a:r>
              <a:rPr lang="de-DE" dirty="0"/>
              <a:t>, Juni 2022: N=155</a:t>
            </a:r>
          </a:p>
        </p:txBody>
      </p:sp>
    </p:spTree>
    <p:extLst>
      <p:ext uri="{BB962C8B-B14F-4D97-AF65-F5344CB8AC3E}">
        <p14:creationId xmlns:p14="http://schemas.microsoft.com/office/powerpoint/2010/main" val="3471602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296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7" y="151597"/>
            <a:ext cx="9098704" cy="639520"/>
          </a:xfrm>
        </p:spPr>
        <p:txBody>
          <a:bodyPr/>
          <a:lstStyle/>
          <a:p>
            <a:r>
              <a:rPr lang="de-DE" sz="2400" dirty="0">
                <a:latin typeface="Scala Sans OT" panose="020B0504030101020104" pitchFamily="34" charset="0"/>
              </a:rPr>
              <a:t>Europa –Anpassung Impfempfehlung 2. Auffrischimpfung wg. BA.5- Update</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78060"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1AFC0D18-D6EA-4898-A521-CEB8A3B20E6F}"/>
              </a:ext>
            </a:extLst>
          </p:cNvPr>
          <p:cNvSpPr txBox="1"/>
          <p:nvPr/>
        </p:nvSpPr>
        <p:spPr>
          <a:xfrm>
            <a:off x="5946145" y="6581001"/>
            <a:ext cx="6245855" cy="276999"/>
          </a:xfrm>
          <a:prstGeom prst="rect">
            <a:avLst/>
          </a:prstGeom>
          <a:solidFill>
            <a:schemeClr val="bg1"/>
          </a:solidFill>
        </p:spPr>
        <p:txBody>
          <a:bodyPr wrap="square" rtlCol="0">
            <a:spAutoFit/>
          </a:bodyPr>
          <a:lstStyle/>
          <a:p>
            <a:r>
              <a:rPr lang="de-DE" sz="1200" i="1" dirty="0">
                <a:solidFill>
                  <a:prstClr val="black"/>
                </a:solidFill>
              </a:rPr>
              <a:t>Quelle: siehe Notizen</a:t>
            </a:r>
          </a:p>
        </p:txBody>
      </p:sp>
      <p:sp>
        <p:nvSpPr>
          <p:cNvPr id="2" name="Textfeld 1">
            <a:extLst>
              <a:ext uri="{FF2B5EF4-FFF2-40B4-BE49-F238E27FC236}">
                <a16:creationId xmlns:a16="http://schemas.microsoft.com/office/drawing/2014/main" id="{783B55D9-1A3E-421F-AD06-8673C700CA46}"/>
              </a:ext>
            </a:extLst>
          </p:cNvPr>
          <p:cNvSpPr txBox="1"/>
          <p:nvPr/>
        </p:nvSpPr>
        <p:spPr>
          <a:xfrm>
            <a:off x="464397" y="1104900"/>
            <a:ext cx="10889403" cy="1200329"/>
          </a:xfrm>
          <a:prstGeom prst="rect">
            <a:avLst/>
          </a:prstGeom>
          <a:noFill/>
        </p:spPr>
        <p:txBody>
          <a:bodyPr wrap="square" rtlCol="0">
            <a:spAutoFit/>
          </a:bodyPr>
          <a:lstStyle/>
          <a:p>
            <a:r>
              <a:rPr lang="de-DE" dirty="0"/>
              <a:t>Joint Statement ECDC und EMA, 11.07.2022: </a:t>
            </a:r>
          </a:p>
          <a:p>
            <a:r>
              <a:rPr lang="de-DE" dirty="0"/>
              <a:t>Empfehlung eine weitere Auffrischimpfung für allen Menschen ab 60 Jahren</a:t>
            </a:r>
          </a:p>
          <a:p>
            <a:endParaRPr lang="de-DE" dirty="0"/>
          </a:p>
          <a:p>
            <a:r>
              <a:rPr lang="de-DE" b="1" dirty="0"/>
              <a:t>Italien, 11.07.2022</a:t>
            </a:r>
            <a:r>
              <a:rPr lang="de-DE" dirty="0"/>
              <a:t>: Empfehlung eine weitere Auffrischimpfung für allen Menschen ab 60 Jahren</a:t>
            </a:r>
          </a:p>
        </p:txBody>
      </p:sp>
    </p:spTree>
    <p:extLst>
      <p:ext uri="{BB962C8B-B14F-4D97-AF65-F5344CB8AC3E}">
        <p14:creationId xmlns:p14="http://schemas.microsoft.com/office/powerpoint/2010/main" val="1359561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latin typeface="Scala Sans OT" panose="020B0504030101020104" pitchFamily="34" charset="0"/>
              </a:rPr>
              <a:t>Europa - Anpassung Impfempfehlung 2. Auffrischimpfung wg. BA.5</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78060"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1AFC0D18-D6EA-4898-A521-CEB8A3B20E6F}"/>
              </a:ext>
            </a:extLst>
          </p:cNvPr>
          <p:cNvSpPr txBox="1"/>
          <p:nvPr/>
        </p:nvSpPr>
        <p:spPr>
          <a:xfrm>
            <a:off x="5946145" y="6581001"/>
            <a:ext cx="6245855" cy="276999"/>
          </a:xfrm>
          <a:prstGeom prst="rect">
            <a:avLst/>
          </a:prstGeom>
          <a:solidFill>
            <a:schemeClr val="bg1"/>
          </a:solidFill>
        </p:spPr>
        <p:txBody>
          <a:bodyPr wrap="square" rtlCol="0">
            <a:spAutoFit/>
          </a:bodyPr>
          <a:lstStyle/>
          <a:p>
            <a:r>
              <a:rPr lang="de-DE" sz="1200" i="1" dirty="0">
                <a:solidFill>
                  <a:prstClr val="black"/>
                </a:solidFill>
              </a:rPr>
              <a:t>Quelle: siehe Notizen</a:t>
            </a:r>
          </a:p>
        </p:txBody>
      </p:sp>
      <p:sp>
        <p:nvSpPr>
          <p:cNvPr id="12" name="Textfeld 11">
            <a:extLst>
              <a:ext uri="{FF2B5EF4-FFF2-40B4-BE49-F238E27FC236}">
                <a16:creationId xmlns:a16="http://schemas.microsoft.com/office/drawing/2014/main" id="{9376C266-8FFF-49B3-8B62-DEA776F07766}"/>
              </a:ext>
            </a:extLst>
          </p:cNvPr>
          <p:cNvSpPr txBox="1"/>
          <p:nvPr/>
        </p:nvSpPr>
        <p:spPr>
          <a:xfrm>
            <a:off x="1" y="825579"/>
            <a:ext cx="12009748" cy="6047809"/>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r>
              <a:rPr lang="de-DE" b="1" dirty="0"/>
              <a:t>Belgien und Kroatien:</a:t>
            </a:r>
            <a:r>
              <a:rPr lang="de-DE" dirty="0"/>
              <a:t> seit Mai 2022 für &gt;80-Jährige, Bewohner*innen Pflegeheim und Immunsupprimierte </a:t>
            </a:r>
          </a:p>
          <a:p>
            <a:pPr marL="742950" lvl="1" indent="-285750">
              <a:spcAft>
                <a:spcPts val="600"/>
              </a:spcAft>
              <a:buFont typeface="Arial" panose="020B0604020202020204" pitchFamily="34" charset="0"/>
              <a:buChar char="•"/>
            </a:pPr>
            <a:r>
              <a:rPr lang="de-DE" b="1" dirty="0"/>
              <a:t>Frankreich:</a:t>
            </a:r>
            <a:r>
              <a:rPr lang="de-DE" dirty="0"/>
              <a:t> seit Ende Januar für Immunsupprimierte, 																seit März für Personen &gt;80-Jährige und Bewohner von Pflegeheimen (3 Monate nach 1. Auffrischimpfung), 			seit April für 60-79-Jährige mit und ohne Komorbiditäten, wenn 1. Auffrischimpfung 6 Monate zurück liegt</a:t>
            </a:r>
          </a:p>
          <a:p>
            <a:pPr marL="742950" lvl="1" indent="-285750">
              <a:spcAft>
                <a:spcPts val="600"/>
              </a:spcAft>
              <a:buFont typeface="Arial" panose="020B0604020202020204" pitchFamily="34" charset="0"/>
              <a:buChar char="•"/>
            </a:pPr>
            <a:r>
              <a:rPr lang="de-DE" dirty="0"/>
              <a:t> </a:t>
            </a:r>
            <a:r>
              <a:rPr lang="de-DE" b="1" dirty="0"/>
              <a:t>Norwegen:</a:t>
            </a:r>
            <a:r>
              <a:rPr lang="de-DE" dirty="0"/>
              <a:t> seit 01.07.2022 &gt;75-Jährige und vorranging Personen in Langzeitpflegeeinrichtungen, &gt;65-Jährige, sowie 			 ab 01.09.2022 18 bis 64-Jährige mit Komorbiditäten</a:t>
            </a:r>
          </a:p>
          <a:p>
            <a:pPr marL="742950" lvl="1" indent="-285750">
              <a:spcAft>
                <a:spcPts val="600"/>
              </a:spcAft>
              <a:buFont typeface="Arial" panose="020B0604020202020204" pitchFamily="34" charset="0"/>
              <a:buChar char="•"/>
            </a:pPr>
            <a:r>
              <a:rPr lang="de-DE" b="1" dirty="0"/>
              <a:t>Niederlande:</a:t>
            </a:r>
            <a:r>
              <a:rPr lang="de-DE" dirty="0"/>
              <a:t> seit März 2022 für Personen &gt;60 Jahre und Hochrisikogruppen (drei Monate nach 1.Auffrischimpfung) 			    neue Auffrischungskampagne für Herbst/Winter derzeit im Beschluss </a:t>
            </a:r>
          </a:p>
          <a:p>
            <a:pPr marL="742950" lvl="1" indent="-285750">
              <a:spcAft>
                <a:spcPts val="600"/>
              </a:spcAft>
              <a:buFont typeface="Arial" panose="020B0604020202020204" pitchFamily="34" charset="0"/>
              <a:buChar char="•"/>
            </a:pPr>
            <a:r>
              <a:rPr lang="de-DE" b="1" dirty="0"/>
              <a:t>Irland:</a:t>
            </a:r>
            <a:r>
              <a:rPr lang="de-DE" dirty="0"/>
              <a:t> 2. Auffrischimpfung für Personen ab 65 Jahre und Immunsupprimierte bereits gestartet							weitergehende Impfkampagne für Auffrischungsimpfung im Herbst in Planung</a:t>
            </a:r>
          </a:p>
          <a:p>
            <a:pPr marL="742950" lvl="1" indent="-285750">
              <a:spcAft>
                <a:spcPts val="600"/>
              </a:spcAft>
              <a:buFont typeface="Arial" panose="020B0604020202020204" pitchFamily="34" charset="0"/>
              <a:buChar char="•"/>
            </a:pPr>
            <a:r>
              <a:rPr lang="de-DE" b="1" dirty="0"/>
              <a:t>Dänemark: </a:t>
            </a:r>
            <a:r>
              <a:rPr lang="de-DE" dirty="0"/>
              <a:t>Personen mit erhöhtem Risiko für Infektionen bereits jetzt, nach ärztl. Einschätzung.</a:t>
            </a:r>
            <a:r>
              <a:rPr lang="de-DE" b="1" dirty="0"/>
              <a:t>							</a:t>
            </a:r>
            <a:r>
              <a:rPr lang="de-DE" dirty="0"/>
              <a:t>ab 15.09.2022 ≥85-Jährige, Bewohner von Alten- und Pflegeheimen, sowie vulnerable älteren Personen,			ab 01.10.2022 </a:t>
            </a:r>
            <a:r>
              <a:rPr lang="de-DE" dirty="0" err="1"/>
              <a:t>suksessive</a:t>
            </a:r>
            <a:r>
              <a:rPr lang="de-DE" dirty="0"/>
              <a:t> jüngere Altersgruppen endend mit ≥50 Jahre</a:t>
            </a:r>
          </a:p>
          <a:p>
            <a:pPr marL="742950" lvl="1" indent="-285750">
              <a:spcAft>
                <a:spcPts val="600"/>
              </a:spcAft>
              <a:buFont typeface="Arial" panose="020B0604020202020204" pitchFamily="34" charset="0"/>
              <a:buChar char="•"/>
            </a:pPr>
            <a:r>
              <a:rPr lang="de-DE" b="1" dirty="0"/>
              <a:t>Österreich:</a:t>
            </a:r>
            <a:r>
              <a:rPr lang="de-DE" dirty="0"/>
              <a:t> national 2. Auffrischimpfung für &gt;65-Jährige, deren 1. Auffrischimpfung über 6 Monate zurückliegt, 				Wien 2. Auffrischimpfung für alle &gt;12 Jahre deren 1. Auffrischimpfung über 6 Monate zurückliegt (erlaubt 			aber auch wenn diese nur 4 Monate zurückliegt) </a:t>
            </a:r>
          </a:p>
          <a:p>
            <a:pPr marL="742950" lvl="1" indent="-285750">
              <a:spcAft>
                <a:spcPts val="600"/>
              </a:spcAft>
              <a:buFont typeface="Arial" panose="020B0604020202020204" pitchFamily="34" charset="0"/>
              <a:buChar char="•"/>
            </a:pPr>
            <a:r>
              <a:rPr lang="de-DE" b="1" dirty="0"/>
              <a:t>Estland</a:t>
            </a:r>
            <a:r>
              <a:rPr lang="de-DE" dirty="0"/>
              <a:t>:  </a:t>
            </a:r>
            <a:r>
              <a:rPr lang="en-US" dirty="0"/>
              <a:t>ab 01.08.2022, starting with risk groups: </a:t>
            </a:r>
            <a:r>
              <a:rPr lang="de-DE" dirty="0"/>
              <a:t>&gt;60-Jährige</a:t>
            </a:r>
            <a:r>
              <a:rPr lang="en-US" dirty="0"/>
              <a:t>, HCW,  &gt;12</a:t>
            </a:r>
            <a:r>
              <a:rPr lang="de-DE" dirty="0"/>
              <a:t>-Jährige</a:t>
            </a:r>
            <a:r>
              <a:rPr lang="en-US" dirty="0"/>
              <a:t> </a:t>
            </a:r>
            <a:r>
              <a:rPr lang="en-US" dirty="0" err="1"/>
              <a:t>mit</a:t>
            </a:r>
            <a:r>
              <a:rPr lang="en-US" dirty="0"/>
              <a:t> best. </a:t>
            </a:r>
            <a:r>
              <a:rPr lang="en-US" dirty="0" err="1"/>
              <a:t>Vorerkrankungen</a:t>
            </a:r>
            <a:endParaRPr lang="en-US" dirty="0"/>
          </a:p>
          <a:p>
            <a:pPr marL="742950" lvl="1" indent="-285750">
              <a:spcAft>
                <a:spcPts val="600"/>
              </a:spcAft>
              <a:buFont typeface="Arial" panose="020B0604020202020204" pitchFamily="34" charset="0"/>
              <a:buChar char="•"/>
            </a:pPr>
            <a:r>
              <a:rPr lang="en-US" b="1" dirty="0"/>
              <a:t>Malta: </a:t>
            </a:r>
            <a:r>
              <a:rPr lang="de-DE" dirty="0"/>
              <a:t>für &gt;65-Jährige</a:t>
            </a:r>
            <a:endParaRPr lang="en-US" b="1" dirty="0"/>
          </a:p>
          <a:p>
            <a:pPr marL="742950" lvl="1" indent="-285750">
              <a:buFont typeface="Arial" panose="020B0604020202020204" pitchFamily="34" charset="0"/>
              <a:buChar char="•"/>
            </a:pPr>
            <a:endParaRPr lang="de-DE" dirty="0"/>
          </a:p>
        </p:txBody>
      </p:sp>
    </p:spTree>
    <p:extLst>
      <p:ext uri="{BB962C8B-B14F-4D97-AF65-F5344CB8AC3E}">
        <p14:creationId xmlns:p14="http://schemas.microsoft.com/office/powerpoint/2010/main" val="3035719528"/>
      </p:ext>
    </p:extLst>
  </p:cSld>
  <p:clrMapOvr>
    <a:masterClrMapping/>
  </p:clrMapOvr>
</p:sld>
</file>

<file path=ppt/theme/theme1.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1658</Words>
  <Application>Microsoft Office PowerPoint</Application>
  <PresentationFormat>Breitbild</PresentationFormat>
  <Paragraphs>164</Paragraphs>
  <Slides>7</Slides>
  <Notes>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7</vt:i4>
      </vt:variant>
    </vt:vector>
  </HeadingPairs>
  <TitlesOfParts>
    <vt:vector size="13" baseType="lpstr">
      <vt:lpstr>Arial</vt:lpstr>
      <vt:lpstr>Calibri</vt:lpstr>
      <vt:lpstr>ＭＳ 明朝</vt:lpstr>
      <vt:lpstr>Scala Sans OT</vt:lpstr>
      <vt:lpstr>Wingdings</vt:lpstr>
      <vt:lpstr>1_Office-Design</vt:lpstr>
      <vt:lpstr>Internationale Lage update, Datenstand 12.07.2022</vt:lpstr>
      <vt:lpstr>7-Tages-Inzidenz pro 100.000 Einwohner in Europa</vt:lpstr>
      <vt:lpstr>BA.5 in EU – update</vt:lpstr>
      <vt:lpstr>Länderfokus: India</vt:lpstr>
      <vt:lpstr>PowerPoint-Präsentation</vt:lpstr>
      <vt:lpstr>Europa –Anpassung Impfempfehlung 2. Auffrischimpfung wg. BA.5- Update</vt:lpstr>
      <vt:lpstr>Europa - Anpassung Impfempfehlung 2. Auffrischimpfung wg. BA.5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Raiser, Sofie Gillesberg</cp:lastModifiedBy>
  <cp:revision>996</cp:revision>
  <dcterms:created xsi:type="dcterms:W3CDTF">2015-11-02T12:29:13Z</dcterms:created>
  <dcterms:modified xsi:type="dcterms:W3CDTF">2022-07-13T10:37:57Z</dcterms:modified>
</cp:coreProperties>
</file>