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1" r:id="rId8"/>
    <p:sldId id="656" r:id="rId9"/>
    <p:sldId id="662" r:id="rId10"/>
    <p:sldId id="1012" r:id="rId11"/>
    <p:sldId id="1022" r:id="rId12"/>
    <p:sldId id="667" r:id="rId13"/>
    <p:sldId id="1023" r:id="rId14"/>
    <p:sldId id="1024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7793" autoAdjust="0"/>
  </p:normalViewPr>
  <p:slideViewPr>
    <p:cSldViewPr snapToGrid="0" snapToObjects="1">
      <p:cViewPr varScale="1">
        <p:scale>
          <a:sx n="52" d="100"/>
          <a:sy n="52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in KW 27/2022 insgesamt stabil im Vgl. zur Vorwoche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27/2022 3,7 je 100T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27/2022: 25 je 100T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in KW 27/2022 insgesamt stabil im Vgl. zur Vorwoche;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27/2022 3,7 je 100T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27/2022: 25 je 100T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Combine_scale_short_ICU.png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 verzeichneter Anstieg der COVID-SARI-Fälle insbesondere in den Altersgruppen 60-79 und 80 hat sich abgeschwächt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Todesfälle in KW 24/25 in AG 80+ hat sich aktuell nicht fortgesetzt</a:t>
            </a: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steigend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6,0 % (Vorwoche: 5,3 %); Vorwochenwert ist um 0,1 Prozentpunkte „gestiegen“ (Wochenvorwert: 5,4 %)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Trend: kein Rückgang zu erkennen, nach stabiler Phase ansteigend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liegt mit 6,0 % z.T. deutlich höher als in den vorpandemischen Jahren zur 27. KW (2011-2019:  2,9 bis 4,5 %)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Anstieg bei Kindern (von 10,5 % auf 12,1 %), bei Erwachsenen: 5,0 % (Vorwoche: 4,5 %)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ARE 5 AGs: Anstieg bei Schulkindern; Erwachsene: bei den 15- bis 34-Jährigen gesunken, bei den 35- bis 59-Jährigen Anstieg und bei den ab 60-Jährigen Anstieg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minimal gesunken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(von 2,1 auf 1,9 %); (Wochenvorwert: 2,0 %);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bei den Kindern (bei Erwachsenen stabil)</a:t>
            </a:r>
          </a:p>
          <a:p>
            <a:pPr marL="0" indent="0">
              <a:buFontTx/>
              <a:buNone/>
            </a:pPr>
            <a:endParaRPr lang="de-DE" i="0" strike="noStrike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i="1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27. KW wurden bundesweit etwas weniger Arzt­be­su­che wegen ARE regis­triert als in der Vor­woche; aber: es gab für die Vorwoche noch eine Reihe von Nachmeldungen, sodass der Trend eher stabil ist.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stabil.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in KW 27 insgesamt mit 1.503 (Vorwoche: 1.554) minimal höher als in 26. KW; Vorwochenwert: 1.447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 dem Bereich der Vorjahre zur 27. KW, aber auch in allen AGs deutlich höher (bis auf die AG 0 bis 4: in Vorsaison höher)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 oder leichter Rückgang in allen AGs zur Vorwoche (zwischen 1 und 6 %)</a:t>
            </a:r>
          </a:p>
          <a:p>
            <a:pPr marL="0" lvl="0" indent="0">
              <a:buFontTx/>
              <a:buNone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KI  (insgesamt) in 9 von 12 Regionen zur stabil oder gesunken; NRW (insgesamt gesunken);  in Bayern 0-14 Jahre gestiegen</a:t>
            </a:r>
          </a:p>
          <a:p>
            <a:pPr marL="171450" lvl="0" indent="-171450">
              <a:buFontTx/>
              <a:buChar char="-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\\rki.local\daten\Projekte\FG36_AGI\Wochenberichte\Berichterstellung\Saison_2021_22\Woche_27_2022\KI_2015_2022_07_12.xlsx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(„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Pivot_Chart_KI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wird insgesamt wieder ein Anstieg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beobachtet, KW 27/2022 weitestgehend stabil im Vergleich zur Vorwoche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27/2022 sind die Werte in den Altersgruppen der 5- bis 59-Jährigen im Vergleich zur Vorwoche weitestgehend stabil geblieben, in den anderen Altersgruppen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z.T. deutlicher Anstieg der Werte, insbesondere in den Altersgruppen 15-79 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 KW 27 weiter eher stabil auf Sommerniveau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 seit KW 24 etwas über den üblichen Werten, aber weiter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in den letzten Wochen angestiegen, KW 27: 41 % (Vorwoche: 39 %)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47 % (Vorwoche: 29 %), </a:t>
            </a:r>
            <a:r>
              <a:rPr lang="de-DE" b="0" dirty="0"/>
              <a:t>Anstieg im Vgl. zur Vorwoche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Influenza in KW 27 unter 1% 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fast allen Altersgruppen auf Sommerniveau, in AG 80+ leicht erhöht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12.7.2022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27.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3,7 COVID-SARI pro 100.000</a:t>
            </a:r>
          </a:p>
          <a:p>
            <a:endParaRPr lang="de-DE" dirty="0"/>
          </a:p>
          <a:p>
            <a:r>
              <a:rPr lang="de-DE" dirty="0"/>
              <a:t>Entspricht ca. 2.600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25/100T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Hospitalisierungs</a:t>
            </a:r>
            <a:r>
              <a:rPr lang="de-DE" dirty="0"/>
              <a:t>/Intensivinzidenz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4" y="753708"/>
            <a:ext cx="7730717" cy="30922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3" y="3726176"/>
            <a:ext cx="7730717" cy="30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17. KW bis 27.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 12.7.2022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13.07.2022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65E8F7-ED48-43E1-B55B-0D7B32178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1" y="988351"/>
            <a:ext cx="8388823" cy="274343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F7DFF33-7B95-4816-83CA-DA2762647343}"/>
              </a:ext>
            </a:extLst>
          </p:cNvPr>
          <p:cNvSpPr txBox="1"/>
          <p:nvPr/>
        </p:nvSpPr>
        <p:spPr>
          <a:xfrm>
            <a:off x="1234768" y="2563276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35D59A8-AF1A-4D65-889F-202F97E06DAA}"/>
              </a:ext>
            </a:extLst>
          </p:cNvPr>
          <p:cNvSpPr txBox="1"/>
          <p:nvPr/>
        </p:nvSpPr>
        <p:spPr>
          <a:xfrm>
            <a:off x="4837047" y="1781196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5E23546-BD50-4B28-8A40-8C2847F7A4BD}"/>
              </a:ext>
            </a:extLst>
          </p:cNvPr>
          <p:cNvSpPr txBox="1"/>
          <p:nvPr/>
        </p:nvSpPr>
        <p:spPr>
          <a:xfrm>
            <a:off x="6278398" y="2298781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8909385-F1A0-4D98-822F-9755FBB30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398" y="2543117"/>
            <a:ext cx="445047" cy="28653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14153B2B-79D4-425B-9870-AFD45BD2C00E}"/>
              </a:ext>
            </a:extLst>
          </p:cNvPr>
          <p:cNvSpPr txBox="1"/>
          <p:nvPr/>
        </p:nvSpPr>
        <p:spPr>
          <a:xfrm>
            <a:off x="7709653" y="1914877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3BF03B-F48D-464B-A676-2E2EB084D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94" y="3616288"/>
            <a:ext cx="8394920" cy="2743438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E14D5D79-68D9-42C2-90E9-B0790EBE3095}"/>
              </a:ext>
            </a:extLst>
          </p:cNvPr>
          <p:cNvSpPr txBox="1"/>
          <p:nvPr/>
        </p:nvSpPr>
        <p:spPr>
          <a:xfrm>
            <a:off x="1474577" y="4338525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52A67DB-101F-4CE9-BB43-AD9712C87F57}"/>
              </a:ext>
            </a:extLst>
          </p:cNvPr>
          <p:cNvSpPr txBox="1"/>
          <p:nvPr/>
        </p:nvSpPr>
        <p:spPr>
          <a:xfrm>
            <a:off x="2195017" y="5345371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E87F8D8-0E66-4BB9-82EC-706FE07D48F5}"/>
              </a:ext>
            </a:extLst>
          </p:cNvPr>
          <p:cNvSpPr txBox="1"/>
          <p:nvPr/>
        </p:nvSpPr>
        <p:spPr>
          <a:xfrm>
            <a:off x="7909463" y="532066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A6A0E9-26E9-4C68-BC7A-414DC69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201" y="1591099"/>
            <a:ext cx="1976191" cy="1245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13B254-E77A-4365-8E66-4225D9182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600" y="4291920"/>
            <a:ext cx="2027070" cy="12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6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13.07.2022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1C1096-CDFA-4EA2-A17C-E43D658E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2057281"/>
            <a:ext cx="8364437" cy="274343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5095F1D-70E5-4C49-94D1-AF7C957AF31E}"/>
              </a:ext>
            </a:extLst>
          </p:cNvPr>
          <p:cNvSpPr txBox="1"/>
          <p:nvPr/>
        </p:nvSpPr>
        <p:spPr>
          <a:xfrm>
            <a:off x="2902732" y="2792385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4B9B885-E5A3-4184-AE2F-E7F1F8E5A08E}"/>
              </a:ext>
            </a:extLst>
          </p:cNvPr>
          <p:cNvSpPr txBox="1"/>
          <p:nvPr/>
        </p:nvSpPr>
        <p:spPr>
          <a:xfrm>
            <a:off x="6259428" y="3555025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6530F8-7A22-47D0-A3F8-564239B21E3A}"/>
              </a:ext>
            </a:extLst>
          </p:cNvPr>
          <p:cNvSpPr txBox="1"/>
          <p:nvPr/>
        </p:nvSpPr>
        <p:spPr>
          <a:xfrm>
            <a:off x="7187664" y="355502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61F194E-C570-4839-9C98-1FA097C92814}"/>
              </a:ext>
            </a:extLst>
          </p:cNvPr>
          <p:cNvSpPr txBox="1"/>
          <p:nvPr/>
        </p:nvSpPr>
        <p:spPr>
          <a:xfrm>
            <a:off x="7942862" y="3746938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</p:spTree>
    <p:extLst>
      <p:ext uri="{BB962C8B-B14F-4D97-AF65-F5344CB8AC3E}">
        <p14:creationId xmlns:p14="http://schemas.microsoft.com/office/powerpoint/2010/main" val="388640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A60C654-DDD4-4021-BBF6-5077EE27A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83"/>
          <a:stretch/>
        </p:blipFill>
        <p:spPr>
          <a:xfrm>
            <a:off x="347319" y="989943"/>
            <a:ext cx="4426119" cy="255117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27.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12.7.2022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848537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27. KW 2022 bei 6.000 ARE (Vorwoche: 5.300)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5,0 Mio. ARE in Deutschland, unabhängig von einem Arztbesuch</a:t>
            </a:r>
            <a:br>
              <a:rPr lang="de-DE" b="1" dirty="0"/>
            </a:br>
            <a:r>
              <a:rPr lang="de-DE" dirty="0"/>
              <a:t>(26. KW: ca. 4,4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1091125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6EDFDB6-7155-4508-92E1-5134C8F3E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4" t="76280" r="9844" b="2496"/>
          <a:stretch/>
        </p:blipFill>
        <p:spPr>
          <a:xfrm>
            <a:off x="5066434" y="5326072"/>
            <a:ext cx="3234922" cy="68339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CB0D0C2-DE35-450D-BAC9-5477DF37F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8" y="3724683"/>
            <a:ext cx="4536000" cy="25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27.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12.07.2022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584921" y="1217562"/>
            <a:ext cx="30859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26. KW 2022:</a:t>
            </a:r>
          </a:p>
          <a:p>
            <a:r>
              <a:rPr lang="de-DE" dirty="0"/>
              <a:t>stabil, Rückgang in allen Alters-gruppen durch Nachmeldungen für 26. KW</a:t>
            </a:r>
          </a:p>
          <a:p>
            <a:endParaRPr lang="de-DE" sz="600" dirty="0"/>
          </a:p>
          <a:p>
            <a:endParaRPr lang="de-DE" sz="600" dirty="0"/>
          </a:p>
          <a:p>
            <a:br>
              <a:rPr lang="de-DE" sz="600" dirty="0"/>
            </a:br>
            <a:r>
              <a:rPr lang="de-DE" dirty="0"/>
              <a:t>ca. 1.500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27. KW 2022: ca. 1,2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076B3F-35F6-4BC4-8AF6-18AF213FA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55" y="3660652"/>
            <a:ext cx="4380563" cy="26896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8F4374-AC35-43A2-A0A3-1E30D64FB0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757"/>
          <a:stretch/>
        </p:blipFill>
        <p:spPr>
          <a:xfrm>
            <a:off x="525704" y="1217562"/>
            <a:ext cx="4699517" cy="23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12.7.2022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1" y="1842809"/>
            <a:ext cx="7891882" cy="3156752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27. KW 2022</a:t>
            </a:r>
          </a:p>
          <a:p>
            <a:r>
              <a:rPr lang="de-DE" dirty="0"/>
              <a:t>Rund 440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360.000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7" y="1055280"/>
            <a:ext cx="4247992" cy="21239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7" y="2888816"/>
            <a:ext cx="4247992" cy="21239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9" y="1055280"/>
            <a:ext cx="4247992" cy="21239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9" y="2888816"/>
            <a:ext cx="4247992" cy="212399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27.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7" y="4722440"/>
            <a:ext cx="4247992" cy="21239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9" y="4722440"/>
            <a:ext cx="4247992" cy="21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27.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12.7.2022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3676394"/>
            <a:ext cx="7459420" cy="2983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3" y="523482"/>
            <a:ext cx="8049990" cy="295166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27.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27.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77473" y="170029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41%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34348" y="1664246"/>
            <a:ext cx="387311" cy="20535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7" y="3802134"/>
            <a:ext cx="8334180" cy="305586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50234" y="463424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47%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062923" y="4783947"/>
            <a:ext cx="412117" cy="1977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27.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5.7.2022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742728" y="1348961"/>
            <a:ext cx="169568" cy="6218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004640" y="1014978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34 %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753797" y="5191940"/>
            <a:ext cx="48118" cy="5244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49 %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738136" y="3286717"/>
            <a:ext cx="88590" cy="583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41 %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27.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12.7.2022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Bildschirmpräsentation (4:3)</PresentationFormat>
  <Paragraphs>159</Paragraphs>
  <Slides>14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12.7.2022</vt:lpstr>
      <vt:lpstr>GrippeWeb bis zur 27. KW 2022 </vt:lpstr>
      <vt:lpstr>Arbeitsgemeinschaft Influenza ARE-Konsultationen / 100.000 Einwohner bis zur 27. KW 2022</vt:lpstr>
      <vt:lpstr>Arbeitsgemeinschaft Influenza - SEEDARE ARE-Konsultationen mit COVID-Diagnose / 100.000 Einwohner </vt:lpstr>
      <vt:lpstr>SEEDARE – ARE mit COVID-19 Konsultationen in Altersgruppen bis zur 27.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3447</cp:revision>
  <cp:lastPrinted>2020-05-13T06:04:10Z</cp:lastPrinted>
  <dcterms:created xsi:type="dcterms:W3CDTF">2015-11-02T12:29:13Z</dcterms:created>
  <dcterms:modified xsi:type="dcterms:W3CDTF">2022-07-13T09:00:16Z</dcterms:modified>
</cp:coreProperties>
</file>