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96" r:id="rId3"/>
    <p:sldId id="307" r:id="rId4"/>
    <p:sldId id="298" r:id="rId5"/>
    <p:sldId id="259"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47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59" autoAdjust="0"/>
    <p:restoredTop sz="91579" autoAdjust="0"/>
  </p:normalViewPr>
  <p:slideViewPr>
    <p:cSldViewPr snapToGrid="0">
      <p:cViewPr varScale="1">
        <p:scale>
          <a:sx n="105" d="100"/>
          <a:sy n="105" d="100"/>
        </p:scale>
        <p:origin x="1170" y="102"/>
      </p:cViewPr>
      <p:guideLst>
        <p:guide orient="horz" pos="1207"/>
        <p:guide pos="47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FF886-B5B9-4FB6-9DED-CA36CEBFA13A}" type="datetimeFigureOut">
              <a:rPr lang="de-DE" smtClean="0"/>
              <a:t>20.07.2022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3BF1B7-7312-4C12-9FDB-B436F86FECF1}" type="slidenum">
              <a:rPr lang="de-DE" smtClean="0"/>
              <a:t>‹Nr.›</a:t>
            </a:fld>
            <a:endParaRPr lang="de-DE"/>
          </a:p>
        </p:txBody>
      </p:sp>
    </p:spTree>
    <p:extLst>
      <p:ext uri="{BB962C8B-B14F-4D97-AF65-F5344CB8AC3E}">
        <p14:creationId xmlns:p14="http://schemas.microsoft.com/office/powerpoint/2010/main" val="3647192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Der Anstieg der COVID-Belegung auf den Intensivstationen hat letzte Woche die 1000er Marke durchbrochen, wie Sie in der Grafik links sehen.</a:t>
            </a:r>
          </a:p>
          <a:p>
            <a:pPr marL="0" marR="0" lvl="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Vorwoche Belegung: </a:t>
            </a:r>
            <a:r>
              <a:rPr lang="de-DE" sz="1200" b="0" kern="1200" dirty="0">
                <a:solidFill>
                  <a:schemeClr val="tx1"/>
                </a:solidFill>
                <a:effectLst/>
                <a:highlight>
                  <a:srgbClr val="00FF00"/>
                </a:highlight>
                <a:latin typeface="+mn-lt"/>
                <a:ea typeface="+mn-ea"/>
                <a:cs typeface="+mn-cs"/>
              </a:rPr>
              <a:t>1.232</a:t>
            </a:r>
            <a:r>
              <a:rPr lang="de-DE" sz="1200" kern="1200" dirty="0">
                <a:solidFill>
                  <a:schemeClr val="tx1"/>
                </a:solidFill>
                <a:effectLst/>
                <a:latin typeface="+mn-lt"/>
                <a:ea typeface="+mn-ea"/>
                <a:cs typeface="+mn-cs"/>
              </a:rPr>
              <a:t> (am 06.07) -&gt;  Weitere Zunahme der ITS-Belegung</a:t>
            </a:r>
          </a:p>
          <a:p>
            <a:pPr marL="0" marR="0" indent="0" algn="l" defTabSz="457200" rtl="0" eaLnBrk="1" fontAlgn="auto" latinLnBrk="0" hangingPunct="1">
              <a:lnSpc>
                <a:spcPct val="100000"/>
              </a:lnSpc>
              <a:spcBef>
                <a:spcPts val="0"/>
              </a:spcBef>
              <a:spcAft>
                <a:spcPts val="0"/>
              </a:spcAft>
              <a:buClrTx/>
              <a:buSzTx/>
              <a:buFontTx/>
              <a:buNone/>
              <a:tabLst/>
              <a:defRPr/>
            </a:pPr>
            <a:endParaRPr lang="de-DE" sz="1200" kern="120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Vorwoche bei den Neuaufnahmen:  + 1.122 </a:t>
            </a:r>
            <a:br>
              <a:rPr lang="de-DE" sz="1200" kern="1200" dirty="0">
                <a:solidFill>
                  <a:schemeClr val="tx1"/>
                </a:solidFill>
                <a:effectLst/>
                <a:latin typeface="+mn-lt"/>
                <a:ea typeface="+mn-ea"/>
                <a:cs typeface="+mn-cs"/>
              </a:rPr>
            </a:br>
            <a:endParaRPr lang="de-DE" sz="1200" kern="120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   Die verstorbenen ITS-Patient Innen nehmen mit den Anstieg der Fallzahlen ebenfalls weiterhin in der Anzahl zu.</a:t>
            </a:r>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DB3B74-E7C2-B34F-8624-8515ACB00503}"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18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2</a:t>
            </a:fld>
            <a:endParaRPr lang="de-DE"/>
          </a:p>
        </p:txBody>
      </p:sp>
    </p:spTree>
    <p:extLst>
      <p:ext uri="{BB962C8B-B14F-4D97-AF65-F5344CB8AC3E}">
        <p14:creationId xmlns:p14="http://schemas.microsoft.com/office/powerpoint/2010/main" val="343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der Grafik links zeigt sich, dass bei allen Behandlungsgruppen, außer ECMO, ein Anstieg zu verzeichnen ist. Absolut steigen die Zahlen der verschiedenen Behandlungsgruppen , prozentual zeigt sich nun insgesamt doch ein Trend, dass vor allem die leichten Behandlungen anteilig zunehmen, und die schweren Behandlungen anteilig abnehmen. Der Zuwachs der Fallzahlen passiert sozusagen mehr durch leichtere Behandlungs-Ebenen.</a:t>
            </a:r>
          </a:p>
          <a:p>
            <a:endParaRPr lang="de-DE" dirty="0"/>
          </a:p>
          <a:p>
            <a:r>
              <a:rPr lang="de-DE" dirty="0"/>
              <a:t>So wie die Fallzahlen auf den Intensivstationen steigen, steigt auch </a:t>
            </a:r>
            <a:r>
              <a:rPr lang="de-DE" dirty="0" err="1"/>
              <a:t>auch</a:t>
            </a:r>
            <a:r>
              <a:rPr lang="de-DE" dirty="0"/>
              <a:t> Belastung (in der Grafik rechts oben), sowie der Personalmangel in der Grafik rechts unten. </a:t>
            </a:r>
          </a:p>
          <a:p>
            <a:r>
              <a:rPr lang="de-DE" dirty="0"/>
              <a:t>Fast 60% der MB melden eine Einschränkung (ganz bzw. teilweise)</a:t>
            </a:r>
          </a:p>
        </p:txBody>
      </p:sp>
      <p:sp>
        <p:nvSpPr>
          <p:cNvPr id="4" name="Foliennummernplatzhalter 3"/>
          <p:cNvSpPr>
            <a:spLocks noGrp="1"/>
          </p:cNvSpPr>
          <p:nvPr>
            <p:ph type="sldNum" sz="quarter" idx="5"/>
          </p:nvPr>
        </p:nvSpPr>
        <p:spPr/>
        <p:txBody>
          <a:bodyPr/>
          <a:lstStyle/>
          <a:p>
            <a:fld id="{3E3BF1B7-7312-4C12-9FDB-B436F86FECF1}" type="slidenum">
              <a:rPr lang="de-DE" smtClean="0"/>
              <a:t>3</a:t>
            </a:fld>
            <a:endParaRPr lang="de-DE"/>
          </a:p>
        </p:txBody>
      </p:sp>
    </p:spTree>
    <p:extLst>
      <p:ext uri="{BB962C8B-B14F-4D97-AF65-F5344CB8AC3E}">
        <p14:creationId xmlns:p14="http://schemas.microsoft.com/office/powerpoint/2010/main" val="3069589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Altersverteilung oben links zeigt, dass, weiterhin in den absoluten Zahlen der Anstieg durch die Älteren Generationen getrieben wird, 60 oder älter sind die oberen 3 Linien in grau, braun und gelb.</a:t>
            </a:r>
          </a:p>
          <a:p>
            <a:r>
              <a:rPr lang="de-DE" dirty="0"/>
              <a:t>Während sich bei den unter 40-jährigen kaum eine Zunahme zeigt (oben rechts)</a:t>
            </a:r>
          </a:p>
          <a:p>
            <a:r>
              <a:rPr lang="de-DE" dirty="0"/>
              <a:t>Der Anteil der über 60-jährigen hat sich aktuell bei um die 75% eingependelt</a:t>
            </a:r>
          </a:p>
          <a:p>
            <a:endParaRPr lang="de-DE" dirty="0"/>
          </a:p>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4</a:t>
            </a:fld>
            <a:endParaRPr lang="de-DE"/>
          </a:p>
        </p:txBody>
      </p:sp>
    </p:spTree>
    <p:extLst>
      <p:ext uri="{BB962C8B-B14F-4D97-AF65-F5344CB8AC3E}">
        <p14:creationId xmlns:p14="http://schemas.microsoft.com/office/powerpoint/2010/main" val="3878870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Prognosen für die nächsten 20 Tage!</a:t>
            </a:r>
            <a:br>
              <a:rPr lang="de-DE" dirty="0"/>
            </a:br>
            <a:r>
              <a:rPr lang="de-DE" dirty="0"/>
              <a:t>Hierbei ist zu beachten, dass dies die Trends anzeigt wenn der jetzige Zustand und Trend sich fortsetzt (sprich keine neuen Maßnahmen oder andere Effekte die nächsten Tage einsetzen).  Verlässlich sind also </a:t>
            </a:r>
            <a:r>
              <a:rPr lang="de-DE" dirty="0" err="1"/>
              <a:t>va</a:t>
            </a:r>
            <a:r>
              <a:rPr lang="de-DE" dirty="0"/>
              <a:t> eher die nächsten 10 (!) Tage der Prognose.</a:t>
            </a:r>
          </a:p>
          <a:p>
            <a:endParaRPr lang="de-DE" dirty="0"/>
          </a:p>
          <a:p>
            <a:r>
              <a:rPr lang="de-DE" dirty="0"/>
              <a:t>Die Prognosen sagen einen Zuwachs der COVID-ITS-Belegung in allen Bundesländern voraus.</a:t>
            </a:r>
          </a:p>
        </p:txBody>
      </p:sp>
      <p:sp>
        <p:nvSpPr>
          <p:cNvPr id="4" name="Foliennummernplatzhalter 3"/>
          <p:cNvSpPr>
            <a:spLocks noGrp="1"/>
          </p:cNvSpPr>
          <p:nvPr>
            <p:ph type="sldNum" sz="quarter" idx="5"/>
          </p:nvPr>
        </p:nvSpPr>
        <p:spPr/>
        <p:txBody>
          <a:bodyPr/>
          <a:lstStyle/>
          <a:p>
            <a:fld id="{3E3BF1B7-7312-4C12-9FDB-B436F86FECF1}" type="slidenum">
              <a:rPr lang="de-DE" smtClean="0"/>
              <a:t>5</a:t>
            </a:fld>
            <a:endParaRPr lang="de-DE"/>
          </a:p>
        </p:txBody>
      </p:sp>
    </p:spTree>
    <p:extLst>
      <p:ext uri="{BB962C8B-B14F-4D97-AF65-F5344CB8AC3E}">
        <p14:creationId xmlns:p14="http://schemas.microsoft.com/office/powerpoint/2010/main" val="108335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8EE7F-8910-46B5-BE98-A496C93F0C4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7B58FB2-ABFA-4A6F-A909-F34B8299C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A1F2F51-BBD2-499F-8A10-847060A2DF3C}"/>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5" name="Fußzeilenplatzhalter 4">
            <a:extLst>
              <a:ext uri="{FF2B5EF4-FFF2-40B4-BE49-F238E27FC236}">
                <a16:creationId xmlns:a16="http://schemas.microsoft.com/office/drawing/2014/main" id="{E82CFC9E-2912-405A-AB43-0DBC080596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65EAAA-CC58-4642-8ACA-F216C4E0E22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19606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C112AA-580C-4879-9AEE-DD9A52F39DC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39E95D3-C1C0-4292-9609-C47D457913E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5F898EB-0538-4019-94E8-B58E7B2C209D}"/>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5" name="Fußzeilenplatzhalter 4">
            <a:extLst>
              <a:ext uri="{FF2B5EF4-FFF2-40B4-BE49-F238E27FC236}">
                <a16:creationId xmlns:a16="http://schemas.microsoft.com/office/drawing/2014/main" id="{4BDB0286-7D39-46A2-A013-45E8C4F00E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1356B4-1FC4-47B0-96D8-05D1DD2D76BA}"/>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22948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1A57E8E-AFA3-4EBD-A2FE-87851E44C67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0A44117-F5BF-4A45-81EE-9D86F0424A3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1AFDB7C-509B-4D2A-B6EE-8A5983289949}"/>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5" name="Fußzeilenplatzhalter 4">
            <a:extLst>
              <a:ext uri="{FF2B5EF4-FFF2-40B4-BE49-F238E27FC236}">
                <a16:creationId xmlns:a16="http://schemas.microsoft.com/office/drawing/2014/main" id="{C2959C64-748D-4209-8F0E-6D397D23ADE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C62834-4146-417F-B68D-797D59C1C55F}"/>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80470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09.12.2020</a:t>
            </a:r>
          </a:p>
        </p:txBody>
      </p:sp>
      <p:sp>
        <p:nvSpPr>
          <p:cNvPr id="5" name="Fußzeilenplatzhalter 4"/>
          <p:cNvSpPr>
            <a:spLocks noGrp="1"/>
          </p:cNvSpPr>
          <p:nvPr>
            <p:ph type="ftr" sz="quarter" idx="11"/>
          </p:nvPr>
        </p:nvSpPr>
        <p:spPr/>
        <p:txBody>
          <a:bodyPr/>
          <a:lstStyle/>
          <a:p>
            <a:r>
              <a:rPr lang="de-DE"/>
              <a:t>COVID-19</a:t>
            </a:r>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11" name="Inhaltsplatzhalter 2"/>
          <p:cNvSpPr>
            <a:spLocks noGrp="1"/>
          </p:cNvSpPr>
          <p:nvPr>
            <p:ph sz="quarter" idx="13"/>
          </p:nvPr>
        </p:nvSpPr>
        <p:spPr>
          <a:xfrm>
            <a:off x="609599" y="1155700"/>
            <a:ext cx="10790124"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609600" y="692696"/>
            <a:ext cx="10790123" cy="609398"/>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388959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CA41A7-C82C-485C-A6E7-F818540F1E0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AC3FA9-93CC-4EAA-A954-3AB575D122C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3351714-5F24-49D7-8507-664D3C3C3669}"/>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5" name="Fußzeilenplatzhalter 4">
            <a:extLst>
              <a:ext uri="{FF2B5EF4-FFF2-40B4-BE49-F238E27FC236}">
                <a16:creationId xmlns:a16="http://schemas.microsoft.com/office/drawing/2014/main" id="{F9F9815B-A534-4466-B38F-D0D71767DFD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BD322E-3F36-422C-9ABE-EB688BBB2F0C}"/>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30433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13600-4E1E-40C0-82C9-21448B897B4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D074DA3-A7ED-4F8A-A642-50EEBAB9B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E04E298-96C9-457F-A92A-99998A5680DD}"/>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5" name="Fußzeilenplatzhalter 4">
            <a:extLst>
              <a:ext uri="{FF2B5EF4-FFF2-40B4-BE49-F238E27FC236}">
                <a16:creationId xmlns:a16="http://schemas.microsoft.com/office/drawing/2014/main" id="{5D8C52C7-D2BB-4549-8722-5B1FAA58F4D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E9D73-AD7D-4C90-860D-BC104449CCC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22093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BDC607-5151-4291-AB2C-8823CBC0CF7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12B5E91-DA33-4805-AD44-3338F7F036E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8DD5363-0DBF-4E2A-A2AE-80A1117CB0B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3DA6B8A-2D4E-499C-A3F1-F5C5519AA8DE}"/>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6" name="Fußzeilenplatzhalter 5">
            <a:extLst>
              <a:ext uri="{FF2B5EF4-FFF2-40B4-BE49-F238E27FC236}">
                <a16:creationId xmlns:a16="http://schemas.microsoft.com/office/drawing/2014/main" id="{28F4EC31-BB70-47BF-B0E1-AD71E580491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11DFA81-F67E-479B-B10D-D07C65C1FDB0}"/>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140738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23D2A0-84BD-4090-89BB-CEB2E012784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A544766-50B4-425F-8BD7-193938AB2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2ECFA2B-7812-4A47-BE46-29E4CE9614D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F7741EE-5D5D-4D0A-8A82-E171BCD39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2F404E3-A8E2-4ED9-A8D4-2637B83FBDE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AF663D6-5810-4966-B9F8-29422E88F87E}"/>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8" name="Fußzeilenplatzhalter 7">
            <a:extLst>
              <a:ext uri="{FF2B5EF4-FFF2-40B4-BE49-F238E27FC236}">
                <a16:creationId xmlns:a16="http://schemas.microsoft.com/office/drawing/2014/main" id="{4903B110-3A29-4D4E-A872-37A190CE6A2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7DA7DD1-A6F1-4BBD-965E-157A10D44F0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1282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35408-8BBE-4465-9BCA-4BC7050805A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31A65A6-4FCC-4C0C-86D9-CC4B23C44421}"/>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4" name="Fußzeilenplatzhalter 3">
            <a:extLst>
              <a:ext uri="{FF2B5EF4-FFF2-40B4-BE49-F238E27FC236}">
                <a16:creationId xmlns:a16="http://schemas.microsoft.com/office/drawing/2014/main" id="{218E6451-C646-47FE-83FC-419C87AFD96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3453269-DC48-4AFE-B6A6-C92C018BDBD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0123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E063097-B30A-438C-ADB2-6257210A9BF1}"/>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3" name="Fußzeilenplatzhalter 2">
            <a:extLst>
              <a:ext uri="{FF2B5EF4-FFF2-40B4-BE49-F238E27FC236}">
                <a16:creationId xmlns:a16="http://schemas.microsoft.com/office/drawing/2014/main" id="{1CD54172-FF7A-4C34-85EE-4A9F35797FB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B812217-FD6D-47F4-BC1C-68A616116E3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8555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FAAAFB-7540-465F-BAC8-EECC5C1131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5F9E9B2-3025-4E8A-8BB5-C37A97DCB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496F8C8-A20A-481B-BC37-BAE75F94F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A3F5A58-DD47-4E3A-ADB8-73FA1D2E6EE7}"/>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6" name="Fußzeilenplatzhalter 5">
            <a:extLst>
              <a:ext uri="{FF2B5EF4-FFF2-40B4-BE49-F238E27FC236}">
                <a16:creationId xmlns:a16="http://schemas.microsoft.com/office/drawing/2014/main" id="{EE8DECE1-932E-4BB5-BBB0-14E648898CB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210FEA2-37BE-4794-A018-75AF138BDC5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2560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ECF580-F166-4BD5-9823-42BC77D127B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AA8889B-CB81-4FAD-8505-62589B0EE1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7A35A1B-12E3-4A65-B7A6-54FDD99B4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9E38374-3FD4-40A3-AAD8-1E8A26A59A88}"/>
              </a:ext>
            </a:extLst>
          </p:cNvPr>
          <p:cNvSpPr>
            <a:spLocks noGrp="1"/>
          </p:cNvSpPr>
          <p:nvPr>
            <p:ph type="dt" sz="half" idx="10"/>
          </p:nvPr>
        </p:nvSpPr>
        <p:spPr/>
        <p:txBody>
          <a:bodyPr/>
          <a:lstStyle/>
          <a:p>
            <a:fld id="{9F334D07-CF14-49B9-9B67-E733C7E65F38}" type="datetimeFigureOut">
              <a:rPr lang="de-DE" smtClean="0"/>
              <a:t>20.07.2022</a:t>
            </a:fld>
            <a:endParaRPr lang="de-DE"/>
          </a:p>
        </p:txBody>
      </p:sp>
      <p:sp>
        <p:nvSpPr>
          <p:cNvPr id="6" name="Fußzeilenplatzhalter 5">
            <a:extLst>
              <a:ext uri="{FF2B5EF4-FFF2-40B4-BE49-F238E27FC236}">
                <a16:creationId xmlns:a16="http://schemas.microsoft.com/office/drawing/2014/main" id="{FCA814C7-8239-4EFE-81AE-DB08CA58F9D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E81DAF9-FAF6-45B7-B84E-47DBB606A343}"/>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9651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69F4455-75A6-4097-A78C-4DBC619D8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4517C78-2FAA-489C-8932-1F768E0E3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841ADC-68B7-461E-BD1F-F512E550F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34D07-CF14-49B9-9B67-E733C7E65F38}" type="datetimeFigureOut">
              <a:rPr lang="de-DE" smtClean="0"/>
              <a:t>20.07.2022</a:t>
            </a:fld>
            <a:endParaRPr lang="de-DE"/>
          </a:p>
        </p:txBody>
      </p:sp>
      <p:sp>
        <p:nvSpPr>
          <p:cNvPr id="5" name="Fußzeilenplatzhalter 4">
            <a:extLst>
              <a:ext uri="{FF2B5EF4-FFF2-40B4-BE49-F238E27FC236}">
                <a16:creationId xmlns:a16="http://schemas.microsoft.com/office/drawing/2014/main" id="{C8221EA0-13E1-4A1A-8CE5-4AB3C97A60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F353BEB-A983-4FDB-AFC0-9648770A3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CBFDB-4A1C-43B0-902A-A1537585AA7B}" type="slidenum">
              <a:rPr lang="de-DE" smtClean="0"/>
              <a:t>‹Nr.›</a:t>
            </a:fld>
            <a:endParaRPr lang="de-DE"/>
          </a:p>
        </p:txBody>
      </p:sp>
    </p:spTree>
    <p:extLst>
      <p:ext uri="{BB962C8B-B14F-4D97-AF65-F5344CB8AC3E}">
        <p14:creationId xmlns:p14="http://schemas.microsoft.com/office/powerpoint/2010/main" val="3370073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D2079F4F-5CB1-4F17-81E7-1706839542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1145" y="462781"/>
            <a:ext cx="4884902" cy="3136646"/>
          </a:xfrm>
          <a:prstGeom prst="rect">
            <a:avLst/>
          </a:prstGeom>
        </p:spPr>
      </p:pic>
      <p:pic>
        <p:nvPicPr>
          <p:cNvPr id="3" name="Grafik 2">
            <a:extLst>
              <a:ext uri="{FF2B5EF4-FFF2-40B4-BE49-F238E27FC236}">
                <a16:creationId xmlns:a16="http://schemas.microsoft.com/office/drawing/2014/main" id="{29CC5A5D-82CD-4B19-AACC-2069892A74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12408"/>
            <a:ext cx="6673546" cy="4146449"/>
          </a:xfrm>
          <a:prstGeom prst="rect">
            <a:avLst/>
          </a:prstGeom>
        </p:spPr>
      </p:pic>
      <p:sp>
        <p:nvSpPr>
          <p:cNvPr id="10" name="Textplatzhalter 9"/>
          <p:cNvSpPr>
            <a:spLocks noGrp="1"/>
          </p:cNvSpPr>
          <p:nvPr>
            <p:ph type="body" sz="quarter" idx="13"/>
          </p:nvPr>
        </p:nvSpPr>
        <p:spPr>
          <a:xfrm>
            <a:off x="125319" y="729489"/>
            <a:ext cx="6396631" cy="1261345"/>
          </a:xfrm>
        </p:spPr>
        <p:txBody>
          <a:bodyPr>
            <a:noAutofit/>
          </a:bodyPr>
          <a:lstStyle/>
          <a:p>
            <a:pPr>
              <a:spcBef>
                <a:spcPts val="600"/>
              </a:spcBef>
            </a:pPr>
            <a:r>
              <a:rPr lang="de-DE" sz="1600" dirty="0"/>
              <a:t>Mit Stand 20.07.2022 werden </a:t>
            </a:r>
            <a:r>
              <a:rPr lang="de-DE" sz="1600" b="1" dirty="0"/>
              <a:t>1.330 </a:t>
            </a:r>
            <a:r>
              <a:rPr lang="de-DE" sz="1600" dirty="0"/>
              <a:t>COVID-19-Patient*innen auf Intensivstationen (der ca. 1.300 Akutkrankenhäuser) behandelt. </a:t>
            </a:r>
          </a:p>
          <a:p>
            <a:pPr>
              <a:spcBef>
                <a:spcPts val="600"/>
              </a:spcBef>
            </a:pPr>
            <a:r>
              <a:rPr lang="de-DE" sz="1600" dirty="0"/>
              <a:t>Weiterhin Anstieg der COVID-ITS-Belegung</a:t>
            </a:r>
          </a:p>
          <a:p>
            <a:pPr>
              <a:spcBef>
                <a:spcPts val="600"/>
              </a:spcBef>
            </a:pPr>
            <a:r>
              <a:rPr lang="de-DE" sz="1600" dirty="0"/>
              <a:t>ITS-COVID-Neuaufnahmen mit </a:t>
            </a:r>
            <a:r>
              <a:rPr lang="de-DE" sz="1600" b="1" dirty="0"/>
              <a:t>+1.324 </a:t>
            </a:r>
            <a:r>
              <a:rPr lang="de-DE" sz="1600" dirty="0"/>
              <a:t>in den letzten 7 Tagen</a:t>
            </a:r>
          </a:p>
        </p:txBody>
      </p:sp>
      <p:sp>
        <p:nvSpPr>
          <p:cNvPr id="5" name="Foliennummernplatzhalter 4"/>
          <p:cNvSpPr>
            <a:spLocks noGrp="1"/>
          </p:cNvSpPr>
          <p:nvPr>
            <p:ph type="sldNum" sz="quarter" idx="12"/>
          </p:nvPr>
        </p:nvSpPr>
        <p:spPr/>
        <p:txBody>
          <a:bodyPr/>
          <a:lstStyle/>
          <a:p>
            <a:pPr defTabSz="457189"/>
            <a:fld id="{162A217B-ED1C-D84B-8478-63C77FA79618}" type="slidenum">
              <a:rPr lang="de-DE">
                <a:latin typeface="Calibri"/>
              </a:rPr>
              <a:pPr defTabSz="457189"/>
              <a:t>1</a:t>
            </a:fld>
            <a:endParaRPr lang="de-DE" dirty="0">
              <a:latin typeface="Calibri"/>
            </a:endParaRPr>
          </a:p>
        </p:txBody>
      </p:sp>
      <p:sp>
        <p:nvSpPr>
          <p:cNvPr id="6" name="Titel 5"/>
          <p:cNvSpPr>
            <a:spLocks noGrp="1"/>
          </p:cNvSpPr>
          <p:nvPr>
            <p:ph type="title"/>
          </p:nvPr>
        </p:nvSpPr>
        <p:spPr>
          <a:xfrm>
            <a:off x="258233" y="160408"/>
            <a:ext cx="7983646" cy="387798"/>
          </a:xfrm>
        </p:spPr>
        <p:txBody>
          <a:bodyPr/>
          <a:lstStyle/>
          <a:p>
            <a:r>
              <a:rPr lang="de-DE" sz="2800" dirty="0"/>
              <a:t>DIVI-Intensivregister</a:t>
            </a:r>
          </a:p>
        </p:txBody>
      </p:sp>
      <p:sp>
        <p:nvSpPr>
          <p:cNvPr id="26" name="Textfeld 25">
            <a:extLst>
              <a:ext uri="{FF2B5EF4-FFF2-40B4-BE49-F238E27FC236}">
                <a16:creationId xmlns:a16="http://schemas.microsoft.com/office/drawing/2014/main" id="{D73E6659-02B7-4105-A782-708515D3013E}"/>
              </a:ext>
            </a:extLst>
          </p:cNvPr>
          <p:cNvSpPr txBox="1"/>
          <p:nvPr/>
        </p:nvSpPr>
        <p:spPr>
          <a:xfrm>
            <a:off x="2422946" y="2463130"/>
            <a:ext cx="522682" cy="485469"/>
          </a:xfrm>
          <a:prstGeom prst="rect">
            <a:avLst/>
          </a:prstGeom>
          <a:noFill/>
        </p:spPr>
        <p:txBody>
          <a:bodyPr wrap="square" rtlCol="0">
            <a:spAutoFit/>
          </a:bodyPr>
          <a:lstStyle/>
          <a:p>
            <a:r>
              <a:rPr lang="de-DE" sz="900" dirty="0">
                <a:solidFill>
                  <a:srgbClr val="FF0000"/>
                </a:solidFill>
              </a:rPr>
              <a:t>Lock-Down</a:t>
            </a:r>
          </a:p>
        </p:txBody>
      </p:sp>
      <p:sp>
        <p:nvSpPr>
          <p:cNvPr id="27" name="Textfeld 26">
            <a:extLst>
              <a:ext uri="{FF2B5EF4-FFF2-40B4-BE49-F238E27FC236}">
                <a16:creationId xmlns:a16="http://schemas.microsoft.com/office/drawing/2014/main" id="{78E05476-1B7D-42B7-B693-607D1AAFF78E}"/>
              </a:ext>
            </a:extLst>
          </p:cNvPr>
          <p:cNvSpPr txBox="1"/>
          <p:nvPr/>
        </p:nvSpPr>
        <p:spPr>
          <a:xfrm>
            <a:off x="2103751" y="2469200"/>
            <a:ext cx="522682" cy="485469"/>
          </a:xfrm>
          <a:prstGeom prst="rect">
            <a:avLst/>
          </a:prstGeom>
          <a:noFill/>
        </p:spPr>
        <p:txBody>
          <a:bodyPr wrap="square" rtlCol="0">
            <a:spAutoFit/>
          </a:bodyPr>
          <a:lstStyle/>
          <a:p>
            <a:r>
              <a:rPr lang="de-DE" sz="900" dirty="0">
                <a:solidFill>
                  <a:srgbClr val="FF0000"/>
                </a:solidFill>
              </a:rPr>
              <a:t>Lock-Down</a:t>
            </a:r>
          </a:p>
        </p:txBody>
      </p:sp>
      <p:sp>
        <p:nvSpPr>
          <p:cNvPr id="21" name="Textfeld 20">
            <a:extLst>
              <a:ext uri="{FF2B5EF4-FFF2-40B4-BE49-F238E27FC236}">
                <a16:creationId xmlns:a16="http://schemas.microsoft.com/office/drawing/2014/main" id="{DD94FA65-78BB-490E-93D3-A41CCE0BC88E}"/>
              </a:ext>
            </a:extLst>
          </p:cNvPr>
          <p:cNvSpPr txBox="1"/>
          <p:nvPr/>
        </p:nvSpPr>
        <p:spPr>
          <a:xfrm>
            <a:off x="2800375" y="2499476"/>
            <a:ext cx="647826" cy="452157"/>
          </a:xfrm>
          <a:prstGeom prst="rect">
            <a:avLst/>
          </a:prstGeom>
          <a:noFill/>
        </p:spPr>
        <p:txBody>
          <a:bodyPr wrap="square" rtlCol="0">
            <a:spAutoFit/>
          </a:bodyPr>
          <a:lstStyle/>
          <a:p>
            <a:r>
              <a:rPr lang="de-DE" sz="1200" dirty="0">
                <a:solidFill>
                  <a:schemeClr val="bg2">
                    <a:lumMod val="50000"/>
                  </a:schemeClr>
                </a:solidFill>
              </a:rPr>
              <a:t>5.762</a:t>
            </a:r>
          </a:p>
        </p:txBody>
      </p:sp>
      <p:cxnSp>
        <p:nvCxnSpPr>
          <p:cNvPr id="8" name="Gerade Verbindung mit Pfeil 7">
            <a:extLst>
              <a:ext uri="{FF2B5EF4-FFF2-40B4-BE49-F238E27FC236}">
                <a16:creationId xmlns:a16="http://schemas.microsoft.com/office/drawing/2014/main" id="{21BC29F1-248A-43B5-91BB-6499CD29C5E5}"/>
              </a:ext>
            </a:extLst>
          </p:cNvPr>
          <p:cNvCxnSpPr>
            <a:cxnSpLocks/>
          </p:cNvCxnSpPr>
          <p:nvPr/>
        </p:nvCxnSpPr>
        <p:spPr>
          <a:xfrm>
            <a:off x="6117440" y="4086470"/>
            <a:ext cx="88115" cy="715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5785B65B-14EA-4574-853C-A004843C0E4E}"/>
              </a:ext>
            </a:extLst>
          </p:cNvPr>
          <p:cNvSpPr txBox="1"/>
          <p:nvPr/>
        </p:nvSpPr>
        <p:spPr>
          <a:xfrm>
            <a:off x="6096000" y="4962640"/>
            <a:ext cx="567960" cy="276999"/>
          </a:xfrm>
          <a:prstGeom prst="rect">
            <a:avLst/>
          </a:prstGeom>
          <a:noFill/>
        </p:spPr>
        <p:txBody>
          <a:bodyPr wrap="square" rtlCol="0">
            <a:spAutoFit/>
          </a:bodyPr>
          <a:lstStyle/>
          <a:p>
            <a:r>
              <a:rPr lang="de-DE" sz="1200" dirty="0">
                <a:solidFill>
                  <a:schemeClr val="bg2">
                    <a:lumMod val="50000"/>
                  </a:schemeClr>
                </a:solidFill>
              </a:rPr>
              <a:t>1.330</a:t>
            </a:r>
          </a:p>
        </p:txBody>
      </p:sp>
      <p:sp>
        <p:nvSpPr>
          <p:cNvPr id="14" name="Textfeld 13">
            <a:extLst>
              <a:ext uri="{FF2B5EF4-FFF2-40B4-BE49-F238E27FC236}">
                <a16:creationId xmlns:a16="http://schemas.microsoft.com/office/drawing/2014/main" id="{4A28318D-B736-4639-8DFC-4670EAAD84D7}"/>
              </a:ext>
            </a:extLst>
          </p:cNvPr>
          <p:cNvSpPr txBox="1"/>
          <p:nvPr/>
        </p:nvSpPr>
        <p:spPr>
          <a:xfrm>
            <a:off x="6587880" y="117397"/>
            <a:ext cx="4321605" cy="326256"/>
          </a:xfrm>
          <a:prstGeom prst="rect">
            <a:avLst/>
          </a:prstGeom>
          <a:noFill/>
        </p:spPr>
        <p:txBody>
          <a:bodyPr wrap="square" rtlCol="0">
            <a:spAutoFit/>
          </a:bodyPr>
          <a:lstStyle/>
          <a:p>
            <a:r>
              <a:rPr lang="de-DE" sz="1400" b="1" dirty="0"/>
              <a:t>Neuaufnahmen auf die ITS  </a:t>
            </a:r>
            <a:r>
              <a:rPr lang="de-DE" sz="1400" i="1" dirty="0"/>
              <a:t>(pro Tag)</a:t>
            </a:r>
          </a:p>
        </p:txBody>
      </p:sp>
      <p:pic>
        <p:nvPicPr>
          <p:cNvPr id="19" name="Grafik 18">
            <a:extLst>
              <a:ext uri="{FF2B5EF4-FFF2-40B4-BE49-F238E27FC236}">
                <a16:creationId xmlns:a16="http://schemas.microsoft.com/office/drawing/2014/main" id="{AA6C48BA-DBCA-4E42-9409-27AE09EA0DD1}"/>
              </a:ext>
            </a:extLst>
          </p:cNvPr>
          <p:cNvPicPr>
            <a:picLocks noChangeAspect="1"/>
          </p:cNvPicPr>
          <p:nvPr/>
        </p:nvPicPr>
        <p:blipFill>
          <a:blip r:embed="rId5"/>
          <a:stretch>
            <a:fillRect/>
          </a:stretch>
        </p:blipFill>
        <p:spPr>
          <a:xfrm>
            <a:off x="9694865" y="136525"/>
            <a:ext cx="2198781" cy="473593"/>
          </a:xfrm>
          <a:prstGeom prst="rect">
            <a:avLst/>
          </a:prstGeom>
        </p:spPr>
      </p:pic>
      <p:sp>
        <p:nvSpPr>
          <p:cNvPr id="7" name="Rechteck 6">
            <a:extLst>
              <a:ext uri="{FF2B5EF4-FFF2-40B4-BE49-F238E27FC236}">
                <a16:creationId xmlns:a16="http://schemas.microsoft.com/office/drawing/2014/main" id="{5AAA6FB0-3973-446F-85CA-9B0A7ED38003}"/>
              </a:ext>
            </a:extLst>
          </p:cNvPr>
          <p:cNvSpPr/>
          <p:nvPr/>
        </p:nvSpPr>
        <p:spPr>
          <a:xfrm>
            <a:off x="12016324" y="247403"/>
            <a:ext cx="111781" cy="196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 Verbindung mit Pfeil 16">
            <a:extLst>
              <a:ext uri="{FF2B5EF4-FFF2-40B4-BE49-F238E27FC236}">
                <a16:creationId xmlns:a16="http://schemas.microsoft.com/office/drawing/2014/main" id="{69613F9B-6184-43ED-B357-93E81FD51C3E}"/>
              </a:ext>
            </a:extLst>
          </p:cNvPr>
          <p:cNvCxnSpPr>
            <a:cxnSpLocks/>
          </p:cNvCxnSpPr>
          <p:nvPr/>
        </p:nvCxnSpPr>
        <p:spPr>
          <a:xfrm>
            <a:off x="11353800" y="991742"/>
            <a:ext cx="218209" cy="565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Grafik 1">
            <a:extLst>
              <a:ext uri="{FF2B5EF4-FFF2-40B4-BE49-F238E27FC236}">
                <a16:creationId xmlns:a16="http://schemas.microsoft.com/office/drawing/2014/main" id="{50894944-8C71-4541-8230-98B3EC59CA88}"/>
              </a:ext>
            </a:extLst>
          </p:cNvPr>
          <p:cNvPicPr>
            <a:picLocks noChangeAspect="1"/>
          </p:cNvPicPr>
          <p:nvPr/>
        </p:nvPicPr>
        <p:blipFill>
          <a:blip r:embed="rId6"/>
          <a:stretch>
            <a:fillRect/>
          </a:stretch>
        </p:blipFill>
        <p:spPr>
          <a:xfrm>
            <a:off x="6994090" y="3820013"/>
            <a:ext cx="5022234" cy="2901462"/>
          </a:xfrm>
          <a:prstGeom prst="rect">
            <a:avLst/>
          </a:prstGeom>
        </p:spPr>
      </p:pic>
      <p:cxnSp>
        <p:nvCxnSpPr>
          <p:cNvPr id="20" name="Gerade Verbindung mit Pfeil 19">
            <a:extLst>
              <a:ext uri="{FF2B5EF4-FFF2-40B4-BE49-F238E27FC236}">
                <a16:creationId xmlns:a16="http://schemas.microsoft.com/office/drawing/2014/main" id="{5A5CCA7F-C133-48F9-AA23-066889ED1C2D}"/>
              </a:ext>
            </a:extLst>
          </p:cNvPr>
          <p:cNvCxnSpPr>
            <a:cxnSpLocks/>
          </p:cNvCxnSpPr>
          <p:nvPr/>
        </p:nvCxnSpPr>
        <p:spPr>
          <a:xfrm flipH="1">
            <a:off x="11893646" y="5362575"/>
            <a:ext cx="178568" cy="556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50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00B7B151-2977-40DE-A3EC-3BBB192567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240" y="801190"/>
            <a:ext cx="11904446" cy="5996776"/>
          </a:xfrm>
          <a:prstGeom prst="rect">
            <a:avLst/>
          </a:prstGeom>
        </p:spPr>
      </p:pic>
      <p:sp>
        <p:nvSpPr>
          <p:cNvPr id="5" name="Textfeld 4">
            <a:extLst>
              <a:ext uri="{FF2B5EF4-FFF2-40B4-BE49-F238E27FC236}">
                <a16:creationId xmlns:a16="http://schemas.microsoft.com/office/drawing/2014/main" id="{3B4ADC84-E69C-48C0-A0C8-E3B81A78DC55}"/>
              </a:ext>
            </a:extLst>
          </p:cNvPr>
          <p:cNvSpPr txBox="1"/>
          <p:nvPr/>
        </p:nvSpPr>
        <p:spPr>
          <a:xfrm>
            <a:off x="119473" y="148045"/>
            <a:ext cx="11448750" cy="400110"/>
          </a:xfrm>
          <a:prstGeom prst="rect">
            <a:avLst/>
          </a:prstGeom>
          <a:noFill/>
        </p:spPr>
        <p:txBody>
          <a:bodyPr wrap="square" rtlCol="0">
            <a:spAutoFit/>
          </a:bodyPr>
          <a:lstStyle/>
          <a:p>
            <a:r>
              <a:rPr lang="de-DE" sz="2000" b="1" dirty="0">
                <a:latin typeface="+mj-lt"/>
              </a:rPr>
              <a:t>Anteil der COVID-19-Patient*innen an der Gesamtzahl betreibbarer ITS-Betten </a:t>
            </a:r>
            <a:r>
              <a:rPr lang="de-DE" sz="1400" b="1" dirty="0">
                <a:solidFill>
                  <a:schemeClr val="bg1">
                    <a:lumMod val="65000"/>
                  </a:schemeClr>
                </a:solidFill>
                <a:latin typeface="+mj-lt"/>
              </a:rPr>
              <a:t>(letzte 8 Wochen)</a:t>
            </a:r>
            <a:endParaRPr lang="de-DE" sz="2000" b="1" dirty="0">
              <a:solidFill>
                <a:schemeClr val="bg1">
                  <a:lumMod val="65000"/>
                </a:schemeClr>
              </a:solidFill>
              <a:latin typeface="+mj-lt"/>
            </a:endParaRPr>
          </a:p>
        </p:txBody>
      </p:sp>
    </p:spTree>
    <p:extLst>
      <p:ext uri="{BB962C8B-B14F-4D97-AF65-F5344CB8AC3E}">
        <p14:creationId xmlns:p14="http://schemas.microsoft.com/office/powerpoint/2010/main" val="141290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F8072861-FBD7-4A41-B15C-F648483124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8685" y="3650872"/>
            <a:ext cx="4616208" cy="3207128"/>
          </a:xfrm>
          <a:prstGeom prst="rect">
            <a:avLst/>
          </a:prstGeom>
        </p:spPr>
      </p:pic>
      <p:pic>
        <p:nvPicPr>
          <p:cNvPr id="8" name="Grafik 7">
            <a:extLst>
              <a:ext uri="{FF2B5EF4-FFF2-40B4-BE49-F238E27FC236}">
                <a16:creationId xmlns:a16="http://schemas.microsoft.com/office/drawing/2014/main" id="{70AC8919-28A9-4D03-A931-18858B6361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6393" y="348866"/>
            <a:ext cx="4380793" cy="3080134"/>
          </a:xfrm>
          <a:prstGeom prst="rect">
            <a:avLst/>
          </a:prstGeom>
        </p:spPr>
      </p:pic>
      <p:pic>
        <p:nvPicPr>
          <p:cNvPr id="3" name="Grafik 2">
            <a:extLst>
              <a:ext uri="{FF2B5EF4-FFF2-40B4-BE49-F238E27FC236}">
                <a16:creationId xmlns:a16="http://schemas.microsoft.com/office/drawing/2014/main" id="{55B8C5FB-8CCC-4C71-AF3E-2087AB51ED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72" y="888860"/>
            <a:ext cx="5006560" cy="4066944"/>
          </a:xfrm>
          <a:prstGeom prst="rect">
            <a:avLst/>
          </a:prstGeom>
        </p:spPr>
      </p:pic>
      <p:sp>
        <p:nvSpPr>
          <p:cNvPr id="31" name="Textfeld 30">
            <a:extLst>
              <a:ext uri="{FF2B5EF4-FFF2-40B4-BE49-F238E27FC236}">
                <a16:creationId xmlns:a16="http://schemas.microsoft.com/office/drawing/2014/main" id="{FB971EB3-0020-4DB3-9459-B953DC3FB4BD}"/>
              </a:ext>
            </a:extLst>
          </p:cNvPr>
          <p:cNvSpPr txBox="1"/>
          <p:nvPr/>
        </p:nvSpPr>
        <p:spPr>
          <a:xfrm>
            <a:off x="5627099" y="3803842"/>
            <a:ext cx="1636253" cy="830997"/>
          </a:xfrm>
          <a:prstGeom prst="rect">
            <a:avLst/>
          </a:prstGeom>
          <a:noFill/>
        </p:spPr>
        <p:txBody>
          <a:bodyPr wrap="square" rtlCol="0">
            <a:spAutoFit/>
          </a:bodyPr>
          <a:lstStyle/>
          <a:p>
            <a:r>
              <a:rPr lang="de-DE" sz="1600" b="1" dirty="0"/>
              <a:t>Gründe der </a:t>
            </a:r>
            <a:br>
              <a:rPr lang="de-DE" sz="1600" b="1" dirty="0"/>
            </a:br>
            <a:r>
              <a:rPr lang="de-DE" sz="1600" b="1" dirty="0"/>
              <a:t>Betriebs-einschränkung</a:t>
            </a:r>
          </a:p>
        </p:txBody>
      </p:sp>
      <p:pic>
        <p:nvPicPr>
          <p:cNvPr id="37" name="Grafik 36">
            <a:extLst>
              <a:ext uri="{FF2B5EF4-FFF2-40B4-BE49-F238E27FC236}">
                <a16:creationId xmlns:a16="http://schemas.microsoft.com/office/drawing/2014/main" id="{462F7C8C-599F-401B-ABCE-D93941BF0282}"/>
              </a:ext>
            </a:extLst>
          </p:cNvPr>
          <p:cNvPicPr>
            <a:picLocks noChangeAspect="1"/>
          </p:cNvPicPr>
          <p:nvPr/>
        </p:nvPicPr>
        <p:blipFill>
          <a:blip r:embed="rId6"/>
          <a:stretch>
            <a:fillRect/>
          </a:stretch>
        </p:blipFill>
        <p:spPr>
          <a:xfrm>
            <a:off x="5508374" y="5833691"/>
            <a:ext cx="1724025" cy="857250"/>
          </a:xfrm>
          <a:prstGeom prst="rect">
            <a:avLst/>
          </a:prstGeom>
        </p:spPr>
      </p:pic>
      <p:sp>
        <p:nvSpPr>
          <p:cNvPr id="17" name="Textfeld 16">
            <a:extLst>
              <a:ext uri="{FF2B5EF4-FFF2-40B4-BE49-F238E27FC236}">
                <a16:creationId xmlns:a16="http://schemas.microsoft.com/office/drawing/2014/main" id="{238293D3-A43C-4BE2-80CE-E6704B7094C6}"/>
              </a:ext>
            </a:extLst>
          </p:cNvPr>
          <p:cNvSpPr txBox="1"/>
          <p:nvPr/>
        </p:nvSpPr>
        <p:spPr>
          <a:xfrm>
            <a:off x="78216" y="245017"/>
            <a:ext cx="4032390" cy="584775"/>
          </a:xfrm>
          <a:prstGeom prst="rect">
            <a:avLst/>
          </a:prstGeom>
          <a:noFill/>
        </p:spPr>
        <p:txBody>
          <a:bodyPr wrap="square" rtlCol="0">
            <a:spAutoFit/>
          </a:bodyPr>
          <a:lstStyle/>
          <a:p>
            <a:r>
              <a:rPr lang="de-DE" sz="1600" b="1" dirty="0"/>
              <a:t>Behandlungsbelegung COVID-19 nach Schweregrad</a:t>
            </a:r>
          </a:p>
        </p:txBody>
      </p:sp>
      <p:pic>
        <p:nvPicPr>
          <p:cNvPr id="20" name="Grafik 19">
            <a:extLst>
              <a:ext uri="{FF2B5EF4-FFF2-40B4-BE49-F238E27FC236}">
                <a16:creationId xmlns:a16="http://schemas.microsoft.com/office/drawing/2014/main" id="{F6A99EC6-3536-4C3A-B41C-6B03BE042631}"/>
              </a:ext>
            </a:extLst>
          </p:cNvPr>
          <p:cNvPicPr>
            <a:picLocks noChangeAspect="1"/>
          </p:cNvPicPr>
          <p:nvPr/>
        </p:nvPicPr>
        <p:blipFill>
          <a:blip r:embed="rId7"/>
          <a:stretch>
            <a:fillRect/>
          </a:stretch>
        </p:blipFill>
        <p:spPr>
          <a:xfrm>
            <a:off x="444138" y="5102991"/>
            <a:ext cx="1811952" cy="1443536"/>
          </a:xfrm>
          <a:prstGeom prst="rect">
            <a:avLst/>
          </a:prstGeom>
        </p:spPr>
      </p:pic>
      <p:sp>
        <p:nvSpPr>
          <p:cNvPr id="5" name="Rechteck 4">
            <a:extLst>
              <a:ext uri="{FF2B5EF4-FFF2-40B4-BE49-F238E27FC236}">
                <a16:creationId xmlns:a16="http://schemas.microsoft.com/office/drawing/2014/main" id="{3969B4D7-869D-4156-A347-422DB02E0492}"/>
              </a:ext>
            </a:extLst>
          </p:cNvPr>
          <p:cNvSpPr/>
          <p:nvPr/>
        </p:nvSpPr>
        <p:spPr>
          <a:xfrm>
            <a:off x="4561674" y="1004938"/>
            <a:ext cx="263823" cy="26855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6FBE7F3B-05CF-41D0-8AF3-BE0FB5966504}"/>
              </a:ext>
            </a:extLst>
          </p:cNvPr>
          <p:cNvSpPr txBox="1"/>
          <p:nvPr/>
        </p:nvSpPr>
        <p:spPr>
          <a:xfrm>
            <a:off x="5488341" y="167059"/>
            <a:ext cx="1724025" cy="584775"/>
          </a:xfrm>
          <a:prstGeom prst="rect">
            <a:avLst/>
          </a:prstGeom>
          <a:noFill/>
        </p:spPr>
        <p:txBody>
          <a:bodyPr wrap="square" rtlCol="0">
            <a:spAutoFit/>
          </a:bodyPr>
          <a:lstStyle/>
          <a:p>
            <a:r>
              <a:rPr lang="de-DE" sz="1600" b="1" dirty="0"/>
              <a:t>Einschätzung Betriebssituation</a:t>
            </a:r>
          </a:p>
        </p:txBody>
      </p:sp>
      <p:pic>
        <p:nvPicPr>
          <p:cNvPr id="2" name="Grafik 1">
            <a:extLst>
              <a:ext uri="{FF2B5EF4-FFF2-40B4-BE49-F238E27FC236}">
                <a16:creationId xmlns:a16="http://schemas.microsoft.com/office/drawing/2014/main" id="{FD952C85-2393-4995-B293-1E1FD103FD1F}"/>
              </a:ext>
            </a:extLst>
          </p:cNvPr>
          <p:cNvPicPr>
            <a:picLocks noChangeAspect="1"/>
          </p:cNvPicPr>
          <p:nvPr/>
        </p:nvPicPr>
        <p:blipFill>
          <a:blip r:embed="rId8"/>
          <a:stretch>
            <a:fillRect/>
          </a:stretch>
        </p:blipFill>
        <p:spPr>
          <a:xfrm>
            <a:off x="10227834" y="95635"/>
            <a:ext cx="1885950" cy="533400"/>
          </a:xfrm>
          <a:prstGeom prst="rect">
            <a:avLst/>
          </a:prstGeom>
        </p:spPr>
      </p:pic>
      <p:sp>
        <p:nvSpPr>
          <p:cNvPr id="4" name="Rechteck 3">
            <a:extLst>
              <a:ext uri="{FF2B5EF4-FFF2-40B4-BE49-F238E27FC236}">
                <a16:creationId xmlns:a16="http://schemas.microsoft.com/office/drawing/2014/main" id="{F926F1F0-D294-4C6B-8E58-ADFB2AF01EBF}"/>
              </a:ext>
            </a:extLst>
          </p:cNvPr>
          <p:cNvSpPr/>
          <p:nvPr/>
        </p:nvSpPr>
        <p:spPr>
          <a:xfrm>
            <a:off x="4478482" y="3313177"/>
            <a:ext cx="475771" cy="1658181"/>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211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C349957C-7AC5-41D4-A0E4-3249725052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8446" y="3897499"/>
            <a:ext cx="6501111" cy="2896444"/>
          </a:xfrm>
          <a:prstGeom prst="rect">
            <a:avLst/>
          </a:prstGeom>
        </p:spPr>
      </p:pic>
      <p:pic>
        <p:nvPicPr>
          <p:cNvPr id="5" name="Grafik 4">
            <a:extLst>
              <a:ext uri="{FF2B5EF4-FFF2-40B4-BE49-F238E27FC236}">
                <a16:creationId xmlns:a16="http://schemas.microsoft.com/office/drawing/2014/main" id="{B7E30045-497F-4E1A-81F0-398638B180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7998" y="587245"/>
            <a:ext cx="4649319" cy="2467239"/>
          </a:xfrm>
          <a:prstGeom prst="rect">
            <a:avLst/>
          </a:prstGeom>
          <a:ln>
            <a:solidFill>
              <a:schemeClr val="accent1"/>
            </a:solidFill>
          </a:ln>
        </p:spPr>
      </p:pic>
      <p:pic>
        <p:nvPicPr>
          <p:cNvPr id="2" name="Grafik 1">
            <a:extLst>
              <a:ext uri="{FF2B5EF4-FFF2-40B4-BE49-F238E27FC236}">
                <a16:creationId xmlns:a16="http://schemas.microsoft.com/office/drawing/2014/main" id="{1D91348F-64EC-43C6-8AD6-65DD8B4D32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79200" y="347798"/>
            <a:ext cx="5552718" cy="3236650"/>
          </a:xfrm>
          <a:prstGeom prst="rect">
            <a:avLst/>
          </a:prstGeom>
        </p:spPr>
      </p:pic>
      <p:sp>
        <p:nvSpPr>
          <p:cNvPr id="21" name="Textfeld 20">
            <a:extLst>
              <a:ext uri="{FF2B5EF4-FFF2-40B4-BE49-F238E27FC236}">
                <a16:creationId xmlns:a16="http://schemas.microsoft.com/office/drawing/2014/main" id="{6E5DBD5B-F586-4CFC-96F1-BC191D90A6EA}"/>
              </a:ext>
            </a:extLst>
          </p:cNvPr>
          <p:cNvSpPr txBox="1"/>
          <p:nvPr/>
        </p:nvSpPr>
        <p:spPr>
          <a:xfrm>
            <a:off x="84683" y="167380"/>
            <a:ext cx="1857790" cy="830997"/>
          </a:xfrm>
          <a:prstGeom prst="rect">
            <a:avLst/>
          </a:prstGeom>
          <a:noFill/>
        </p:spPr>
        <p:txBody>
          <a:bodyPr wrap="square" rtlCol="0">
            <a:spAutoFit/>
          </a:bodyPr>
          <a:lstStyle/>
          <a:p>
            <a:r>
              <a:rPr lang="de-DE" sz="1600" b="1" dirty="0"/>
              <a:t>Altersgruppen Entwicklung  </a:t>
            </a:r>
            <a:r>
              <a:rPr lang="de-DE" sz="1600" dirty="0"/>
              <a:t>(absolut)</a:t>
            </a:r>
          </a:p>
        </p:txBody>
      </p:sp>
      <p:pic>
        <p:nvPicPr>
          <p:cNvPr id="14" name="Grafik 13">
            <a:extLst>
              <a:ext uri="{FF2B5EF4-FFF2-40B4-BE49-F238E27FC236}">
                <a16:creationId xmlns:a16="http://schemas.microsoft.com/office/drawing/2014/main" id="{974DD230-A680-4DA1-B2C4-29776E49A2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787" y="1332565"/>
            <a:ext cx="1181381" cy="1966030"/>
          </a:xfrm>
          <a:prstGeom prst="rect">
            <a:avLst/>
          </a:prstGeom>
        </p:spPr>
      </p:pic>
      <p:sp>
        <p:nvSpPr>
          <p:cNvPr id="7" name="Textfeld 6">
            <a:extLst>
              <a:ext uri="{FF2B5EF4-FFF2-40B4-BE49-F238E27FC236}">
                <a16:creationId xmlns:a16="http://schemas.microsoft.com/office/drawing/2014/main" id="{543499B8-02FB-49FA-A140-60A31A9067F1}"/>
              </a:ext>
            </a:extLst>
          </p:cNvPr>
          <p:cNvSpPr txBox="1"/>
          <p:nvPr/>
        </p:nvSpPr>
        <p:spPr>
          <a:xfrm>
            <a:off x="7210570" y="146104"/>
            <a:ext cx="2847829" cy="338554"/>
          </a:xfrm>
          <a:prstGeom prst="rect">
            <a:avLst/>
          </a:prstGeom>
          <a:noFill/>
        </p:spPr>
        <p:txBody>
          <a:bodyPr wrap="square" rtlCol="0">
            <a:spAutoFit/>
          </a:bodyPr>
          <a:lstStyle/>
          <a:p>
            <a:r>
              <a:rPr lang="de-DE" sz="1600" dirty="0"/>
              <a:t>(zoom):</a:t>
            </a:r>
            <a:endParaRPr lang="de-DE" dirty="0"/>
          </a:p>
        </p:txBody>
      </p:sp>
      <p:cxnSp>
        <p:nvCxnSpPr>
          <p:cNvPr id="31" name="Gerade Verbindung mit Pfeil 30">
            <a:extLst>
              <a:ext uri="{FF2B5EF4-FFF2-40B4-BE49-F238E27FC236}">
                <a16:creationId xmlns:a16="http://schemas.microsoft.com/office/drawing/2014/main" id="{82AD5AA1-BEBC-4C8C-B2CF-12DF0A8402DF}"/>
              </a:ext>
            </a:extLst>
          </p:cNvPr>
          <p:cNvCxnSpPr>
            <a:cxnSpLocks/>
          </p:cNvCxnSpPr>
          <p:nvPr/>
        </p:nvCxnSpPr>
        <p:spPr>
          <a:xfrm flipH="1">
            <a:off x="7031382" y="1289785"/>
            <a:ext cx="144696" cy="3592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feld 31">
            <a:extLst>
              <a:ext uri="{FF2B5EF4-FFF2-40B4-BE49-F238E27FC236}">
                <a16:creationId xmlns:a16="http://schemas.microsoft.com/office/drawing/2014/main" id="{6FFF6E81-E8E7-4F54-AEBF-5D98A0924801}"/>
              </a:ext>
            </a:extLst>
          </p:cNvPr>
          <p:cNvSpPr txBox="1"/>
          <p:nvPr/>
        </p:nvSpPr>
        <p:spPr>
          <a:xfrm>
            <a:off x="90963" y="4088721"/>
            <a:ext cx="1857790" cy="830997"/>
          </a:xfrm>
          <a:prstGeom prst="rect">
            <a:avLst/>
          </a:prstGeom>
          <a:noFill/>
        </p:spPr>
        <p:txBody>
          <a:bodyPr wrap="square" rtlCol="0">
            <a:spAutoFit/>
          </a:bodyPr>
          <a:lstStyle/>
          <a:p>
            <a:r>
              <a:rPr lang="de-DE" sz="1600" b="1" dirty="0"/>
              <a:t>Altersgruppen Entwicklung  </a:t>
            </a:r>
            <a:r>
              <a:rPr lang="de-DE" sz="1600" dirty="0"/>
              <a:t>(prozentual)</a:t>
            </a:r>
          </a:p>
        </p:txBody>
      </p:sp>
      <p:sp>
        <p:nvSpPr>
          <p:cNvPr id="8" name="Textfeld 7">
            <a:extLst>
              <a:ext uri="{FF2B5EF4-FFF2-40B4-BE49-F238E27FC236}">
                <a16:creationId xmlns:a16="http://schemas.microsoft.com/office/drawing/2014/main" id="{CB234365-9641-49CA-BE6D-D97212076EE1}"/>
              </a:ext>
            </a:extLst>
          </p:cNvPr>
          <p:cNvSpPr txBox="1"/>
          <p:nvPr/>
        </p:nvSpPr>
        <p:spPr>
          <a:xfrm rot="10800000" flipV="1">
            <a:off x="3594627" y="3777353"/>
            <a:ext cx="2085173" cy="307777"/>
          </a:xfrm>
          <a:prstGeom prst="rect">
            <a:avLst/>
          </a:prstGeom>
          <a:noFill/>
        </p:spPr>
        <p:txBody>
          <a:bodyPr wrap="square" rtlCol="0">
            <a:spAutoFit/>
          </a:bodyPr>
          <a:lstStyle/>
          <a:p>
            <a:r>
              <a:rPr lang="de-DE" sz="1400" dirty="0"/>
              <a:t>(prozentuale Anzahlen)</a:t>
            </a:r>
          </a:p>
        </p:txBody>
      </p:sp>
      <p:sp>
        <p:nvSpPr>
          <p:cNvPr id="22" name="Textfeld 21">
            <a:extLst>
              <a:ext uri="{FF2B5EF4-FFF2-40B4-BE49-F238E27FC236}">
                <a16:creationId xmlns:a16="http://schemas.microsoft.com/office/drawing/2014/main" id="{3BCF6F6B-692F-4488-9C61-DA99AEF67C85}"/>
              </a:ext>
            </a:extLst>
          </p:cNvPr>
          <p:cNvSpPr txBox="1"/>
          <p:nvPr/>
        </p:nvSpPr>
        <p:spPr>
          <a:xfrm rot="10800000" flipV="1">
            <a:off x="3494808" y="27995"/>
            <a:ext cx="1767426" cy="307777"/>
          </a:xfrm>
          <a:prstGeom prst="rect">
            <a:avLst/>
          </a:prstGeom>
          <a:noFill/>
        </p:spPr>
        <p:txBody>
          <a:bodyPr wrap="square" rtlCol="0">
            <a:spAutoFit/>
          </a:bodyPr>
          <a:lstStyle/>
          <a:p>
            <a:r>
              <a:rPr lang="de-DE" sz="1400" dirty="0"/>
              <a:t>(absolute Anzahlen)</a:t>
            </a:r>
          </a:p>
        </p:txBody>
      </p:sp>
      <p:cxnSp>
        <p:nvCxnSpPr>
          <p:cNvPr id="6" name="Gerade Verbindung mit Pfeil 5">
            <a:extLst>
              <a:ext uri="{FF2B5EF4-FFF2-40B4-BE49-F238E27FC236}">
                <a16:creationId xmlns:a16="http://schemas.microsoft.com/office/drawing/2014/main" id="{4DE3AA27-9868-4AD0-8EBC-22760808AA57}"/>
              </a:ext>
            </a:extLst>
          </p:cNvPr>
          <p:cNvCxnSpPr>
            <a:cxnSpLocks/>
          </p:cNvCxnSpPr>
          <p:nvPr/>
        </p:nvCxnSpPr>
        <p:spPr>
          <a:xfrm flipV="1">
            <a:off x="7103730" y="2655605"/>
            <a:ext cx="475199" cy="515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64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57B16069-1307-4392-8048-0EBFC47467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7137" y="474204"/>
            <a:ext cx="4884863" cy="2454129"/>
          </a:xfrm>
          <a:prstGeom prst="rect">
            <a:avLst/>
          </a:prstGeom>
          <a:ln>
            <a:solidFill>
              <a:schemeClr val="accent1"/>
            </a:solidFill>
          </a:ln>
        </p:spPr>
      </p:pic>
      <p:pic>
        <p:nvPicPr>
          <p:cNvPr id="2" name="Grafik 1">
            <a:extLst>
              <a:ext uri="{FF2B5EF4-FFF2-40B4-BE49-F238E27FC236}">
                <a16:creationId xmlns:a16="http://schemas.microsoft.com/office/drawing/2014/main" id="{BF9D9728-8AD9-4414-962B-587511841B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442528"/>
            <a:ext cx="7254006" cy="4395467"/>
          </a:xfrm>
          <a:prstGeom prst="rect">
            <a:avLst/>
          </a:prstGeom>
        </p:spPr>
      </p:pic>
      <p:sp>
        <p:nvSpPr>
          <p:cNvPr id="3" name="Titel 1">
            <a:extLst>
              <a:ext uri="{FF2B5EF4-FFF2-40B4-BE49-F238E27FC236}">
                <a16:creationId xmlns:a16="http://schemas.microsoft.com/office/drawing/2014/main" id="{B14323FE-0245-4C7B-83CD-E6C9908F9391}"/>
              </a:ext>
            </a:extLst>
          </p:cNvPr>
          <p:cNvSpPr txBox="1">
            <a:spLocks/>
          </p:cNvSpPr>
          <p:nvPr/>
        </p:nvSpPr>
        <p:spPr>
          <a:xfrm>
            <a:off x="59378" y="0"/>
            <a:ext cx="12085122" cy="5631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400" b="1" dirty="0">
                <a:solidFill>
                  <a:srgbClr val="0070C0"/>
                </a:solidFill>
              </a:rPr>
              <a:t> </a:t>
            </a:r>
            <a:r>
              <a:rPr lang="de-DE" sz="2400" b="1" dirty="0" err="1">
                <a:solidFill>
                  <a:srgbClr val="0070C0"/>
                </a:solidFill>
              </a:rPr>
              <a:t>SPoCK</a:t>
            </a:r>
            <a:r>
              <a:rPr lang="de-DE" sz="2400" b="1" dirty="0">
                <a:solidFill>
                  <a:srgbClr val="0070C0"/>
                </a:solidFill>
              </a:rPr>
              <a:t>: Prognosen intensivpflichtiger COVID-19-Patient*innen</a:t>
            </a:r>
            <a:endParaRPr lang="de-DE" sz="2400" dirty="0">
              <a:solidFill>
                <a:srgbClr val="0070C0"/>
              </a:solidFill>
            </a:endParaRPr>
          </a:p>
        </p:txBody>
      </p:sp>
      <p:sp>
        <p:nvSpPr>
          <p:cNvPr id="11" name="Textfeld 10">
            <a:extLst>
              <a:ext uri="{FF2B5EF4-FFF2-40B4-BE49-F238E27FC236}">
                <a16:creationId xmlns:a16="http://schemas.microsoft.com/office/drawing/2014/main" id="{36D316A3-AAC9-4090-A57A-7FD12D8B0A41}"/>
              </a:ext>
            </a:extLst>
          </p:cNvPr>
          <p:cNvSpPr txBox="1"/>
          <p:nvPr/>
        </p:nvSpPr>
        <p:spPr>
          <a:xfrm>
            <a:off x="181886" y="1893169"/>
            <a:ext cx="5334994" cy="369332"/>
          </a:xfrm>
          <a:prstGeom prst="rect">
            <a:avLst/>
          </a:prstGeom>
          <a:noFill/>
        </p:spPr>
        <p:txBody>
          <a:bodyPr wrap="square" rtlCol="0">
            <a:spAutoFit/>
          </a:bodyPr>
          <a:lstStyle/>
          <a:p>
            <a:r>
              <a:rPr lang="de-DE" dirty="0"/>
              <a:t>Länder (nach Kleeblättern) mit Kapazitäts-Prognosen:</a:t>
            </a:r>
          </a:p>
        </p:txBody>
      </p:sp>
      <p:pic>
        <p:nvPicPr>
          <p:cNvPr id="8" name="Grafik 7">
            <a:extLst>
              <a:ext uri="{FF2B5EF4-FFF2-40B4-BE49-F238E27FC236}">
                <a16:creationId xmlns:a16="http://schemas.microsoft.com/office/drawing/2014/main" id="{1BB67F89-C932-455D-A624-9369B62AD9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193" y="701445"/>
            <a:ext cx="7057909" cy="781298"/>
          </a:xfrm>
          <a:prstGeom prst="rect">
            <a:avLst/>
          </a:prstGeom>
        </p:spPr>
      </p:pic>
      <p:sp>
        <p:nvSpPr>
          <p:cNvPr id="6" name="Textfeld 5">
            <a:extLst>
              <a:ext uri="{FF2B5EF4-FFF2-40B4-BE49-F238E27FC236}">
                <a16:creationId xmlns:a16="http://schemas.microsoft.com/office/drawing/2014/main" id="{632F46F8-91F6-44BC-9FD1-30BA5CABA547}"/>
              </a:ext>
            </a:extLst>
          </p:cNvPr>
          <p:cNvSpPr txBox="1"/>
          <p:nvPr/>
        </p:nvSpPr>
        <p:spPr>
          <a:xfrm>
            <a:off x="8085923" y="135650"/>
            <a:ext cx="1372769" cy="338554"/>
          </a:xfrm>
          <a:prstGeom prst="rect">
            <a:avLst/>
          </a:prstGeom>
          <a:noFill/>
        </p:spPr>
        <p:txBody>
          <a:bodyPr wrap="square" rtlCol="0">
            <a:spAutoFit/>
          </a:bodyPr>
          <a:lstStyle/>
          <a:p>
            <a:r>
              <a:rPr lang="de-DE" sz="1600" dirty="0"/>
              <a:t>Deutschland</a:t>
            </a:r>
          </a:p>
        </p:txBody>
      </p:sp>
      <p:pic>
        <p:nvPicPr>
          <p:cNvPr id="27" name="Grafik 26">
            <a:extLst>
              <a:ext uri="{FF2B5EF4-FFF2-40B4-BE49-F238E27FC236}">
                <a16:creationId xmlns:a16="http://schemas.microsoft.com/office/drawing/2014/main" id="{B5BB7390-FD8F-488E-96F7-13B9597D65C0}"/>
              </a:ext>
            </a:extLst>
          </p:cNvPr>
          <p:cNvPicPr>
            <a:picLocks noChangeAspect="1"/>
          </p:cNvPicPr>
          <p:nvPr/>
        </p:nvPicPr>
        <p:blipFill>
          <a:blip r:embed="rId6"/>
          <a:stretch>
            <a:fillRect/>
          </a:stretch>
        </p:blipFill>
        <p:spPr>
          <a:xfrm>
            <a:off x="8369350" y="3017299"/>
            <a:ext cx="2956717" cy="3794600"/>
          </a:xfrm>
          <a:prstGeom prst="rect">
            <a:avLst/>
          </a:prstGeom>
        </p:spPr>
      </p:pic>
      <p:sp>
        <p:nvSpPr>
          <p:cNvPr id="29" name="Textfeld 28">
            <a:extLst>
              <a:ext uri="{FF2B5EF4-FFF2-40B4-BE49-F238E27FC236}">
                <a16:creationId xmlns:a16="http://schemas.microsoft.com/office/drawing/2014/main" id="{72D84F85-3FF1-40EF-9A5C-17EA3996C8E2}"/>
              </a:ext>
            </a:extLst>
          </p:cNvPr>
          <p:cNvSpPr txBox="1"/>
          <p:nvPr/>
        </p:nvSpPr>
        <p:spPr>
          <a:xfrm>
            <a:off x="10815043" y="5114586"/>
            <a:ext cx="1626368" cy="646331"/>
          </a:xfrm>
          <a:prstGeom prst="rect">
            <a:avLst/>
          </a:prstGeom>
          <a:noFill/>
        </p:spPr>
        <p:txBody>
          <a:bodyPr wrap="square" rtlCol="0">
            <a:spAutoFit/>
          </a:bodyPr>
          <a:lstStyle/>
          <a:p>
            <a:r>
              <a:rPr lang="de-DE" dirty="0"/>
              <a:t>Kleeblatt Zuordnungen</a:t>
            </a:r>
          </a:p>
        </p:txBody>
      </p:sp>
    </p:spTree>
    <p:extLst>
      <p:ext uri="{BB962C8B-B14F-4D97-AF65-F5344CB8AC3E}">
        <p14:creationId xmlns:p14="http://schemas.microsoft.com/office/powerpoint/2010/main" val="762555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415</Words>
  <Application>Microsoft Office PowerPoint</Application>
  <PresentationFormat>Breitbild</PresentationFormat>
  <Paragraphs>43</Paragraphs>
  <Slides>5</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DIVI-Intensivregister</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Infektionssituation in Schulen</dc:title>
  <dc:creator>Lehfeld, Ann-Sophie</dc:creator>
  <cp:lastModifiedBy>Fischer, Martina</cp:lastModifiedBy>
  <cp:revision>670</cp:revision>
  <dcterms:created xsi:type="dcterms:W3CDTF">2021-01-13T08:46:29Z</dcterms:created>
  <dcterms:modified xsi:type="dcterms:W3CDTF">2022-07-20T08:56:07Z</dcterms:modified>
</cp:coreProperties>
</file>