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3" r:id="rId2"/>
    <p:sldId id="267" r:id="rId3"/>
    <p:sldId id="274" r:id="rId4"/>
    <p:sldId id="276" r:id="rId5"/>
    <p:sldId id="277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83424" autoAdjust="0"/>
  </p:normalViewPr>
  <p:slideViewPr>
    <p:cSldViewPr snapToGrid="0" snapToObjects="1">
      <p:cViewPr varScale="1">
        <p:scale>
          <a:sx n="127" d="100"/>
          <a:sy n="127" d="100"/>
        </p:scale>
        <p:origin x="140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20.07.2022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20.07.2022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20.07.2022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20.07.2022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20.07.2022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20.07.2022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lingUlrich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witter.com/EllingUlrich/status/15443343119269560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20.07.2022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20.07.2022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18.07.2022)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20.07.2022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7704E2F-4B36-420F-811B-B977D7E3D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43308"/>
              </p:ext>
            </p:extLst>
          </p:nvPr>
        </p:nvGraphicFramePr>
        <p:xfrm>
          <a:off x="704841" y="1378078"/>
          <a:ext cx="7238021" cy="2221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501">
                  <a:extLst>
                    <a:ext uri="{9D8B030D-6E8A-4147-A177-3AD203B41FA5}">
                      <a16:colId xmlns:a16="http://schemas.microsoft.com/office/drawing/2014/main" val="1830591651"/>
                    </a:ext>
                  </a:extLst>
                </a:gridCol>
                <a:gridCol w="1298501">
                  <a:extLst>
                    <a:ext uri="{9D8B030D-6E8A-4147-A177-3AD203B41FA5}">
                      <a16:colId xmlns:a16="http://schemas.microsoft.com/office/drawing/2014/main" val="734366626"/>
                    </a:ext>
                  </a:extLst>
                </a:gridCol>
                <a:gridCol w="1298501">
                  <a:extLst>
                    <a:ext uri="{9D8B030D-6E8A-4147-A177-3AD203B41FA5}">
                      <a16:colId xmlns:a16="http://schemas.microsoft.com/office/drawing/2014/main" val="3322609119"/>
                    </a:ext>
                  </a:extLst>
                </a:gridCol>
                <a:gridCol w="1298501">
                  <a:extLst>
                    <a:ext uri="{9D8B030D-6E8A-4147-A177-3AD203B41FA5}">
                      <a16:colId xmlns:a16="http://schemas.microsoft.com/office/drawing/2014/main" val="1331492475"/>
                    </a:ext>
                  </a:extLst>
                </a:gridCol>
                <a:gridCol w="1298501">
                  <a:extLst>
                    <a:ext uri="{9D8B030D-6E8A-4147-A177-3AD203B41FA5}">
                      <a16:colId xmlns:a16="http://schemas.microsoft.com/office/drawing/2014/main" val="2503584040"/>
                    </a:ext>
                  </a:extLst>
                </a:gridCol>
                <a:gridCol w="745516">
                  <a:extLst>
                    <a:ext uri="{9D8B030D-6E8A-4147-A177-3AD203B41FA5}">
                      <a16:colId xmlns:a16="http://schemas.microsoft.com/office/drawing/2014/main" val="882542115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218257"/>
                  </a:ext>
                </a:extLst>
              </a:tr>
              <a:tr h="164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5714059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97,1 %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6914854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2734488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20947085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82,3 %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14,5 %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22011388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62,9 %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32,4 %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36888594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52,3 %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1269835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27,1 %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7,4 %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65,0 %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5901058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15,9 %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77,4 %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9913366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83,3 %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60183384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8,1 %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5,3 %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86,5 %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09318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18.07.2022)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01969E9-5D35-482B-B611-08C76F41CB47}"/>
              </a:ext>
            </a:extLst>
          </p:cNvPr>
          <p:cNvSpPr txBox="1"/>
          <p:nvPr/>
        </p:nvSpPr>
        <p:spPr>
          <a:xfrm>
            <a:off x="5501066" y="958054"/>
            <a:ext cx="3257003" cy="1962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KW27/2022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BE.1.1 		25.9%</a:t>
            </a:r>
          </a:p>
          <a:p>
            <a:r>
              <a:rPr lang="de-DE" sz="1350" dirty="0"/>
              <a:t>    BA.5.1		26.2%</a:t>
            </a:r>
          </a:p>
          <a:p>
            <a:r>
              <a:rPr lang="de-DE" sz="1350" dirty="0"/>
              <a:t>    BA.5.2.1 		10.5%</a:t>
            </a:r>
          </a:p>
          <a:p>
            <a:r>
              <a:rPr lang="de-DE" sz="1350" dirty="0"/>
              <a:t>    BA.2.12.1		  2.3%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A298967-6F5F-4A3B-8998-724F6F85722F}"/>
              </a:ext>
            </a:extLst>
          </p:cNvPr>
          <p:cNvSpPr txBox="1"/>
          <p:nvPr/>
        </p:nvSpPr>
        <p:spPr>
          <a:xfrm>
            <a:off x="5501066" y="3288389"/>
            <a:ext cx="3795334" cy="7155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BA.2.75	6 (4 in Stichprobe)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F42728C-44F1-4243-A4C2-9B2B2BCEFF58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35D83527-EF5F-46D2-A805-034D1AB7537F}"/>
              </a:ext>
            </a:extLst>
          </p:cNvPr>
          <p:cNvSpPr txBox="1"/>
          <p:nvPr/>
        </p:nvSpPr>
        <p:spPr>
          <a:xfrm>
            <a:off x="5417820" y="4526280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einschließlich Sublinien</a:t>
            </a:r>
            <a:endParaRPr lang="en-US" sz="12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FEC94E-3557-4CF8-A4F9-AF9077B0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2F83F5-E11A-4C8B-BFC6-26C3C5FD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A2B539F-4BE4-451A-83A6-9A7A51C96A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14" y="636860"/>
            <a:ext cx="5347805" cy="38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9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18.07.2022)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F42728C-44F1-4243-A4C2-9B2B2BCEFF58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35D83527-EF5F-46D2-A805-034D1AB7537F}"/>
              </a:ext>
            </a:extLst>
          </p:cNvPr>
          <p:cNvSpPr txBox="1"/>
          <p:nvPr/>
        </p:nvSpPr>
        <p:spPr>
          <a:xfrm>
            <a:off x="5912127" y="4538342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einschließlich Sublinien</a:t>
            </a:r>
            <a:endParaRPr lang="en-US" sz="12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FEC94E-3557-4CF8-A4F9-AF9077B0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2F83F5-E11A-4C8B-BFC6-26C3C5FD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0984322-D8D6-4233-8A58-9B5048EED3D6}"/>
              </a:ext>
            </a:extLst>
          </p:cNvPr>
          <p:cNvSpPr txBox="1"/>
          <p:nvPr/>
        </p:nvSpPr>
        <p:spPr>
          <a:xfrm>
            <a:off x="5886997" y="748480"/>
            <a:ext cx="3257003" cy="15465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KW27/2022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BE.1.1 		25.9%</a:t>
            </a:r>
          </a:p>
          <a:p>
            <a:r>
              <a:rPr lang="de-DE" sz="1350" dirty="0"/>
              <a:t>    BA.5.1		26.2%</a:t>
            </a:r>
          </a:p>
          <a:p>
            <a:r>
              <a:rPr lang="de-DE" sz="1350" dirty="0"/>
              <a:t>    BA.5.2.1 		10.5%</a:t>
            </a:r>
          </a:p>
          <a:p>
            <a:endParaRPr lang="de-DE" sz="135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B4157E5-C46F-45A8-B7D3-2449AB5158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07" y="682331"/>
            <a:ext cx="5760720" cy="41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8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A246D5-810E-44EE-B90A-651B218E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20.07.2022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AB3197-BBF8-4F91-937E-3819F31F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99B585C-3153-4596-A211-B61244D243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5641319" cy="37664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Defining mutations: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6 Sequenzen, davon 4 in der Stichprobe</a:t>
            </a:r>
          </a:p>
          <a:p>
            <a:r>
              <a:rPr lang="de-DE" dirty="0"/>
              <a:t>Alter zwischen 35 bis 57 Jahre, Geschlecht 2xMännlich, 3x Weiblich</a:t>
            </a:r>
          </a:p>
          <a:p>
            <a:r>
              <a:rPr lang="de-DE" dirty="0"/>
              <a:t>2x RP, 2xNRW, 1xBW, 1xHE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Epidemiologische Informationen zu drei Fällen vorhanden bei 5von 6:</a:t>
            </a:r>
          </a:p>
          <a:p>
            <a:r>
              <a:rPr lang="de-DE" dirty="0"/>
              <a:t>Milde Symptome (Husten, Schnupfen, Fieber und /oder </a:t>
            </a:r>
            <a:r>
              <a:rPr lang="de-DE" dirty="0" err="1"/>
              <a:t>Giederschmerzen</a:t>
            </a:r>
            <a:r>
              <a:rPr lang="de-DE" dirty="0"/>
              <a:t>)</a:t>
            </a:r>
          </a:p>
          <a:p>
            <a:r>
              <a:rPr lang="de-DE" dirty="0"/>
              <a:t>Keine Hospitalisierung</a:t>
            </a:r>
          </a:p>
          <a:p>
            <a:r>
              <a:rPr lang="de-DE" dirty="0"/>
              <a:t>3x 3-fach geimpft, 1x </a:t>
            </a:r>
            <a:r>
              <a:rPr lang="de-DE" dirty="0" err="1"/>
              <a:t>ungeimft</a:t>
            </a:r>
            <a:r>
              <a:rPr lang="de-DE" dirty="0"/>
              <a:t>, 1x NA</a:t>
            </a:r>
          </a:p>
          <a:p>
            <a:r>
              <a:rPr lang="de-DE" dirty="0"/>
              <a:t>3x Keine Reiseanamnese, 2x NA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16CA84-0942-40BB-B8F1-9F89DEB3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BA.2.75 (stand 11.07.2022)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F3FAD65-F2AB-4DB4-844E-16585EE8D60B}"/>
              </a:ext>
            </a:extLst>
          </p:cNvPr>
          <p:cNvGrpSpPr/>
          <p:nvPr/>
        </p:nvGrpSpPr>
        <p:grpSpPr>
          <a:xfrm>
            <a:off x="5878907" y="81599"/>
            <a:ext cx="3801314" cy="2861191"/>
            <a:chOff x="5009848" y="158698"/>
            <a:chExt cx="4765163" cy="3586665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8D0DD6BC-B913-4405-AAE4-36A09929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9848" y="158698"/>
              <a:ext cx="3753097" cy="3405384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D857BFA2-7BCC-443C-9FAA-0423CC0DF53E}"/>
                </a:ext>
              </a:extLst>
            </p:cNvPr>
            <p:cNvSpPr/>
            <p:nvPr/>
          </p:nvSpPr>
          <p:spPr>
            <a:xfrm>
              <a:off x="5203011" y="3483753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sz="1100" dirty="0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Quelle: Twitter. @</a:t>
              </a:r>
              <a:r>
                <a:rPr lang="de-DE" sz="1100" dirty="0" err="1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EllingUlrich</a:t>
              </a:r>
              <a:r>
                <a:rPr lang="de-DE" sz="1100" dirty="0"/>
                <a:t>, J</a:t>
              </a:r>
              <a:r>
                <a:rPr lang="de-DE" sz="1100" dirty="0"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 5</a:t>
              </a:r>
              <a:r>
                <a:rPr lang="de-DE" sz="1100" dirty="0"/>
                <a:t>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44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Bildschirmpräsentation (16:9)</PresentationFormat>
  <Paragraphs>114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PowerPoint-Präsentation</vt:lpstr>
      <vt:lpstr>PowerPoint-Präsentation</vt:lpstr>
      <vt:lpstr>PowerPoint-Präsentation</vt:lpstr>
      <vt:lpstr>BA.2.75 (stand 11.07.2022)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208</cp:revision>
  <dcterms:created xsi:type="dcterms:W3CDTF">2015-11-02T12:29:13Z</dcterms:created>
  <dcterms:modified xsi:type="dcterms:W3CDTF">2022-07-20T07:59:49Z</dcterms:modified>
</cp:coreProperties>
</file>