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8"/>
  </p:notesMasterIdLst>
  <p:handoutMasterIdLst>
    <p:handoutMasterId r:id="rId9"/>
  </p:handoutMasterIdLst>
  <p:sldIdLst>
    <p:sldId id="814" r:id="rId2"/>
    <p:sldId id="825" r:id="rId3"/>
    <p:sldId id="849" r:id="rId4"/>
    <p:sldId id="850" r:id="rId5"/>
    <p:sldId id="851" r:id="rId6"/>
    <p:sldId id="841" r:id="rId7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10289"/>
    <p:restoredTop sz="25790" autoAdjust="0"/>
  </p:normalViewPr>
  <p:slideViewPr>
    <p:cSldViewPr snapToGrid="0" snapToObjects="1">
      <p:cViewPr varScale="1">
        <p:scale>
          <a:sx n="23" d="100"/>
          <a:sy n="23" d="100"/>
        </p:scale>
        <p:origin x="3066" y="36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20.07.2022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20.07.2022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CAVE: vielerorts geänderte Teststrategien insbesondere in Europa z.B. Spanien, Dänemark, England testen nur Risikogruppen </a:t>
            </a:r>
            <a:r>
              <a:rPr lang="de-DE" sz="1050" dirty="0" err="1"/>
              <a:t>bzw</a:t>
            </a:r>
            <a:r>
              <a:rPr lang="de-DE" sz="1050" dirty="0"/>
              <a:t> Empfehlen nur Testung von Personen mit Risiko für ein schweren verlauf, Personen die Behandlung im KH benötigen und Personen die mit RG arbeiten; Österreich hat Anzahl PCR pro Einwohner reduziert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ECDC:</a:t>
            </a:r>
          </a:p>
          <a:p>
            <a:r>
              <a:rPr lang="de-DE" sz="1200" b="0" dirty="0"/>
              <a:t>BA.5 Dominanz in den meisten EU Ländern in KW23</a:t>
            </a:r>
          </a:p>
          <a:p>
            <a:r>
              <a:rPr lang="de-DE" sz="1200" b="0" dirty="0"/>
              <a:t>-&gt; BA.5 Welle: sinkende Fallzahlen ab ca. KW28 erwartet</a:t>
            </a:r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53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34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85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07/20/2022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07/20/2022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07/20/2022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07/20/2022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07/20/2022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07/20/2022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07/20/2022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07/20/2022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07/20/2022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07/20/2022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riant-proportion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40AC740-496A-47AC-B3C2-A27427E1B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742" y="2784800"/>
            <a:ext cx="5523318" cy="3641116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Internationale Lage update, Datenstand 19.07.2022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0" y="6480816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 Dashboard Zugriff 20.07.2022, Datenstand 19.07.2022; Karte &amp; Tabelle PHI Auswertung von </a:t>
            </a:r>
            <a:r>
              <a:rPr lang="de-DE" sz="1200" dirty="0"/>
              <a:t>WHO Daten, Datenstand 19.07.2022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14964" y="706818"/>
            <a:ext cx="777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45AA6"/>
                </a:solidFill>
              </a:rPr>
              <a:t>Anzahl Fälle pro KW und WHO Region, 30.12.2019 – 19.07.2022 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D2CAC3-A2DC-49BF-930F-1DCB70E15B2F}"/>
              </a:ext>
            </a:extLst>
          </p:cNvPr>
          <p:cNvSpPr txBox="1"/>
          <p:nvPr/>
        </p:nvSpPr>
        <p:spPr>
          <a:xfrm>
            <a:off x="9126904" y="2198510"/>
            <a:ext cx="312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B77BB6B3-5F24-4611-B2F2-FC4BFFBD4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953202"/>
              </p:ext>
            </p:extLst>
          </p:nvPr>
        </p:nvGraphicFramePr>
        <p:xfrm>
          <a:off x="138264" y="3482415"/>
          <a:ext cx="6530418" cy="2943500"/>
        </p:xfrm>
        <a:graphic>
          <a:graphicData uri="http://schemas.openxmlformats.org/drawingml/2006/table">
            <a:tbl>
              <a:tblPr/>
              <a:tblGrid>
                <a:gridCol w="923622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368600472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  <a:gridCol w="1160526">
                  <a:extLst>
                    <a:ext uri="{9D8B030D-6E8A-4147-A177-3AD203B41FA5}">
                      <a16:colId xmlns:a16="http://schemas.microsoft.com/office/drawing/2014/main" val="1508028638"/>
                    </a:ext>
                  </a:extLst>
                </a:gridCol>
              </a:tblGrid>
              <a:tr h="66505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71.363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1.745.356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5.428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1.638.349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1.637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2.501.306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363.183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6.319.557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10.970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88FCC31E-F792-4231-B590-1F413FACD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043850"/>
            <a:ext cx="7301846" cy="22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A763FC4-4C28-4450-B21F-3C8D898CB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457" y="901946"/>
            <a:ext cx="5707228" cy="59400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in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502F1E3-5A6C-4D73-AEFD-86D09814D54F}"/>
              </a:ext>
            </a:extLst>
          </p:cNvPr>
          <p:cNvSpPr txBox="1"/>
          <p:nvPr/>
        </p:nvSpPr>
        <p:spPr>
          <a:xfrm>
            <a:off x="2367412" y="6265712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12.07.2022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FE80FD-5DF0-411E-B9F6-A08F126FC9AE}"/>
              </a:ext>
            </a:extLst>
          </p:cNvPr>
          <p:cNvSpPr txBox="1"/>
          <p:nvPr/>
        </p:nvSpPr>
        <p:spPr>
          <a:xfrm>
            <a:off x="8549616" y="6275113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19.07.2022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6668AA-9AEC-498D-A6CA-788AB44B6A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07"/>
          <a:stretch/>
        </p:blipFill>
        <p:spPr>
          <a:xfrm>
            <a:off x="830315" y="901946"/>
            <a:ext cx="5027086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Virusvarianten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1AFC0D18-D6EA-4898-A521-CEB8A3B20E6F}"/>
              </a:ext>
            </a:extLst>
          </p:cNvPr>
          <p:cNvSpPr txBox="1"/>
          <p:nvPr/>
        </p:nvSpPr>
        <p:spPr>
          <a:xfrm>
            <a:off x="5946145" y="6581001"/>
            <a:ext cx="62458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13.7.2022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A0E414F-5E34-4B00-867C-7143806AE664}"/>
              </a:ext>
            </a:extLst>
          </p:cNvPr>
          <p:cNvSpPr txBox="1"/>
          <p:nvPr/>
        </p:nvSpPr>
        <p:spPr>
          <a:xfrm>
            <a:off x="204719" y="1144945"/>
            <a:ext cx="10644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Omikron BA.5 dominiert weiterhin das weltweite Infektionsgeschehen (KW26)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BA.2: 4%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BA.2.12.1: 7%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BA.4: 14%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BA.5: 50% </a:t>
            </a:r>
            <a:r>
              <a:rPr lang="de-DE" b="1" dirty="0">
                <a:sym typeface="Wingdings" panose="05000000000000000000" pitchFamily="2" charset="2"/>
              </a:rPr>
              <a:t>(89 Länder)</a:t>
            </a:r>
            <a:endParaRPr lang="de-DE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BCFB7EA-F148-4A16-B989-D3E6D9D90477}"/>
              </a:ext>
            </a:extLst>
          </p:cNvPr>
          <p:cNvSpPr txBox="1"/>
          <p:nvPr/>
        </p:nvSpPr>
        <p:spPr>
          <a:xfrm>
            <a:off x="171203" y="2909849"/>
            <a:ext cx="1188974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dirty="0"/>
              <a:t>BA.2.75 Variant </a:t>
            </a:r>
            <a:r>
              <a:rPr lang="de-DE" b="1" dirty="0" err="1"/>
              <a:t>of</a:t>
            </a:r>
            <a:r>
              <a:rPr lang="de-DE" b="1" dirty="0"/>
              <a:t> Interest (VOI) &amp; VOC – Lineage </a:t>
            </a:r>
            <a:r>
              <a:rPr lang="de-DE" b="1" dirty="0" err="1"/>
              <a:t>under</a:t>
            </a:r>
            <a:r>
              <a:rPr lang="de-DE" b="1" dirty="0"/>
              <a:t> </a:t>
            </a:r>
            <a:r>
              <a:rPr lang="de-DE" b="1" dirty="0" err="1"/>
              <a:t>monitoring</a:t>
            </a:r>
            <a:r>
              <a:rPr lang="de-DE" b="1" dirty="0"/>
              <a:t> (VOC-LUM)</a:t>
            </a:r>
          </a:p>
          <a:p>
            <a:r>
              <a:rPr lang="de-DE" b="1" dirty="0"/>
              <a:t>EU/EEA (14.07.2022):</a:t>
            </a:r>
          </a:p>
          <a:p>
            <a:pPr>
              <a:spcAft>
                <a:spcPts val="600"/>
              </a:spcAft>
            </a:pPr>
            <a:r>
              <a:rPr lang="en-GB" sz="1600" dirty="0" err="1"/>
              <a:t>Dänemark</a:t>
            </a:r>
            <a:r>
              <a:rPr lang="en-GB" sz="1600" dirty="0"/>
              <a:t> (1), Deutschland (2), Luxemburg (1), </a:t>
            </a:r>
            <a:r>
              <a:rPr lang="en-GB" sz="1600" dirty="0" err="1"/>
              <a:t>Niederlande</a:t>
            </a:r>
            <a:r>
              <a:rPr lang="en-GB" sz="1600" dirty="0"/>
              <a:t> (1)</a:t>
            </a:r>
          </a:p>
          <a:p>
            <a:r>
              <a:rPr lang="en-GB" b="1" dirty="0" err="1"/>
              <a:t>Drittstaaten</a:t>
            </a:r>
            <a:r>
              <a:rPr lang="en-GB" b="1" dirty="0"/>
              <a:t> </a:t>
            </a:r>
            <a:r>
              <a:rPr lang="de-DE" b="1" dirty="0"/>
              <a:t>(14.07.2022):</a:t>
            </a:r>
            <a:endParaRPr lang="en-GB" b="1" dirty="0"/>
          </a:p>
          <a:p>
            <a:r>
              <a:rPr lang="en-GB" sz="1600" dirty="0" err="1"/>
              <a:t>Australien</a:t>
            </a:r>
            <a:r>
              <a:rPr lang="en-GB" sz="1600" dirty="0"/>
              <a:t> (2), </a:t>
            </a:r>
            <a:r>
              <a:rPr lang="en-GB" sz="1600" dirty="0" err="1"/>
              <a:t>Kanada</a:t>
            </a:r>
            <a:r>
              <a:rPr lang="en-GB" sz="1600" dirty="0"/>
              <a:t> (4), </a:t>
            </a:r>
            <a:r>
              <a:rPr lang="en-GB" sz="1600" dirty="0" err="1"/>
              <a:t>Indonesien</a:t>
            </a:r>
            <a:r>
              <a:rPr lang="en-GB" sz="1600" dirty="0"/>
              <a:t> (4), Japan (3), Martinique (1), Nepal (2), </a:t>
            </a:r>
            <a:r>
              <a:rPr lang="en-GB" sz="1600" dirty="0" err="1"/>
              <a:t>Neuseeland</a:t>
            </a:r>
            <a:r>
              <a:rPr lang="en-GB" sz="1600" dirty="0"/>
              <a:t> (6), </a:t>
            </a:r>
            <a:r>
              <a:rPr lang="en-GB" sz="1600" dirty="0" err="1"/>
              <a:t>Türkei</a:t>
            </a:r>
            <a:r>
              <a:rPr lang="en-GB" sz="1600" dirty="0"/>
              <a:t> (1), USA (9), </a:t>
            </a:r>
            <a:r>
              <a:rPr lang="en-GB" sz="1600" dirty="0" err="1"/>
              <a:t>Vereinigtes</a:t>
            </a:r>
            <a:r>
              <a:rPr lang="en-GB" sz="1600" dirty="0"/>
              <a:t> </a:t>
            </a:r>
            <a:r>
              <a:rPr lang="en-GB" sz="1600" dirty="0" err="1"/>
              <a:t>Königreich</a:t>
            </a:r>
            <a:r>
              <a:rPr lang="en-GB" sz="1600" dirty="0"/>
              <a:t> (14)</a:t>
            </a:r>
          </a:p>
          <a:p>
            <a:endParaRPr lang="en-GB" sz="1600" dirty="0"/>
          </a:p>
          <a:p>
            <a:endParaRPr lang="en-GB" sz="1600" dirty="0"/>
          </a:p>
          <a:p>
            <a:pPr algn="ctr"/>
            <a:r>
              <a:rPr lang="en-GB" sz="1600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Derzeit keine soliden wissenschaftlichen Erkenntnisse über Übertragbarkeit, Schwere der Erkrankung oder die Immunabwehr gegenüber BA.2.75.</a:t>
            </a:r>
          </a:p>
        </p:txBody>
      </p:sp>
    </p:spTree>
    <p:extLst>
      <p:ext uri="{BB962C8B-B14F-4D97-AF65-F5344CB8AC3E}">
        <p14:creationId xmlns:p14="http://schemas.microsoft.com/office/powerpoint/2010/main" val="191585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3733" dirty="0">
                <a:latin typeface="Scala Sans OT" panose="020B0504030101020104" pitchFamily="34" charset="0"/>
              </a:rPr>
              <a:t>USA BA.5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1AFC0D18-D6EA-4898-A521-CEB8A3B20E6F}"/>
              </a:ext>
            </a:extLst>
          </p:cNvPr>
          <p:cNvSpPr txBox="1"/>
          <p:nvPr/>
        </p:nvSpPr>
        <p:spPr>
          <a:xfrm>
            <a:off x="5946145" y="6581001"/>
            <a:ext cx="62458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</a:t>
            </a:r>
            <a:r>
              <a:rPr lang="de-DE" sz="1200" i="1" dirty="0">
                <a:solidFill>
                  <a:prstClr val="black"/>
                </a:solidFill>
                <a:hlinkClick r:id="rId3"/>
              </a:rPr>
              <a:t>US CDC</a:t>
            </a:r>
            <a:r>
              <a:rPr lang="de-DE" sz="1200" i="1" dirty="0">
                <a:solidFill>
                  <a:prstClr val="black"/>
                </a:solidFill>
              </a:rPr>
              <a:t> Dashboard Zugriff  20.7.2022, Datenstand 19.7.2022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25A63FD-3772-4ED6-BFFD-B4765448B45F}"/>
              </a:ext>
            </a:extLst>
          </p:cNvPr>
          <p:cNvSpPr txBox="1"/>
          <p:nvPr/>
        </p:nvSpPr>
        <p:spPr>
          <a:xfrm>
            <a:off x="234626" y="1205309"/>
            <a:ext cx="931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USA</a:t>
            </a:r>
            <a:r>
              <a:rPr lang="de-DE" dirty="0"/>
              <a:t>: </a:t>
            </a:r>
            <a:r>
              <a:rPr lang="de-DE" u="sng" dirty="0"/>
              <a:t>BA.5:</a:t>
            </a:r>
            <a:r>
              <a:rPr lang="de-DE" dirty="0"/>
              <a:t> Zunahme seit Ende April 2022, Anteil nun bei 78%  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D35C036-40E8-4686-9ACD-319A4391A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72" y="1935764"/>
            <a:ext cx="5260564" cy="360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75EDE23-6433-4900-BC8A-63EFC6F78E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1" t="2860"/>
          <a:stretch/>
        </p:blipFill>
        <p:spPr>
          <a:xfrm>
            <a:off x="5702695" y="1935764"/>
            <a:ext cx="6245855" cy="349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5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3733" dirty="0">
                <a:latin typeface="Scala Sans OT" panose="020B0504030101020104" pitchFamily="34" charset="0"/>
              </a:rPr>
              <a:t>USA BA.5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1AFC0D18-D6EA-4898-A521-CEB8A3B20E6F}"/>
              </a:ext>
            </a:extLst>
          </p:cNvPr>
          <p:cNvSpPr txBox="1"/>
          <p:nvPr/>
        </p:nvSpPr>
        <p:spPr>
          <a:xfrm>
            <a:off x="5946145" y="6581001"/>
            <a:ext cx="62458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OWID, Zugriff 20.7.2022, US CDC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7E8D566-DC44-49E1-967E-EC0BCA3EC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78" y="1255805"/>
            <a:ext cx="6396573" cy="434639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4171CF3-5CF7-4059-81B6-6B3DC8BA2A4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674119" y="1792214"/>
            <a:ext cx="5420532" cy="354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6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2965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Breitbild</PresentationFormat>
  <Paragraphs>101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ＭＳ 明朝</vt:lpstr>
      <vt:lpstr>Scala Sans OT</vt:lpstr>
      <vt:lpstr>Wingdings</vt:lpstr>
      <vt:lpstr>1_Office-Design</vt:lpstr>
      <vt:lpstr>Internationale Lage update, Datenstand 19.07.2022</vt:lpstr>
      <vt:lpstr>7-Tages-Inzidenz pro 100.000 Einwohner in Europa</vt:lpstr>
      <vt:lpstr>Virusvarianten</vt:lpstr>
      <vt:lpstr>USA BA.5</vt:lpstr>
      <vt:lpstr>USA BA.5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Kerber, Romy</cp:lastModifiedBy>
  <cp:revision>1039</cp:revision>
  <dcterms:created xsi:type="dcterms:W3CDTF">2015-11-02T12:29:13Z</dcterms:created>
  <dcterms:modified xsi:type="dcterms:W3CDTF">2022-07-20T13:46:38Z</dcterms:modified>
</cp:coreProperties>
</file>