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1" r:id="rId8"/>
    <p:sldId id="656" r:id="rId9"/>
    <p:sldId id="662" r:id="rId10"/>
    <p:sldId id="1012" r:id="rId11"/>
    <p:sldId id="1022" r:id="rId12"/>
    <p:sldId id="667" r:id="rId13"/>
    <p:sldId id="283" r:id="rId14"/>
    <p:sldId id="28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7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058C94"/>
    <a:srgbClr val="006EC7"/>
    <a:srgbClr val="E22B00"/>
    <a:srgbClr val="FFFFFF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0824" autoAdjust="0"/>
  </p:normalViewPr>
  <p:slideViewPr>
    <p:cSldViewPr snapToGrid="0" snapToObjects="1">
      <p:cViewPr>
        <p:scale>
          <a:sx n="70" d="100"/>
          <a:sy n="70" d="100"/>
        </p:scale>
        <p:origin x="1088" y="-176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20.07.2022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20.07.2022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in KW 28/2022 insgesamt stabil bis leicht gesunken im Vgl. zur Vorwoche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28/2022 4,0 je 100T (Vorwoche: 4,6; Vorwochenwert hat sich erhöht von 3,7 auf 4,6)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28/2022: 29,9 je 100T (Vorwoche: 30,3/100T)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Zahlenabgleich: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_Inzidenz.pdf</a:t>
            </a:r>
            <a:endParaRPr lang="de-DE" b="1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in KW 27/2022 insgesamt stabil im Vgl. zur Vorwoche;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28/2022 4,0 je 100T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27/2022: 25 je 100T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Combine_scale_short_ICU.png</a:t>
            </a:r>
            <a:endParaRPr lang="de-DE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22 verzeichneter Anstieg der COVID-SARI-Fälle insbesondere in den Altersgruppen 60-79 und 80 hat sich abgeschwächt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Todesfälle in KW 24/25 in AG 80+ hat sich aktuell nicht fortgesetzt</a:t>
            </a: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leichter Rückgang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5,5 % (Vorwoche: 5,8 %); Vorwochenwert ist um 0,2 Prozentpunkte „gesunken“ (Wochenvorwert: 6,0 %)</a:t>
            </a:r>
            <a:b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Trend: in den letzten Wochen leicht steigend bis stabil</a:t>
            </a:r>
            <a:b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liegt mit 5,5 % z.T. deutlich höher als in den vorpandemischen Jahren zur 28. KW (2011-2019:  2,7 bis 5,1 %)</a:t>
            </a:r>
            <a:b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Rückgang bei den Kindern 9,0 % (Vorwoche: 11,8 %); stabil bei den Erwachsenen (4,9 %; Vorwoche: 5,0 %)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ARE 5 AGs: Rückgang bei Klein- und Schulkindern (ev. Ferieneffekt); Erwachsene: eher Anstieg 35 bis 59-Jährigen, leichter Rückgang bei den 15 bis 34 bei den ab 60-Jährigen eher stabil</a:t>
            </a:r>
            <a:b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minimal gesunken 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(von 2,0 auf 1,8 %); (Wochenvorwert: 2,1 %); 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bei den Kindern (bei Erwachsenen stabil)</a:t>
            </a:r>
          </a:p>
          <a:p>
            <a:pPr marL="0" indent="0">
              <a:buFontTx/>
              <a:buNone/>
            </a:pPr>
            <a:endParaRPr lang="de-DE" i="0" strike="noStrike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de-DE" i="1" strike="noStrik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28. KW wurden bundesweit etwas weniger Arzt­be­su­che wegen ARE regis­triert als in der Vor­woche; aber: es gab für die Vorwoche noch eine Reihe von Nachmeldungen, sodass der Trend eher stabil ist.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insgesamt: stabil mit Trend nach unten. 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Liegt in KW 28 insgesamt mit 1.490 (Vorwoche: 1.657) etwas niedriger als in 27. KW; Vorwochenwert: 1.504)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liegt seit 3 Wochen insgesamt bei 1.500</a:t>
            </a:r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 dem Bereich der Vorjahre zur 27. KW, aber auch in allen AGs deutlich höher (bis auf die AG 0 bis 4: in Vorsaison niedriger)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 oder leichter Rückgang in allen AGs zur Vorwoche (zwischen 6 und 11 %)</a:t>
            </a:r>
          </a:p>
          <a:p>
            <a:pPr marL="0" lvl="0" indent="0">
              <a:buFontTx/>
              <a:buNone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KI  (insgesamt) in 9 von 12 Regionen zur stabil oder gesunken; bei 0-4 Jährigen: 7 von 12 Regionen gestiegen, Schulkinder: 10 von 12 Regionen stabil der gesunken.</a:t>
            </a:r>
          </a:p>
          <a:p>
            <a:pPr marL="171450" lvl="0" indent="-171450">
              <a:buFontTx/>
              <a:buChar char="-"/>
            </a:pPr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\\rki.local\daten\Projekte\FG36_AGI\Wochenberichte\Berichterstellung\Saison_2021_22\Woche_28_2022\KI_2015_2022_07_19.xlsx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(„</a:t>
            </a:r>
            <a:r>
              <a:rPr lang="de-D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Pivot_Chart_KI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22/2022 wird insgesamt wieder ein Anstieg der Arztkonsultationen wegen </a:t>
            </a:r>
            <a:r>
              <a:rPr lang="de-DE" dirty="0">
                <a:sym typeface="Wingdings" panose="05000000000000000000" pitchFamily="2" charset="2"/>
              </a:rPr>
              <a:t>COVID-ARE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beobachtet, KW 28/2022 weitestgehend stabil im Vergleich zur Vorwoche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Vorwochenwert hat sich aber auch nochmal erhöht (von 440 auf 530)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28/2022 sind die Werte in den Altersgruppen der 5- bis 79-Jährigen im Vergleich zur Vorwoche weitestgehend stabil geblieben, in den anderen Altersgruppen leicht gestiegen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22/2022 z.T. deutlicher Anstieg der Werte, insbesondere in den Altersgruppen 15-79 Jahre; Trend jetzt eher stabil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 KW 28 weiter eher stabil auf Sommerniveau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SARI-ICU seit KW 24 etwas über den üblichen Werten, aber weiter auf Sommerniveau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 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 in den letzten Wochen angestiegen, Trend stabil: KW 28: 40 % (Vorwoche: 40 %) 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44 % (Vorwoche: 40 %), leichter </a:t>
            </a:r>
            <a:r>
              <a:rPr lang="de-DE" b="0" dirty="0"/>
              <a:t>Anstieg im Vgl. zur Vorwoche, jedoch nicht so deutlich wie von KW 26 auf 27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Anteil Influenza in KW 28 unter 1%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70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SARI-Fallzahlen in fast allen Altersgruppen auf Sommerniveau, in AG 80+ weiterhin leicht erhöht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19.7.2022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28.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" y="3123491"/>
            <a:ext cx="9144000" cy="3657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8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4,0 COVID-SARI pro 100.000</a:t>
            </a:r>
          </a:p>
          <a:p>
            <a:endParaRPr lang="de-DE" dirty="0"/>
          </a:p>
          <a:p>
            <a:r>
              <a:rPr lang="de-DE" dirty="0"/>
              <a:t>Entspricht ca. 3.300 neuen Krankenhausaufnahmen wegen COVID-SARI in D.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66944" y="46200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30/100T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err="1"/>
              <a:t>Hospitalisierungs</a:t>
            </a:r>
            <a:r>
              <a:rPr lang="de-DE" dirty="0"/>
              <a:t>/Intensivinzidenz COVID-SARI in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74" y="753708"/>
            <a:ext cx="7730717" cy="309228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73" y="3726176"/>
            <a:ext cx="7730717" cy="30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6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18. KW bis 28.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 19.7.2022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20.07.2022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D0020B4-9DDD-4018-9D27-C1E60B797F95}"/>
              </a:ext>
            </a:extLst>
          </p:cNvPr>
          <p:cNvSpPr txBox="1"/>
          <p:nvPr/>
        </p:nvSpPr>
        <p:spPr>
          <a:xfrm>
            <a:off x="4339259" y="695908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28909385-F1A0-4D98-822F-9755FBB30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670" y="1009591"/>
            <a:ext cx="445047" cy="2865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26D62C8-19CA-4BA6-9D94-F1A6695DC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83" y="935627"/>
            <a:ext cx="8388823" cy="2743438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740065E-FE82-458B-83E5-9D7EC82DEBD7}"/>
              </a:ext>
            </a:extLst>
          </p:cNvPr>
          <p:cNvSpPr txBox="1"/>
          <p:nvPr/>
        </p:nvSpPr>
        <p:spPr>
          <a:xfrm>
            <a:off x="1234768" y="2481815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HKU1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FD6940F-BEE3-437C-A681-E6C0C70E96C5}"/>
              </a:ext>
            </a:extLst>
          </p:cNvPr>
          <p:cNvSpPr txBox="1"/>
          <p:nvPr/>
        </p:nvSpPr>
        <p:spPr>
          <a:xfrm>
            <a:off x="4847251" y="1684579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NL63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3CF5CE1-78C9-497E-9ACF-39C207A7451C}"/>
              </a:ext>
            </a:extLst>
          </p:cNvPr>
          <p:cNvSpPr txBox="1"/>
          <p:nvPr/>
        </p:nvSpPr>
        <p:spPr>
          <a:xfrm>
            <a:off x="6239079" y="2096106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15F80BA-4007-4BF9-8926-05898C5D85B8}"/>
              </a:ext>
            </a:extLst>
          </p:cNvPr>
          <p:cNvSpPr txBox="1"/>
          <p:nvPr/>
        </p:nvSpPr>
        <p:spPr>
          <a:xfrm>
            <a:off x="8041227" y="2096106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40E894B-6785-400C-9F4E-EF746A140126}"/>
              </a:ext>
            </a:extLst>
          </p:cNvPr>
          <p:cNvSpPr txBox="1"/>
          <p:nvPr/>
        </p:nvSpPr>
        <p:spPr>
          <a:xfrm>
            <a:off x="6774663" y="2482310"/>
            <a:ext cx="444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tx2">
                    <a:lumMod val="75000"/>
                  </a:schemeClr>
                </a:solidFill>
              </a:rPr>
              <a:t>229E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3B91B37-5B63-48BB-95FF-AE182711E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83" y="3709206"/>
            <a:ext cx="8394920" cy="2743438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0097F491-070F-498D-8F6F-05CE8639A6D2}"/>
              </a:ext>
            </a:extLst>
          </p:cNvPr>
          <p:cNvSpPr txBox="1"/>
          <p:nvPr/>
        </p:nvSpPr>
        <p:spPr>
          <a:xfrm>
            <a:off x="1902848" y="4518142"/>
            <a:ext cx="108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9BDD2F8-B869-494C-8C4B-93DB459F0E10}"/>
              </a:ext>
            </a:extLst>
          </p:cNvPr>
          <p:cNvSpPr txBox="1"/>
          <p:nvPr/>
        </p:nvSpPr>
        <p:spPr>
          <a:xfrm>
            <a:off x="2165354" y="5439226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B1760B8-7645-4E59-A8CD-AB1B58893DEE}"/>
              </a:ext>
            </a:extLst>
          </p:cNvPr>
          <p:cNvSpPr txBox="1"/>
          <p:nvPr/>
        </p:nvSpPr>
        <p:spPr>
          <a:xfrm>
            <a:off x="7627711" y="4718197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20.07.2022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5B8DF76-EFE7-43CD-BEFE-16040D238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1" y="2057281"/>
            <a:ext cx="8364437" cy="274343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B25B59F-FEB4-4358-BDD7-338463500BA2}"/>
              </a:ext>
            </a:extLst>
          </p:cNvPr>
          <p:cNvSpPr txBox="1"/>
          <p:nvPr/>
        </p:nvSpPr>
        <p:spPr>
          <a:xfrm>
            <a:off x="7988358" y="3713831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4731843-CB8A-46B8-A583-AF34494D17D6}"/>
              </a:ext>
            </a:extLst>
          </p:cNvPr>
          <p:cNvSpPr txBox="1"/>
          <p:nvPr/>
        </p:nvSpPr>
        <p:spPr>
          <a:xfrm>
            <a:off x="7988358" y="3867070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E7598E-C6C2-471A-A0BA-9F9D5C3A0084}"/>
              </a:ext>
            </a:extLst>
          </p:cNvPr>
          <p:cNvSpPr txBox="1"/>
          <p:nvPr/>
        </p:nvSpPr>
        <p:spPr>
          <a:xfrm>
            <a:off x="7116699" y="3590720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HMPV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15B9B0B-71A6-4396-BA4E-A44E908A5080}"/>
              </a:ext>
            </a:extLst>
          </p:cNvPr>
          <p:cNvSpPr txBox="1"/>
          <p:nvPr/>
        </p:nvSpPr>
        <p:spPr>
          <a:xfrm>
            <a:off x="6120695" y="3418633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RSV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2412E19-6375-4827-A1DD-CB65E88ED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74" y="901583"/>
            <a:ext cx="4557692" cy="272336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28.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19.7.2022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44102" y="848537"/>
            <a:ext cx="360279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KW 28 bei 5.500 ARE (Vorwoche: 5.800)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4,6 Mio. ARE in Deutschland, unabhängig von einem Arztbesuch</a:t>
            </a:r>
            <a:br>
              <a:rPr lang="de-DE" b="1" dirty="0"/>
            </a:br>
            <a:r>
              <a:rPr lang="de-DE" dirty="0"/>
              <a:t>(27. KW: ca. 4,8 Millionen). </a:t>
            </a: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16" y="1091125"/>
            <a:ext cx="917284" cy="666544"/>
          </a:xfrm>
          <a:prstGeom prst="rect">
            <a:avLst/>
          </a:prstGeom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6EDFDB6-7155-4508-92E1-5134C8F3E2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34" t="76280" r="9844" b="2496"/>
          <a:stretch/>
        </p:blipFill>
        <p:spPr>
          <a:xfrm>
            <a:off x="5066434" y="5326072"/>
            <a:ext cx="3234922" cy="68339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C96C44A-806F-4398-8747-EC2EA70931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2328"/>
          <a:stretch/>
        </p:blipFill>
        <p:spPr>
          <a:xfrm>
            <a:off x="107704" y="3704696"/>
            <a:ext cx="4773438" cy="269645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066434" y="3923051"/>
            <a:ext cx="3602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Kontinuierlicher</a:t>
            </a:r>
            <a:r>
              <a:rPr lang="en-US" dirty="0"/>
              <a:t> </a:t>
            </a:r>
            <a:r>
              <a:rPr lang="en-US" dirty="0" err="1"/>
              <a:t>Anstieg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den </a:t>
            </a:r>
          </a:p>
          <a:p>
            <a:r>
              <a:rPr lang="en-US" dirty="0"/>
              <a:t>35- bis 59-Jährigen (</a:t>
            </a:r>
            <a:r>
              <a:rPr lang="en-US" dirty="0" err="1"/>
              <a:t>seit</a:t>
            </a:r>
            <a:r>
              <a:rPr lang="en-US" dirty="0"/>
              <a:t> der 21. KW)</a:t>
            </a:r>
          </a:p>
        </p:txBody>
      </p:sp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28.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19.07.2022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584921" y="1217562"/>
            <a:ext cx="30859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28. KW 2022:</a:t>
            </a:r>
          </a:p>
          <a:p>
            <a:r>
              <a:rPr lang="de-DE" dirty="0"/>
              <a:t>stabil bis zurückgehend, Rückgang in allen Alters-gruppen durch Nachmeldungen für 27. KW</a:t>
            </a:r>
          </a:p>
          <a:p>
            <a:endParaRPr lang="de-DE" sz="600" dirty="0"/>
          </a:p>
          <a:p>
            <a:endParaRPr lang="de-DE" sz="600" dirty="0"/>
          </a:p>
          <a:p>
            <a:br>
              <a:rPr lang="de-DE" sz="600" dirty="0"/>
            </a:br>
            <a:r>
              <a:rPr lang="de-DE" dirty="0"/>
              <a:t>ca. 1.500 Arzt­konsul­ta­tionen wegen ARE pro 100.000 EW </a:t>
            </a:r>
          </a:p>
          <a:p>
            <a:endParaRPr lang="de-DE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28. KW 2022: ca. 1,2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70217AA-E821-4A2D-9D85-5EC13C87C0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061"/>
          <a:stretch/>
        </p:blipFill>
        <p:spPr>
          <a:xfrm>
            <a:off x="307858" y="1296251"/>
            <a:ext cx="5174344" cy="259134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0D50B51-D14F-43F9-B51D-87F166B92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52" y="3879241"/>
            <a:ext cx="5095650" cy="2208404"/>
          </a:xfrm>
          <a:prstGeom prst="rect">
            <a:avLst/>
          </a:prstGeom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790778A-1A7E-4FF2-AD98-A01C3F590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500547"/>
              </p:ext>
            </p:extLst>
          </p:nvPr>
        </p:nvGraphicFramePr>
        <p:xfrm>
          <a:off x="386552" y="6120045"/>
          <a:ext cx="5095649" cy="124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7308">
                  <a:extLst>
                    <a:ext uri="{9D8B030D-6E8A-4147-A177-3AD203B41FA5}">
                      <a16:colId xmlns:a16="http://schemas.microsoft.com/office/drawing/2014/main" val="2021475547"/>
                    </a:ext>
                  </a:extLst>
                </a:gridCol>
                <a:gridCol w="581247">
                  <a:extLst>
                    <a:ext uri="{9D8B030D-6E8A-4147-A177-3AD203B41FA5}">
                      <a16:colId xmlns:a16="http://schemas.microsoft.com/office/drawing/2014/main" val="2823393862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1782775068"/>
                    </a:ext>
                  </a:extLst>
                </a:gridCol>
                <a:gridCol w="666307">
                  <a:extLst>
                    <a:ext uri="{9D8B030D-6E8A-4147-A177-3AD203B41FA5}">
                      <a16:colId xmlns:a16="http://schemas.microsoft.com/office/drawing/2014/main" val="3306090650"/>
                    </a:ext>
                  </a:extLst>
                </a:gridCol>
                <a:gridCol w="694661">
                  <a:extLst>
                    <a:ext uri="{9D8B030D-6E8A-4147-A177-3AD203B41FA5}">
                      <a16:colId xmlns:a16="http://schemas.microsoft.com/office/drawing/2014/main" val="1700687430"/>
                    </a:ext>
                  </a:extLst>
                </a:gridCol>
                <a:gridCol w="474921">
                  <a:extLst>
                    <a:ext uri="{9D8B030D-6E8A-4147-A177-3AD203B41FA5}">
                      <a16:colId xmlns:a16="http://schemas.microsoft.com/office/drawing/2014/main" val="3479863166"/>
                    </a:ext>
                  </a:extLst>
                </a:gridCol>
                <a:gridCol w="534517">
                  <a:extLst>
                    <a:ext uri="{9D8B030D-6E8A-4147-A177-3AD203B41FA5}">
                      <a16:colId xmlns:a16="http://schemas.microsoft.com/office/drawing/2014/main" val="4040554831"/>
                    </a:ext>
                  </a:extLst>
                </a:gridCol>
              </a:tblGrid>
              <a:tr h="124811">
                <a:tc>
                  <a:txBody>
                    <a:bodyPr/>
                    <a:lstStyle/>
                    <a:p>
                      <a:r>
                        <a:rPr lang="de-DE" sz="800" dirty="0"/>
                        <a:t>Durchschnitt  2006 - 2019</a:t>
                      </a:r>
                    </a:p>
                  </a:txBody>
                  <a:tcPr marL="180000" marR="3600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2500</a:t>
                      </a:r>
                    </a:p>
                  </a:txBody>
                  <a:tcPr marL="180000" marR="3600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870</a:t>
                      </a:r>
                    </a:p>
                  </a:txBody>
                  <a:tcPr marL="180000" marR="3600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600</a:t>
                      </a:r>
                    </a:p>
                  </a:txBody>
                  <a:tcPr marL="180000" marR="3600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410</a:t>
                      </a:r>
                    </a:p>
                  </a:txBody>
                  <a:tcPr marL="180000" marR="3600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200</a:t>
                      </a:r>
                    </a:p>
                  </a:txBody>
                  <a:tcPr marL="180000" marR="3600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530</a:t>
                      </a:r>
                    </a:p>
                  </a:txBody>
                  <a:tcPr marL="180000" marR="36000" marT="0" marB="0"/>
                </a:tc>
                <a:extLst>
                  <a:ext uri="{0D108BD9-81ED-4DB2-BD59-A6C34878D82A}">
                    <a16:rowId xmlns:a16="http://schemas.microsoft.com/office/drawing/2014/main" val="1782874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19.7.2022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28. KW 2022</a:t>
            </a:r>
          </a:p>
          <a:p>
            <a:r>
              <a:rPr lang="de-DE" dirty="0"/>
              <a:t>Rund 520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430.000 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56" y="2074540"/>
            <a:ext cx="7891200" cy="315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5" y="1036359"/>
            <a:ext cx="4248000" cy="212400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28. KW 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41" y="1038595"/>
            <a:ext cx="4248000" cy="2124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9" y="2888816"/>
            <a:ext cx="4248000" cy="2124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9" y="4705759"/>
            <a:ext cx="4248000" cy="2124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57" y="2888816"/>
            <a:ext cx="4248000" cy="2124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8B91DD3-4611-4FF2-9689-E0F81878D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6057" y="4705759"/>
            <a:ext cx="4248000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28.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19.7.2022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ABB6EA4-8B35-4E34-A239-AF7B425C22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61"/>
          <a:stretch/>
        </p:blipFill>
        <p:spPr>
          <a:xfrm>
            <a:off x="362066" y="3748102"/>
            <a:ext cx="7520400" cy="2840879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A5FC49-CA49-455B-B90A-A99745118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71" y="755815"/>
            <a:ext cx="7520400" cy="3008160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B01C52E-18B6-415A-8071-B499121D88EC}"/>
              </a:ext>
            </a:extLst>
          </p:cNvPr>
          <p:cNvCxnSpPr/>
          <p:nvPr/>
        </p:nvCxnSpPr>
        <p:spPr>
          <a:xfrm>
            <a:off x="1451240" y="2459470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59D16A2-86EC-42F8-8801-032EF2D35773}"/>
              </a:ext>
            </a:extLst>
          </p:cNvPr>
          <p:cNvCxnSpPr/>
          <p:nvPr/>
        </p:nvCxnSpPr>
        <p:spPr>
          <a:xfrm>
            <a:off x="1451240" y="5552339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28.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3" y="535225"/>
            <a:ext cx="8049600" cy="295152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28.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377473" y="1700298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40%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034348" y="1664246"/>
            <a:ext cx="387311" cy="20535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17" y="3774513"/>
            <a:ext cx="8334000" cy="30558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354F24-6F11-49D5-83BA-B26CAC6AAC75}"/>
              </a:ext>
            </a:extLst>
          </p:cNvPr>
          <p:cNvGrpSpPr/>
          <p:nvPr/>
        </p:nvGrpSpPr>
        <p:grpSpPr>
          <a:xfrm>
            <a:off x="1025717" y="4305953"/>
            <a:ext cx="6137729" cy="1053762"/>
            <a:chOff x="1128532" y="4454567"/>
            <a:chExt cx="5932667" cy="949283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CD13BE1-4C58-455D-A03D-6D379662BD9D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5403850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3A165BA0-1BE9-42C7-9B78-6478854D808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2" y="4454567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777999" y="514958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07935B3-DD82-4764-B414-22A30F20846F}"/>
              </a:ext>
            </a:extLst>
          </p:cNvPr>
          <p:cNvSpPr txBox="1"/>
          <p:nvPr/>
        </p:nvSpPr>
        <p:spPr>
          <a:xfrm>
            <a:off x="1757880" y="3826283"/>
            <a:ext cx="497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421659" y="4533666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44%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>
            <a:off x="7062567" y="4718332"/>
            <a:ext cx="412116" cy="55467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6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28.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19.7.2022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A8532FCE-2D1B-4E54-B9B3-41A2CD55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145" y="771215"/>
            <a:ext cx="3600000" cy="2160000"/>
          </a:xfrm>
          <a:prstGeom prst="rect">
            <a:avLst/>
          </a:prstGeom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7867988" y="1348961"/>
            <a:ext cx="169568" cy="621819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7004640" y="1014978"/>
            <a:ext cx="1466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53 % COVID-19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44B8011-0E8F-4B83-ACAB-0F32B1324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145" y="4429039"/>
            <a:ext cx="3600000" cy="2160000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7816427" y="5110183"/>
            <a:ext cx="48118" cy="524484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7001277" y="4863329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51 % COVID-19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39BEA9BF-0D4D-4EF7-A4E8-470882D46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874" y="2674755"/>
            <a:ext cx="3600000" cy="2160000"/>
          </a:xfrm>
          <a:prstGeom prst="rect">
            <a:avLst/>
          </a:prstGeom>
        </p:spPr>
      </p:pic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7800766" y="3286717"/>
            <a:ext cx="88590" cy="583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7031662" y="2971212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38 % COVID-19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2F0F7D-8A75-44CC-95CB-AA0D0D96D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73" y="753708"/>
            <a:ext cx="360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583E5F7-4812-4A2F-AFD0-65688485F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" y="2667529"/>
            <a:ext cx="3600000" cy="21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3189EA-0C44-40DA-857C-5A0A02753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74" y="440556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28.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01558"/>
            <a:ext cx="1860421" cy="195750"/>
          </a:xfrm>
        </p:spPr>
        <p:txBody>
          <a:bodyPr/>
          <a:lstStyle/>
          <a:p>
            <a:r>
              <a:rPr lang="de-DE" dirty="0"/>
              <a:t>Stand: 19.7.2022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1612</Words>
  <Application>Microsoft Office PowerPoint</Application>
  <PresentationFormat>Bildschirmpräsentation (4:3)</PresentationFormat>
  <Paragraphs>169</Paragraphs>
  <Slides>14</Slides>
  <Notes>13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Daten NRZ Influenzaviren  Datenstand 19.7.2022</vt:lpstr>
      <vt:lpstr>GrippeWeb bis zur 28. KW 2022 </vt:lpstr>
      <vt:lpstr>Arbeitsgemeinschaft Influenza ARE-Konsultationen / 100.000 Einwohner bis zur 28. KW 2022</vt:lpstr>
      <vt:lpstr>Arbeitsgemeinschaft Influenza - SEEDARE ARE-Konsultationen mit COVID-Diagnose / 100.000 Einwohner </vt:lpstr>
      <vt:lpstr>SEEDARE – ARE mit COVID-19 Konsultationen in Altersgruppen bis zur 28.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3485</cp:revision>
  <cp:lastPrinted>2020-05-13T06:04:10Z</cp:lastPrinted>
  <dcterms:created xsi:type="dcterms:W3CDTF">2015-11-02T12:29:13Z</dcterms:created>
  <dcterms:modified xsi:type="dcterms:W3CDTF">2022-07-20T08:58:58Z</dcterms:modified>
</cp:coreProperties>
</file>