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4" r:id="rId2"/>
    <p:sldId id="296" r:id="rId3"/>
    <p:sldId id="307" r:id="rId4"/>
    <p:sldId id="298" r:id="rId5"/>
    <p:sldId id="25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9" autoAdjust="0"/>
    <p:restoredTop sz="78649" autoAdjust="0"/>
  </p:normalViewPr>
  <p:slideViewPr>
    <p:cSldViewPr snapToGrid="0">
      <p:cViewPr varScale="1">
        <p:scale>
          <a:sx n="93" d="100"/>
          <a:sy n="93" d="100"/>
        </p:scale>
        <p:origin x="1524" y="84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58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7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75EF67D8-CF97-463F-9FB8-5DA44034E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714" y="3789442"/>
            <a:ext cx="5194500" cy="295116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46D4796-9C3A-4B1C-AA52-711E802F7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091" y="412669"/>
            <a:ext cx="4562004" cy="324088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0882656-0494-4283-A12A-609DE487E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6" y="2424004"/>
            <a:ext cx="6508294" cy="3862366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25319" y="729489"/>
            <a:ext cx="6396631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27.07.2022 werden </a:t>
            </a:r>
            <a:r>
              <a:rPr lang="de-DE" sz="1600" b="1" dirty="0"/>
              <a:t>1.561 </a:t>
            </a:r>
            <a:r>
              <a:rPr lang="de-DE" sz="1600" dirty="0"/>
              <a:t>COVID-19-Patient*innen auf Intensivstationen (der ca. 1.300 Akutkrankenhäuser) behandelt.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Weiterhin Anstieg der COVID-ITS-Belegung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ITS-COVID-Neuaufnahmen mit </a:t>
            </a:r>
            <a:r>
              <a:rPr lang="de-DE" sz="1600" b="1" dirty="0"/>
              <a:t>+1.443 </a:t>
            </a:r>
            <a:r>
              <a:rPr lang="de-DE" sz="1600" dirty="0"/>
              <a:t>in den letzten 7 Tagen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73E6659-02B7-4105-A782-708515D3013E}"/>
              </a:ext>
            </a:extLst>
          </p:cNvPr>
          <p:cNvSpPr txBox="1"/>
          <p:nvPr/>
        </p:nvSpPr>
        <p:spPr>
          <a:xfrm>
            <a:off x="2422946" y="2463130"/>
            <a:ext cx="522682" cy="48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8E05476-1B7D-42B7-B693-607D1AAFF78E}"/>
              </a:ext>
            </a:extLst>
          </p:cNvPr>
          <p:cNvSpPr txBox="1"/>
          <p:nvPr/>
        </p:nvSpPr>
        <p:spPr>
          <a:xfrm>
            <a:off x="2103751" y="2469200"/>
            <a:ext cx="522682" cy="48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94FA65-78BB-490E-93D3-A41CCE0BC88E}"/>
              </a:ext>
            </a:extLst>
          </p:cNvPr>
          <p:cNvSpPr txBox="1"/>
          <p:nvPr/>
        </p:nvSpPr>
        <p:spPr>
          <a:xfrm>
            <a:off x="2800375" y="2499476"/>
            <a:ext cx="647826" cy="452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5.762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1BC29F1-248A-43B5-91BB-6499CD29C5E5}"/>
              </a:ext>
            </a:extLst>
          </p:cNvPr>
          <p:cNvCxnSpPr>
            <a:cxnSpLocks/>
          </p:cNvCxnSpPr>
          <p:nvPr/>
        </p:nvCxnSpPr>
        <p:spPr>
          <a:xfrm>
            <a:off x="6314867" y="3997495"/>
            <a:ext cx="88115" cy="715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5785B65B-14EA-4574-853C-A004843C0E4E}"/>
              </a:ext>
            </a:extLst>
          </p:cNvPr>
          <p:cNvSpPr txBox="1"/>
          <p:nvPr/>
        </p:nvSpPr>
        <p:spPr>
          <a:xfrm>
            <a:off x="6071755" y="4859872"/>
            <a:ext cx="567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1.330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28318D-B736-4639-8DFC-4670EAAD84D7}"/>
              </a:ext>
            </a:extLst>
          </p:cNvPr>
          <p:cNvSpPr txBox="1"/>
          <p:nvPr/>
        </p:nvSpPr>
        <p:spPr>
          <a:xfrm>
            <a:off x="6587880" y="117397"/>
            <a:ext cx="4321605" cy="326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Neuaufnahmen auf die ITS  </a:t>
            </a:r>
            <a:r>
              <a:rPr lang="de-DE" sz="1400" i="1" dirty="0"/>
              <a:t>(pro Tag)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A6C48BA-DBCA-4E42-9409-27AE09EA0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4865" y="136525"/>
            <a:ext cx="2198781" cy="47359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AAA6FB0-3973-446F-85CA-9B0A7ED38003}"/>
              </a:ext>
            </a:extLst>
          </p:cNvPr>
          <p:cNvSpPr/>
          <p:nvPr/>
        </p:nvSpPr>
        <p:spPr>
          <a:xfrm>
            <a:off x="12016324" y="247403"/>
            <a:ext cx="111781" cy="19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9613F9B-6184-43ED-B357-93E81FD51C3E}"/>
              </a:ext>
            </a:extLst>
          </p:cNvPr>
          <p:cNvCxnSpPr>
            <a:cxnSpLocks/>
          </p:cNvCxnSpPr>
          <p:nvPr/>
        </p:nvCxnSpPr>
        <p:spPr>
          <a:xfrm>
            <a:off x="11244695" y="974390"/>
            <a:ext cx="218209" cy="565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5A5CCA7F-C133-48F9-AA23-066889ED1C2D}"/>
              </a:ext>
            </a:extLst>
          </p:cNvPr>
          <p:cNvCxnSpPr>
            <a:cxnSpLocks/>
          </p:cNvCxnSpPr>
          <p:nvPr/>
        </p:nvCxnSpPr>
        <p:spPr>
          <a:xfrm>
            <a:off x="11793682" y="5265022"/>
            <a:ext cx="222642" cy="761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CC5F998-7246-46A0-9465-C91563D1A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084"/>
            <a:ext cx="12192000" cy="616598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B4ADC84-E69C-48C0-A0C8-E3B81A78DC55}"/>
              </a:ext>
            </a:extLst>
          </p:cNvPr>
          <p:cNvSpPr txBox="1"/>
          <p:nvPr/>
        </p:nvSpPr>
        <p:spPr>
          <a:xfrm>
            <a:off x="119473" y="148045"/>
            <a:ext cx="1144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Anteil der COVID-19-Patient*innen an der Gesamtzahl betreibbarer ITS-Betten </a:t>
            </a:r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(letzte 8 Wochen)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2D312E7-73C0-45FF-864B-432FA5C4C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298" y="167059"/>
            <a:ext cx="4765732" cy="32145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96678E4-F95C-4DCA-9392-1A9120810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3" y="1004938"/>
            <a:ext cx="4876411" cy="3834443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FB971EB3-0020-4DB3-9459-B953DC3FB4BD}"/>
              </a:ext>
            </a:extLst>
          </p:cNvPr>
          <p:cNvSpPr txBox="1"/>
          <p:nvPr/>
        </p:nvSpPr>
        <p:spPr>
          <a:xfrm>
            <a:off x="5627099" y="3803842"/>
            <a:ext cx="1636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Gründe der </a:t>
            </a:r>
            <a:br>
              <a:rPr lang="de-DE" sz="1600" b="1" dirty="0"/>
            </a:br>
            <a:r>
              <a:rPr lang="de-DE" sz="1600" b="1" dirty="0"/>
              <a:t>Betriebs-einschränkung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462F7C8C-599F-401B-ABCE-D93941BF0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374" y="5833691"/>
            <a:ext cx="1724025" cy="85725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38293D3-A43C-4BE2-80CE-E6704B7094C6}"/>
              </a:ext>
            </a:extLst>
          </p:cNvPr>
          <p:cNvSpPr txBox="1"/>
          <p:nvPr/>
        </p:nvSpPr>
        <p:spPr>
          <a:xfrm>
            <a:off x="78216" y="245017"/>
            <a:ext cx="403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Behandlungsbelegung COVID-19 nach Schweregrad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6A99EC6-3536-4C3A-B41C-6B03BE042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138" y="5102991"/>
            <a:ext cx="1811952" cy="1443536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FBE7F3B-05CF-41D0-8AF3-BE0FB5966504}"/>
              </a:ext>
            </a:extLst>
          </p:cNvPr>
          <p:cNvSpPr txBox="1"/>
          <p:nvPr/>
        </p:nvSpPr>
        <p:spPr>
          <a:xfrm>
            <a:off x="5488341" y="167059"/>
            <a:ext cx="172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Einschätzung Betriebssituation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D952C85-2393-4995-B293-1E1FD103FD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7834" y="95635"/>
            <a:ext cx="1885950" cy="5334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926F1F0-D294-4C6B-8E58-ADFB2AF01EBF}"/>
              </a:ext>
            </a:extLst>
          </p:cNvPr>
          <p:cNvSpPr/>
          <p:nvPr/>
        </p:nvSpPr>
        <p:spPr>
          <a:xfrm>
            <a:off x="4478482" y="3313177"/>
            <a:ext cx="475771" cy="1658181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F150F66-EAD5-4481-A389-5A8CFD76A3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40"/>
          <a:stretch/>
        </p:blipFill>
        <p:spPr>
          <a:xfrm>
            <a:off x="7212366" y="3651250"/>
            <a:ext cx="4800600" cy="31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1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0A859D9-080D-4895-AE64-D07143AC9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784" y="553181"/>
            <a:ext cx="4763534" cy="24672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1E8F049-E702-468F-A48F-D858FADDA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368" y="525780"/>
            <a:ext cx="5853681" cy="301896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55CED36-BC16-4C48-A16C-4F4851EDA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005" y="3819951"/>
            <a:ext cx="6458909" cy="2883154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6E5DBD5B-F586-4CFC-96F1-BC191D90A6EA}"/>
              </a:ext>
            </a:extLst>
          </p:cNvPr>
          <p:cNvSpPr txBox="1"/>
          <p:nvPr/>
        </p:nvSpPr>
        <p:spPr>
          <a:xfrm>
            <a:off x="84683" y="167380"/>
            <a:ext cx="185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Altersgruppen Entwicklung  </a:t>
            </a:r>
            <a:r>
              <a:rPr lang="de-DE" sz="1600" dirty="0"/>
              <a:t>(absolut)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74DD230-A680-4DA1-B2C4-29776E49A2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7" y="1332565"/>
            <a:ext cx="1181381" cy="196603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43499B8-02FB-49FA-A140-60A31A9067F1}"/>
              </a:ext>
            </a:extLst>
          </p:cNvPr>
          <p:cNvSpPr txBox="1"/>
          <p:nvPr/>
        </p:nvSpPr>
        <p:spPr>
          <a:xfrm>
            <a:off x="7210570" y="146104"/>
            <a:ext cx="284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(zoom):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FFF6E81-E8E7-4F54-AEBF-5D98A0924801}"/>
              </a:ext>
            </a:extLst>
          </p:cNvPr>
          <p:cNvSpPr txBox="1"/>
          <p:nvPr/>
        </p:nvSpPr>
        <p:spPr>
          <a:xfrm>
            <a:off x="90963" y="4088721"/>
            <a:ext cx="185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Altersgruppen Entwicklung  </a:t>
            </a:r>
            <a:r>
              <a:rPr lang="de-DE" sz="1600" dirty="0"/>
              <a:t>(prozentual)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234365-9641-49CA-BE6D-D97212076EE1}"/>
              </a:ext>
            </a:extLst>
          </p:cNvPr>
          <p:cNvSpPr txBox="1"/>
          <p:nvPr/>
        </p:nvSpPr>
        <p:spPr>
          <a:xfrm rot="10800000" flipV="1">
            <a:off x="3594627" y="3777353"/>
            <a:ext cx="2085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(prozentuale Anteile)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BCF6F6B-692F-4488-9C61-DA99AEF67C85}"/>
              </a:ext>
            </a:extLst>
          </p:cNvPr>
          <p:cNvSpPr txBox="1"/>
          <p:nvPr/>
        </p:nvSpPr>
        <p:spPr>
          <a:xfrm rot="10800000" flipV="1">
            <a:off x="3494808" y="27995"/>
            <a:ext cx="1767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(absolute Anzahlen)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4DE3AA27-9868-4AD0-8EBC-22760808AA57}"/>
              </a:ext>
            </a:extLst>
          </p:cNvPr>
          <p:cNvCxnSpPr>
            <a:cxnSpLocks/>
          </p:cNvCxnSpPr>
          <p:nvPr/>
        </p:nvCxnSpPr>
        <p:spPr>
          <a:xfrm flipV="1">
            <a:off x="7210570" y="2655605"/>
            <a:ext cx="368359" cy="441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64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F0BC941-2666-4177-AD63-BEA1B204EE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06"/>
          <a:stretch/>
        </p:blipFill>
        <p:spPr>
          <a:xfrm>
            <a:off x="7307136" y="563170"/>
            <a:ext cx="4868399" cy="22845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EC78F8F-D9E9-4137-A46C-C0FD4C3AE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7" y="2442528"/>
            <a:ext cx="7218199" cy="438690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" y="701445"/>
            <a:ext cx="7057909" cy="78129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8085923" y="13565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Breitbild</PresentationFormat>
  <Paragraphs>29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DIVI-Intensivregister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Esins, Janina</cp:lastModifiedBy>
  <cp:revision>685</cp:revision>
  <dcterms:created xsi:type="dcterms:W3CDTF">2021-01-13T08:46:29Z</dcterms:created>
  <dcterms:modified xsi:type="dcterms:W3CDTF">2022-07-27T08:18:57Z</dcterms:modified>
</cp:coreProperties>
</file>