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265" r:id="rId3"/>
    <p:sldId id="266" r:id="rId4"/>
    <p:sldId id="264" r:id="rId5"/>
    <p:sldId id="256" r:id="rId6"/>
    <p:sldId id="267" r:id="rId7"/>
    <p:sldId id="268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83424" autoAdjust="0"/>
  </p:normalViewPr>
  <p:slideViewPr>
    <p:cSldViewPr snapToGrid="0" snapToObjects="1">
      <p:cViewPr varScale="1">
        <p:scale>
          <a:sx n="127" d="100"/>
          <a:sy n="127" d="100"/>
        </p:scale>
        <p:origin x="140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27.07.2022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27.07.2022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27.07.2022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27.07.2022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27.07.2022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27.07.2022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4DEAB-476E-4BE6-9700-23ABAEE65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1EA6710-8213-4BC3-BA78-6315DC643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82078F-733C-4678-B6C3-BDAEF7AA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4159-B5D3-47F1-838F-8FB8F5395F40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3F4F98-6BF1-47BB-9317-8D66C057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542401-B509-46BB-A35A-C5E870D2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441B-68E9-4926-9079-3E4D99E1F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353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27.07.2022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/>
          </a:bodyPr>
          <a:lstStyle/>
          <a:p>
            <a:r>
              <a:rPr lang="de-DE" dirty="0"/>
              <a:t>BA.5</a:t>
            </a:r>
            <a:br>
              <a:rPr lang="de-DE" dirty="0"/>
            </a:br>
            <a:r>
              <a:rPr lang="de-DE" b="0" i="1" dirty="0"/>
              <a:t>Schwere</a:t>
            </a: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FG32 &amp; FG36</a:t>
            </a:r>
            <a:br>
              <a:rPr lang="de-DE" dirty="0"/>
            </a:br>
            <a:r>
              <a:rPr lang="de-DE" dirty="0"/>
              <a:t>Berlin, 27.07.2022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27.07.2022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EFA3D8-EBB4-4EFD-8175-13C6932F5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6" r="3232"/>
          <a:stretch/>
        </p:blipFill>
        <p:spPr>
          <a:xfrm>
            <a:off x="60456" y="1711115"/>
            <a:ext cx="3514016" cy="201449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C56A5497-87BA-46BE-8165-1DB83EDAD3D8}"/>
              </a:ext>
            </a:extLst>
          </p:cNvPr>
          <p:cNvSpPr/>
          <p:nvPr/>
        </p:nvSpPr>
        <p:spPr>
          <a:xfrm>
            <a:off x="-30228" y="367925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Quelle: German Primate Center (DPZ) - Leibniz Institute </a:t>
            </a:r>
            <a:r>
              <a:rPr lang="de-DE" sz="800" dirty="0" err="1">
                <a:solidFill>
                  <a:schemeClr val="bg1"/>
                </a:solidFill>
              </a:rPr>
              <a:t>for</a:t>
            </a:r>
            <a:r>
              <a:rPr lang="de-DE" sz="800" dirty="0">
                <a:solidFill>
                  <a:schemeClr val="bg1"/>
                </a:solidFill>
              </a:rPr>
              <a:t> Primate Research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6CCBBD0-DF01-4BAD-84A5-C3540EB62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27.07.2022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AB771A9-3B5C-4198-8361-01BDAE2A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11555B6-E6E2-4795-8FF0-B8728560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2129"/>
          </a:xfrm>
        </p:spPr>
        <p:txBody>
          <a:bodyPr/>
          <a:lstStyle/>
          <a:p>
            <a:r>
              <a:rPr lang="de-DE" dirty="0"/>
              <a:t>WHO: </a:t>
            </a:r>
            <a:r>
              <a:rPr lang="en-US" dirty="0"/>
              <a:t>Summary of phenotypic characteristics* of the Omicron VOC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47C9B84-DAE0-4230-A7D4-0B51319ADA4C}"/>
              </a:ext>
            </a:extLst>
          </p:cNvPr>
          <p:cNvSpPr/>
          <p:nvPr/>
        </p:nvSpPr>
        <p:spPr>
          <a:xfrm>
            <a:off x="2814992" y="491424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Quelle: Weekly epidemiological update on COVID-19 - 20 July 2022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EA7525-AB6A-4E0A-84F4-BE0493F04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1065537"/>
            <a:ext cx="7451226" cy="375121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D5CA55B-F56C-4E2E-A7F9-1B9A178CCE1E}"/>
              </a:ext>
            </a:extLst>
          </p:cNvPr>
          <p:cNvSpPr/>
          <p:nvPr/>
        </p:nvSpPr>
        <p:spPr>
          <a:xfrm>
            <a:off x="6990248" y="1707888"/>
            <a:ext cx="1073097" cy="64234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63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B33A838-4B7F-44C4-94C6-01430E19A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27.07.2022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AE6148A-D0C7-445B-BA05-63AB202A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2ABC1E-89D0-441A-845F-FC724A6157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South </a:t>
            </a:r>
            <a:r>
              <a:rPr lang="de-DE" dirty="0" err="1"/>
              <a:t>Africa</a:t>
            </a:r>
            <a:r>
              <a:rPr lang="de-DE" dirty="0"/>
              <a:t>: </a:t>
            </a:r>
          </a:p>
          <a:p>
            <a:pPr lvl="1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disease</a:t>
            </a:r>
            <a:r>
              <a:rPr lang="de-DE" dirty="0"/>
              <a:t> </a:t>
            </a:r>
            <a:r>
              <a:rPr lang="de-DE" dirty="0" err="1"/>
              <a:t>severity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BA.4/BA.5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BA.1/BA.2</a:t>
            </a:r>
          </a:p>
          <a:p>
            <a:r>
              <a:rPr lang="de-DE" dirty="0" err="1"/>
              <a:t>Denmark</a:t>
            </a:r>
            <a:r>
              <a:rPr lang="de-DE" dirty="0"/>
              <a:t>: </a:t>
            </a:r>
          </a:p>
          <a:p>
            <a:pPr lvl="1"/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hospitalisation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BA.5 </a:t>
            </a:r>
            <a:r>
              <a:rPr lang="de-DE" dirty="0" err="1"/>
              <a:t>infection</a:t>
            </a:r>
            <a:r>
              <a:rPr lang="de-DE" dirty="0"/>
              <a:t> </a:t>
            </a:r>
            <a:r>
              <a:rPr lang="de-DE" dirty="0" err="1"/>
              <a:t>causing</a:t>
            </a:r>
            <a:r>
              <a:rPr lang="de-DE" dirty="0"/>
              <a:t> COVID-19 </a:t>
            </a:r>
          </a:p>
          <a:p>
            <a:pPr lvl="1"/>
            <a:r>
              <a:rPr lang="en-US" dirty="0"/>
              <a:t>similar vaccine effectiveness against BA.5 compared to BA.2</a:t>
            </a:r>
          </a:p>
          <a:p>
            <a:r>
              <a:rPr lang="en-US" dirty="0"/>
              <a:t>Portugal : </a:t>
            </a:r>
          </a:p>
          <a:p>
            <a:pPr lvl="1"/>
            <a:r>
              <a:rPr lang="en-US" dirty="0"/>
              <a:t>BA.5 cases vaccinated with booster had 3.4 times higher odds of hospitalization compared BA.2 cases</a:t>
            </a:r>
          </a:p>
          <a:p>
            <a:pPr lvl="1"/>
            <a:r>
              <a:rPr lang="de-DE" dirty="0"/>
              <a:t>„</a:t>
            </a:r>
            <a:r>
              <a:rPr lang="de-DE" i="1" dirty="0" err="1"/>
              <a:t>No</a:t>
            </a:r>
            <a:r>
              <a:rPr lang="de-DE" i="1" dirty="0"/>
              <a:t> </a:t>
            </a:r>
            <a:r>
              <a:rPr lang="de-DE" i="1" dirty="0" err="1"/>
              <a:t>evidence</a:t>
            </a:r>
            <a:r>
              <a:rPr lang="de-DE" i="1" dirty="0"/>
              <a:t> </a:t>
            </a: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reduced</a:t>
            </a:r>
            <a:r>
              <a:rPr lang="de-DE" i="1" dirty="0"/>
              <a:t> </a:t>
            </a:r>
            <a:r>
              <a:rPr lang="de-DE" i="1" dirty="0" err="1"/>
              <a:t>vaccine</a:t>
            </a:r>
            <a:r>
              <a:rPr lang="de-DE" i="1" dirty="0"/>
              <a:t> </a:t>
            </a:r>
            <a:r>
              <a:rPr lang="de-DE" i="1" dirty="0" err="1"/>
              <a:t>effectiveness</a:t>
            </a:r>
            <a:r>
              <a:rPr lang="de-DE" dirty="0"/>
              <a:t>“, but also „</a:t>
            </a:r>
            <a:r>
              <a:rPr lang="en-US" i="1" dirty="0"/>
              <a:t>Although less effective compared with BA.2, COVID-19 booster vaccination still offers substantial protection against severe outcomes..”</a:t>
            </a:r>
          </a:p>
          <a:p>
            <a:pPr lvl="1"/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DDC1B68-AD3D-4CA1-916D-934AA157F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7222"/>
            <a:ext cx="7983646" cy="281060"/>
          </a:xfrm>
        </p:spPr>
        <p:txBody>
          <a:bodyPr/>
          <a:lstStyle/>
          <a:p>
            <a:r>
              <a:rPr lang="de-DE" dirty="0"/>
              <a:t>BA.5 </a:t>
            </a:r>
            <a:r>
              <a:rPr lang="de-DE" dirty="0" err="1"/>
              <a:t>disease</a:t>
            </a:r>
            <a:r>
              <a:rPr lang="de-DE" dirty="0"/>
              <a:t> </a:t>
            </a:r>
            <a:r>
              <a:rPr lang="de-DE" dirty="0" err="1"/>
              <a:t>severity</a:t>
            </a:r>
            <a:r>
              <a:rPr lang="de-DE" dirty="0"/>
              <a:t> – international, </a:t>
            </a:r>
            <a:r>
              <a:rPr lang="de-DE" i="1" dirty="0"/>
              <a:t>all </a:t>
            </a:r>
            <a:r>
              <a:rPr lang="de-DE" i="1" dirty="0" err="1"/>
              <a:t>published</a:t>
            </a:r>
            <a:r>
              <a:rPr lang="de-DE" i="1" dirty="0"/>
              <a:t> </a:t>
            </a:r>
            <a:r>
              <a:rPr lang="de-DE" i="1" dirty="0" err="1"/>
              <a:t>as</a:t>
            </a:r>
            <a:r>
              <a:rPr lang="de-DE" i="1" dirty="0"/>
              <a:t> </a:t>
            </a:r>
            <a:r>
              <a:rPr lang="de-DE" i="1" dirty="0" err="1"/>
              <a:t>preprints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93323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B9F05B3-4B2A-4814-834D-B96EB2D63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27.07.2022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A29110D-B9AD-4B49-8587-777FD96F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9C3D7D9-B347-4FB2-84FC-F946B892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01" y="236140"/>
            <a:ext cx="7983646" cy="281060"/>
          </a:xfrm>
        </p:spPr>
        <p:txBody>
          <a:bodyPr/>
          <a:lstStyle/>
          <a:p>
            <a:r>
              <a:rPr lang="de-DE" dirty="0"/>
              <a:t>BA.5  </a:t>
            </a:r>
            <a:r>
              <a:rPr lang="de-DE"/>
              <a:t>in Deutschland</a:t>
            </a:r>
            <a:endParaRPr lang="de-DE"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50D659A4-1E36-4EFA-91CE-6EB5361D0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432149"/>
              </p:ext>
            </p:extLst>
          </p:nvPr>
        </p:nvGraphicFramePr>
        <p:xfrm>
          <a:off x="457200" y="752414"/>
          <a:ext cx="2325309" cy="392990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872835">
                  <a:extLst>
                    <a:ext uri="{9D8B030D-6E8A-4147-A177-3AD203B41FA5}">
                      <a16:colId xmlns:a16="http://schemas.microsoft.com/office/drawing/2014/main" val="3129636527"/>
                    </a:ext>
                  </a:extLst>
                </a:gridCol>
                <a:gridCol w="677371">
                  <a:extLst>
                    <a:ext uri="{9D8B030D-6E8A-4147-A177-3AD203B41FA5}">
                      <a16:colId xmlns:a16="http://schemas.microsoft.com/office/drawing/2014/main" val="485701843"/>
                    </a:ext>
                  </a:extLst>
                </a:gridCol>
                <a:gridCol w="775103">
                  <a:extLst>
                    <a:ext uri="{9D8B030D-6E8A-4147-A177-3AD203B41FA5}">
                      <a16:colId xmlns:a16="http://schemas.microsoft.com/office/drawing/2014/main" val="1348791469"/>
                    </a:ext>
                  </a:extLst>
                </a:gridCol>
              </a:tblGrid>
              <a:tr h="17863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KW</a:t>
                      </a:r>
                      <a:endParaRPr lang="de-DE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Anzahl</a:t>
                      </a:r>
                      <a:endParaRPr lang="de-DE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Anteil</a:t>
                      </a:r>
                      <a:endParaRPr lang="de-DE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726059"/>
                  </a:ext>
                </a:extLst>
              </a:tr>
              <a:tr h="17863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2022-KW08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1210926315"/>
                  </a:ext>
                </a:extLst>
              </a:tr>
              <a:tr h="17863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2022-KW09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1149640261"/>
                  </a:ext>
                </a:extLst>
              </a:tr>
              <a:tr h="17863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2022-KW10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2235146104"/>
                  </a:ext>
                </a:extLst>
              </a:tr>
              <a:tr h="17863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2022-KW11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3040616952"/>
                  </a:ext>
                </a:extLst>
              </a:tr>
              <a:tr h="17863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2022-KW12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529817574"/>
                  </a:ext>
                </a:extLst>
              </a:tr>
              <a:tr h="17863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2022-KW13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764086187"/>
                  </a:ext>
                </a:extLst>
              </a:tr>
              <a:tr h="17863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2022-KW14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0,1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1522072935"/>
                  </a:ext>
                </a:extLst>
              </a:tr>
              <a:tr h="17863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2022-KW15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19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0,2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1765515872"/>
                  </a:ext>
                </a:extLst>
              </a:tr>
              <a:tr h="17863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2022-KW16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25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0,2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3500149579"/>
                  </a:ext>
                </a:extLst>
              </a:tr>
              <a:tr h="17863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2022-KW17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69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0,7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4200995139"/>
                  </a:ext>
                </a:extLst>
              </a:tr>
              <a:tr h="17863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2022-KW18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138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1,7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1983860429"/>
                  </a:ext>
                </a:extLst>
              </a:tr>
              <a:tr h="17863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2022-KW19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270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3,5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3561883022"/>
                  </a:ext>
                </a:extLst>
              </a:tr>
              <a:tr h="17863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2022-KW20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444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6,7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3712232595"/>
                  </a:ext>
                </a:extLst>
              </a:tr>
              <a:tr h="17863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2022-KW21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693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14,5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2391988464"/>
                  </a:ext>
                </a:extLst>
              </a:tr>
              <a:tr h="17863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2022-KW22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1618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32,4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3057704799"/>
                  </a:ext>
                </a:extLst>
              </a:tr>
              <a:tr h="17863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2022-KW23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2853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52,3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731856054"/>
                  </a:ext>
                </a:extLst>
              </a:tr>
              <a:tr h="17863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2022-KW24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3718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64,8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2838459592"/>
                  </a:ext>
                </a:extLst>
              </a:tr>
              <a:tr h="17863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2022-KW25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5116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77,3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2370194784"/>
                  </a:ext>
                </a:extLst>
              </a:tr>
              <a:tr h="17863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2022-KW26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6595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83,3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1901888862"/>
                  </a:ext>
                </a:extLst>
              </a:tr>
              <a:tr h="17863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2022-KW27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4988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86,6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1089113963"/>
                  </a:ext>
                </a:extLst>
              </a:tr>
              <a:tr h="17863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2022-KW28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  <a:latin typeface="+mj-lt"/>
                        </a:rPr>
                        <a:t>2207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  <a:latin typeface="+mj-lt"/>
                        </a:rPr>
                        <a:t>88,8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3740676034"/>
                  </a:ext>
                </a:extLst>
              </a:tr>
            </a:tbl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5DAABB78-D53F-41FD-BFBA-208E2B289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341" y="1277152"/>
            <a:ext cx="6151976" cy="2980583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4D43C60B-FB1C-44BE-82F9-2AA7806C96A2}"/>
              </a:ext>
            </a:extLst>
          </p:cNvPr>
          <p:cNvSpPr/>
          <p:nvPr/>
        </p:nvSpPr>
        <p:spPr>
          <a:xfrm>
            <a:off x="3189495" y="1011705"/>
            <a:ext cx="5550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Fälle mit </a:t>
            </a:r>
            <a:r>
              <a:rPr lang="de-DE" dirty="0" err="1"/>
              <a:t>vollst</a:t>
            </a:r>
            <a:r>
              <a:rPr lang="de-DE" dirty="0"/>
              <a:t>. Angaben und Nachweis im Meldesystem</a:t>
            </a:r>
          </a:p>
        </p:txBody>
      </p:sp>
    </p:spTree>
    <p:extLst>
      <p:ext uri="{BB962C8B-B14F-4D97-AF65-F5344CB8AC3E}">
        <p14:creationId xmlns:p14="http://schemas.microsoft.com/office/powerpoint/2010/main" val="192044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CD283032-EEA4-4AA5-8CA1-04C21E174E73}"/>
              </a:ext>
            </a:extLst>
          </p:cNvPr>
          <p:cNvSpPr/>
          <p:nvPr/>
        </p:nvSpPr>
        <p:spPr>
          <a:xfrm>
            <a:off x="1732176" y="841773"/>
            <a:ext cx="1187777" cy="35699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41150E7-7550-4FF3-8289-99FFDDF7722A}"/>
              </a:ext>
            </a:extLst>
          </p:cNvPr>
          <p:cNvSpPr/>
          <p:nvPr/>
        </p:nvSpPr>
        <p:spPr>
          <a:xfrm rot="10800000">
            <a:off x="2793869" y="837489"/>
            <a:ext cx="1187777" cy="35699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2C3B493-8CA0-4775-9E35-B83026CFB136}"/>
              </a:ext>
            </a:extLst>
          </p:cNvPr>
          <p:cNvSpPr txBox="1"/>
          <p:nvPr/>
        </p:nvSpPr>
        <p:spPr>
          <a:xfrm>
            <a:off x="755669" y="390332"/>
            <a:ext cx="7713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Omicron</a:t>
            </a:r>
            <a:r>
              <a:rPr lang="de-DE" sz="1100" dirty="0"/>
              <a:t>-Linien</a:t>
            </a:r>
            <a:endParaRPr lang="de-DE" sz="135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273A097-56F8-4451-99AE-8A87B295E644}"/>
              </a:ext>
            </a:extLst>
          </p:cNvPr>
          <p:cNvSpPr txBox="1"/>
          <p:nvPr/>
        </p:nvSpPr>
        <p:spPr>
          <a:xfrm>
            <a:off x="933651" y="1030493"/>
            <a:ext cx="5094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BA.1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6A548E-314E-4D72-A69B-50F9E1BF7AD0}"/>
              </a:ext>
            </a:extLst>
          </p:cNvPr>
          <p:cNvSpPr txBox="1"/>
          <p:nvPr/>
        </p:nvSpPr>
        <p:spPr>
          <a:xfrm>
            <a:off x="899818" y="2445694"/>
            <a:ext cx="5094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BA.2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F23DBAB-A034-4BA5-9E5A-60F1ABF79357}"/>
              </a:ext>
            </a:extLst>
          </p:cNvPr>
          <p:cNvSpPr txBox="1"/>
          <p:nvPr/>
        </p:nvSpPr>
        <p:spPr>
          <a:xfrm>
            <a:off x="886854" y="4009365"/>
            <a:ext cx="5094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BA.5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6492263-48FE-4E53-9BFD-5265E9DB365F}"/>
              </a:ext>
            </a:extLst>
          </p:cNvPr>
          <p:cNvSpPr txBox="1"/>
          <p:nvPr/>
        </p:nvSpPr>
        <p:spPr>
          <a:xfrm>
            <a:off x="1738341" y="422711"/>
            <a:ext cx="114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/>
              <a:t>saisonal „helfende“ Faktoren allgemein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8FA11BE-DC30-4F62-86F7-5374CB4AD4FB}"/>
              </a:ext>
            </a:extLst>
          </p:cNvPr>
          <p:cNvSpPr txBox="1"/>
          <p:nvPr/>
        </p:nvSpPr>
        <p:spPr>
          <a:xfrm>
            <a:off x="2865157" y="378733"/>
            <a:ext cx="10746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/>
              <a:t>Immunität durch Impfung seit Impfzeitpunkt</a:t>
            </a:r>
          </a:p>
        </p:txBody>
      </p:sp>
      <p:sp>
        <p:nvSpPr>
          <p:cNvPr id="12" name="Gleichschenkliges Dreieck 11">
            <a:extLst>
              <a:ext uri="{FF2B5EF4-FFF2-40B4-BE49-F238E27FC236}">
                <a16:creationId xmlns:a16="http://schemas.microsoft.com/office/drawing/2014/main" id="{F6BD6EDD-8819-4067-83B5-CF09BE0A2207}"/>
              </a:ext>
            </a:extLst>
          </p:cNvPr>
          <p:cNvSpPr/>
          <p:nvPr/>
        </p:nvSpPr>
        <p:spPr>
          <a:xfrm>
            <a:off x="3974578" y="871230"/>
            <a:ext cx="1187777" cy="35699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3C58FEE-5D14-4F73-AC75-454C1336B1A7}"/>
              </a:ext>
            </a:extLst>
          </p:cNvPr>
          <p:cNvSpPr txBox="1"/>
          <p:nvPr/>
        </p:nvSpPr>
        <p:spPr>
          <a:xfrm>
            <a:off x="4046769" y="368441"/>
            <a:ext cx="11155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/>
              <a:t>Immunität z.B. durch Re-Infektion, allg. </a:t>
            </a:r>
            <a:r>
              <a:rPr lang="de-DE" sz="900" b="1" dirty="0" err="1"/>
              <a:t>Seroprävalenz</a:t>
            </a:r>
            <a:endParaRPr lang="de-DE" sz="900" b="1" dirty="0"/>
          </a:p>
        </p:txBody>
      </p:sp>
      <p:sp>
        <p:nvSpPr>
          <p:cNvPr id="14" name="Gleichschenkliges Dreieck 13">
            <a:extLst>
              <a:ext uri="{FF2B5EF4-FFF2-40B4-BE49-F238E27FC236}">
                <a16:creationId xmlns:a16="http://schemas.microsoft.com/office/drawing/2014/main" id="{5867EBEA-8232-46F4-A894-C8489505F158}"/>
              </a:ext>
            </a:extLst>
          </p:cNvPr>
          <p:cNvSpPr/>
          <p:nvPr/>
        </p:nvSpPr>
        <p:spPr>
          <a:xfrm rot="10800000">
            <a:off x="5269583" y="871229"/>
            <a:ext cx="1187777" cy="35699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B8A3040-0044-4704-91E0-146F56A6A1E9}"/>
              </a:ext>
            </a:extLst>
          </p:cNvPr>
          <p:cNvSpPr txBox="1"/>
          <p:nvPr/>
        </p:nvSpPr>
        <p:spPr>
          <a:xfrm>
            <a:off x="5162355" y="279288"/>
            <a:ext cx="146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/>
              <a:t>Maßnahmen-Compliance mit infektionsvermeidendem Verhalten (AHA)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485E06F-3990-4B77-8654-C75EDA10B004}"/>
              </a:ext>
            </a:extLst>
          </p:cNvPr>
          <p:cNvSpPr/>
          <p:nvPr/>
        </p:nvSpPr>
        <p:spPr>
          <a:xfrm>
            <a:off x="6667107" y="902536"/>
            <a:ext cx="968604" cy="3622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highlight>
                <a:srgbClr val="C0C0C0"/>
              </a:highlight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401F53E-35D4-4CCC-B7C6-8C861EAAA69E}"/>
              </a:ext>
            </a:extLst>
          </p:cNvPr>
          <p:cNvSpPr txBox="1"/>
          <p:nvPr/>
        </p:nvSpPr>
        <p:spPr>
          <a:xfrm>
            <a:off x="6549276" y="340693"/>
            <a:ext cx="11877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/>
              <a:t>geändertes Test- und </a:t>
            </a:r>
            <a:r>
              <a:rPr lang="de-DE" sz="900" b="1" dirty="0" err="1"/>
              <a:t>Sequenzierregime</a:t>
            </a:r>
            <a:r>
              <a:rPr lang="de-DE" sz="900" b="1" dirty="0"/>
              <a:t> als „Blackbox“</a:t>
            </a:r>
          </a:p>
        </p:txBody>
      </p:sp>
      <p:sp>
        <p:nvSpPr>
          <p:cNvPr id="21" name="Pfeil: nach unten 20">
            <a:extLst>
              <a:ext uri="{FF2B5EF4-FFF2-40B4-BE49-F238E27FC236}">
                <a16:creationId xmlns:a16="http://schemas.microsoft.com/office/drawing/2014/main" id="{0F7A115F-6969-415C-A7CD-9C9FE17F7076}"/>
              </a:ext>
            </a:extLst>
          </p:cNvPr>
          <p:cNvSpPr/>
          <p:nvPr/>
        </p:nvSpPr>
        <p:spPr>
          <a:xfrm>
            <a:off x="1034824" y="1339147"/>
            <a:ext cx="183823" cy="9444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2" name="Pfeil: nach unten 21">
            <a:extLst>
              <a:ext uri="{FF2B5EF4-FFF2-40B4-BE49-F238E27FC236}">
                <a16:creationId xmlns:a16="http://schemas.microsoft.com/office/drawing/2014/main" id="{C9C0970C-31E2-4394-A295-F7AD7BE4D40F}"/>
              </a:ext>
            </a:extLst>
          </p:cNvPr>
          <p:cNvSpPr/>
          <p:nvPr/>
        </p:nvSpPr>
        <p:spPr>
          <a:xfrm>
            <a:off x="1010842" y="2870603"/>
            <a:ext cx="183823" cy="9444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708FB14-B0C5-43DD-853A-85B7C5D550AD}"/>
              </a:ext>
            </a:extLst>
          </p:cNvPr>
          <p:cNvSpPr txBox="1"/>
          <p:nvPr/>
        </p:nvSpPr>
        <p:spPr>
          <a:xfrm>
            <a:off x="88002" y="417787"/>
            <a:ext cx="7015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dirty="0"/>
              <a:t>Zeit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B128B9F-D0E6-4712-B0A6-90499DA116B6}"/>
              </a:ext>
            </a:extLst>
          </p:cNvPr>
          <p:cNvSpPr txBox="1"/>
          <p:nvPr/>
        </p:nvSpPr>
        <p:spPr>
          <a:xfrm>
            <a:off x="219172" y="1025167"/>
            <a:ext cx="7700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Winter</a:t>
            </a:r>
          </a:p>
          <a:p>
            <a:r>
              <a:rPr lang="de-DE" sz="1350" dirty="0"/>
              <a:t>KW 1 - 8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1FF55A8-F91C-4CA9-930F-13419AC4C79E}"/>
              </a:ext>
            </a:extLst>
          </p:cNvPr>
          <p:cNvSpPr txBox="1"/>
          <p:nvPr/>
        </p:nvSpPr>
        <p:spPr>
          <a:xfrm>
            <a:off x="140306" y="2437390"/>
            <a:ext cx="8582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Frühling</a:t>
            </a:r>
          </a:p>
          <a:p>
            <a:r>
              <a:rPr lang="de-DE" sz="1350" dirty="0"/>
              <a:t>KW 9 - 22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8A99C89-F25E-4B07-958A-0339CCADF15B}"/>
              </a:ext>
            </a:extLst>
          </p:cNvPr>
          <p:cNvSpPr txBox="1"/>
          <p:nvPr/>
        </p:nvSpPr>
        <p:spPr>
          <a:xfrm>
            <a:off x="115459" y="3947557"/>
            <a:ext cx="90794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Sommer</a:t>
            </a:r>
          </a:p>
          <a:p>
            <a:r>
              <a:rPr lang="de-DE" sz="1350" dirty="0"/>
              <a:t>KW 23 -28</a:t>
            </a:r>
          </a:p>
        </p:txBody>
      </p:sp>
      <p:sp>
        <p:nvSpPr>
          <p:cNvPr id="28" name="Titel 4">
            <a:extLst>
              <a:ext uri="{FF2B5EF4-FFF2-40B4-BE49-F238E27FC236}">
                <a16:creationId xmlns:a16="http://schemas.microsoft.com/office/drawing/2014/main" id="{A15A8911-4ABB-4DA9-93F7-7115BBE48FBD}"/>
              </a:ext>
            </a:extLst>
          </p:cNvPr>
          <p:cNvSpPr txBox="1">
            <a:spLocks/>
          </p:cNvSpPr>
          <p:nvPr/>
        </p:nvSpPr>
        <p:spPr>
          <a:xfrm>
            <a:off x="222374" y="39980"/>
            <a:ext cx="7983646" cy="281060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ctr" defTabSz="457200" rtl="0" eaLnBrk="1" latinLnBrk="0" hangingPunct="1">
              <a:lnSpc>
                <a:spcPts val="2150"/>
              </a:lnSpc>
              <a:spcBef>
                <a:spcPct val="0"/>
              </a:spcBef>
              <a:buNone/>
              <a:defRPr sz="45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800" dirty="0"/>
              <a:t>Veränderung der Situation</a:t>
            </a:r>
          </a:p>
        </p:txBody>
      </p:sp>
    </p:spTree>
    <p:extLst>
      <p:ext uri="{BB962C8B-B14F-4D97-AF65-F5344CB8AC3E}">
        <p14:creationId xmlns:p14="http://schemas.microsoft.com/office/powerpoint/2010/main" val="241178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E517B1-70ED-4D1B-B610-5FA456548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27.07.2022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B848C61-50DF-429D-B2FC-CF672EA1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DD2D54D-DE89-45C9-8D27-1900238AF0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1400" dirty="0"/>
              <a:t>Methodischen Grundlage: Vergleich BA.1/BA.2 vs. Delta aus dem April,  </a:t>
            </a:r>
            <a:r>
              <a:rPr lang="de-DE" sz="1400" i="1" dirty="0"/>
              <a:t>Sievers et al. , </a:t>
            </a:r>
            <a:r>
              <a:rPr lang="de-DE" sz="1400" i="1" dirty="0" err="1"/>
              <a:t>Eurosurv</a:t>
            </a:r>
            <a:r>
              <a:rPr lang="de-DE" sz="1400" i="1" dirty="0"/>
              <a:t>. 6/22</a:t>
            </a:r>
          </a:p>
          <a:p>
            <a:r>
              <a:rPr lang="de-DE" sz="1400" dirty="0"/>
              <a:t>Ansatz:</a:t>
            </a:r>
          </a:p>
          <a:p>
            <a:pPr lvl="1"/>
            <a:r>
              <a:rPr lang="de-DE" sz="1200" dirty="0"/>
              <a:t>Fälle mit Variantennachweis mittels Sequenzierung und vollständigen Angaben</a:t>
            </a:r>
          </a:p>
          <a:p>
            <a:pPr lvl="1"/>
            <a:r>
              <a:rPr lang="de-DE" sz="1200" dirty="0"/>
              <a:t>Aktuell:  Vergleich und Diskussion verschiedener Modelle</a:t>
            </a:r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766D17C-C51A-45D8-9484-4044428D9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BA.5 vs. BA.2	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42E679D-A84A-4CB5-85C5-EEC68F0059B7}"/>
              </a:ext>
            </a:extLst>
          </p:cNvPr>
          <p:cNvSpPr/>
          <p:nvPr/>
        </p:nvSpPr>
        <p:spPr>
          <a:xfrm>
            <a:off x="564826" y="2363469"/>
            <a:ext cx="2697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Modelle inkl. Adjustierung für MW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9BBEBE4-FFFA-4743-A9D1-7852EF8303B9}"/>
              </a:ext>
            </a:extLst>
          </p:cNvPr>
          <p:cNvSpPr/>
          <p:nvPr/>
        </p:nvSpPr>
        <p:spPr>
          <a:xfrm>
            <a:off x="4968189" y="2153966"/>
            <a:ext cx="4064051" cy="53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Modelle für äquivalente Wochen nach Auftreten (ohne Adjustierung für MW)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EC5C4A-5FDE-4C78-920F-F1516845E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89" y="2652535"/>
            <a:ext cx="3700244" cy="246682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0ACA8FD-DE75-4FCD-AEB1-1E1BEF0E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26" y="2677974"/>
            <a:ext cx="3700244" cy="246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4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FC4C79-0481-4D12-8E10-0385D5E8A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27.07.2022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9741F3F-4D80-40E2-986E-C0D4131C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F03EDF-EB8F-4FF8-85B2-6DE31D4710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Modelle in Diskussion, ABER bisher gemein ist allen:</a:t>
            </a:r>
            <a:br>
              <a:rPr lang="de-DE" dirty="0"/>
            </a:br>
            <a:r>
              <a:rPr lang="de-DE" i="1" dirty="0"/>
              <a:t>BA.5 führt nicht weniger zu schweren Verläufen als BA.2</a:t>
            </a:r>
          </a:p>
          <a:p>
            <a:pPr lvl="2"/>
            <a:r>
              <a:rPr lang="de-DE" dirty="0"/>
              <a:t>Modelle mit Berücksichtigung der Meldewoche  zeigen OD &gt; 1,5 an</a:t>
            </a:r>
          </a:p>
          <a:p>
            <a:pPr lvl="2"/>
            <a:r>
              <a:rPr lang="de-DE" dirty="0"/>
              <a:t>Modell auf Basis des Wochenvergleichs zeigt OD = ~1</a:t>
            </a:r>
          </a:p>
          <a:p>
            <a:pPr lvl="2"/>
            <a:endParaRPr lang="de-DE" dirty="0"/>
          </a:p>
          <a:p>
            <a:r>
              <a:rPr lang="de-DE" dirty="0"/>
              <a:t>Bisherige Ergebnisse:</a:t>
            </a:r>
          </a:p>
          <a:p>
            <a:pPr lvl="1"/>
            <a:r>
              <a:rPr lang="de-DE" dirty="0"/>
              <a:t>Sehr hohes Risiko für Hospitalisierung für Alte und hochaltrige Menschen</a:t>
            </a:r>
          </a:p>
          <a:p>
            <a:pPr lvl="1"/>
            <a:r>
              <a:rPr lang="de-DE" dirty="0"/>
              <a:t>Geringeres Risiko für Hospitalisierung für „</a:t>
            </a:r>
            <a:r>
              <a:rPr lang="de-DE" dirty="0" err="1"/>
              <a:t>geboosterte</a:t>
            </a:r>
            <a:r>
              <a:rPr lang="de-DE" dirty="0"/>
              <a:t>“ vs. Grundimmunisierte</a:t>
            </a:r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E48532D-634E-45FA-B366-34D7F76B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BA.5 vs. BA.2</a:t>
            </a:r>
          </a:p>
        </p:txBody>
      </p:sp>
    </p:spTree>
    <p:extLst>
      <p:ext uri="{BB962C8B-B14F-4D97-AF65-F5344CB8AC3E}">
        <p14:creationId xmlns:p14="http://schemas.microsoft.com/office/powerpoint/2010/main" val="1027835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Microsoft Office PowerPoint</Application>
  <PresentationFormat>Bildschirmpräsentation (16:9)</PresentationFormat>
  <Paragraphs>126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ＭＳ 明朝</vt:lpstr>
      <vt:lpstr>Wingdings</vt:lpstr>
      <vt:lpstr>Office-Design</vt:lpstr>
      <vt:lpstr>BA.5 Schwere </vt:lpstr>
      <vt:lpstr>WHO: Summary of phenotypic characteristics* of the Omicron VOC</vt:lpstr>
      <vt:lpstr>BA.5 disease severity – international, all published as preprints</vt:lpstr>
      <vt:lpstr>BA.5  in Deutschland</vt:lpstr>
      <vt:lpstr>PowerPoint-Präsentation</vt:lpstr>
      <vt:lpstr>BA.5 vs. BA.2 </vt:lpstr>
      <vt:lpstr>BA.5 vs. BA.2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231</cp:revision>
  <dcterms:created xsi:type="dcterms:W3CDTF">2015-11-02T12:29:13Z</dcterms:created>
  <dcterms:modified xsi:type="dcterms:W3CDTF">2022-07-28T21:00:52Z</dcterms:modified>
</cp:coreProperties>
</file>