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91" r:id="rId3"/>
    <p:sldId id="607" r:id="rId4"/>
    <p:sldId id="609" r:id="rId5"/>
    <p:sldId id="605" r:id="rId6"/>
    <p:sldId id="583" r:id="rId7"/>
    <p:sldId id="601" r:id="rId8"/>
    <p:sldId id="584" r:id="rId9"/>
    <p:sldId id="604" r:id="rId10"/>
    <p:sldId id="606" r:id="rId11"/>
    <p:sldId id="598" r:id="rId12"/>
    <p:sldId id="608" r:id="rId13"/>
    <p:sldId id="585" r:id="rId14"/>
    <p:sldId id="587" r:id="rId15"/>
    <p:sldId id="588" r:id="rId16"/>
    <p:sldId id="589" r:id="rId17"/>
    <p:sldId id="594" r:id="rId18"/>
    <p:sldId id="610" r:id="rId19"/>
    <p:sldId id="61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9525A-A8A0-4E9D-8C27-D14C1B97BBB1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2ABF-82BE-4BB9-B3E7-E22D7D287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52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82370-6826-42D9-827D-78D3BCE7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AE0DF1-366F-4EED-AC95-D747E6048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9D28A7-64CE-4989-AB2A-045C882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D3C6E-0140-4228-A572-32EF0446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8B79A-3A80-4C25-9E07-BB9CCBD5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9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08530-BAC5-47DC-8C23-A23F9DEC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8981D7-04DF-499B-808A-3819CB14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4900D-7ED2-439C-9A3B-73D15454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4C9FAB-A4C4-486B-B0D5-88083ACF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67D938-AD1F-4BBA-9C8D-1C83C688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0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F3C2B2-0EFD-4572-B89F-606D99696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04862A-2ED7-43A5-9567-50D1C06D1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2DC3A-849D-401E-BDB8-D6D9B2D4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431FA-E350-4D9D-8D46-4C4B590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3D01D4-FA08-4047-9083-07E860E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05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83134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5516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6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27.07.2022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5177227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412777"/>
            <a:ext cx="5147628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570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27.07.2022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34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27.07.2022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8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196859" y="2513219"/>
            <a:ext cx="9995140" cy="244311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083978" y="2516464"/>
            <a:ext cx="8157503" cy="2440825"/>
          </a:xfrm>
          <a:prstGeom prst="rect">
            <a:avLst/>
          </a:prstGeom>
        </p:spPr>
        <p:txBody>
          <a:bodyPr lIns="252000" tIns="252000" rIns="252000" bIns="108000" anchor="ctr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		Mastertitelformat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911640" y="2295957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1241480" y="2499155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27.07.2022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9723" y="6556712"/>
            <a:ext cx="6820987" cy="301288"/>
          </a:xfrm>
        </p:spPr>
        <p:txBody>
          <a:bodyPr/>
          <a:lstStyle/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590483" y="6556712"/>
            <a:ext cx="662496" cy="301289"/>
          </a:xfrm>
        </p:spPr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2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7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617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5" y="6556713"/>
            <a:ext cx="2480561" cy="301289"/>
          </a:xfrm>
        </p:spPr>
        <p:txBody>
          <a:bodyPr/>
          <a:lstStyle/>
          <a:p>
            <a:pPr lvl="0"/>
            <a:r>
              <a:rPr lang="de-DE" dirty="0"/>
              <a:t>27.07.2022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2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42182-9D66-4764-ADDF-2CD6AFE5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5D00E-FBE9-4042-8140-38CF0640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91A78-3E39-4581-89A6-AF1A31C5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94C4E-D43C-431B-A335-C08650B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D4C5C-77A3-4A7E-B0B8-61E529E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25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D836-D340-41DC-BAE8-57FAE930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C93918-1AEC-414E-9B26-949D3A2A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0735EB-A0A9-45A6-8936-FD826741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14282-5E21-48C4-8AE7-82826860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9E5BAC-5B6A-45ED-8A10-A1F3F36E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30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B931E-C10A-4743-8E5C-F4C6B15B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EB7A2-DCAC-48D2-9C5B-2DEA3435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6A3AC0-0E49-4E98-A5CC-1A7B177E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413F1D-1120-491C-9D97-5A7902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A1B2D-6238-4A67-AA8D-8508866B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CB5DE-47B5-40DB-9F6B-A69C5AC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85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BE56-B2E7-42E7-B0F4-E51F4938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CB90F9-7801-4FAE-856D-D4E35CEF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8E6AE9-959C-46CA-8A0B-2EF3367B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05558F-C28E-4995-97C9-8EC915723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9F7A54-4A51-4922-BF6A-A47F9AC33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B9FAE1-0B59-4ED5-8515-16D6B822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5A5F6-B76D-4688-A365-13119E0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8CE6A5-D732-48A6-8035-3A5A7174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1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66C4-F612-4BBB-8A22-175DC512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4CD87C-2930-4FAC-A3FD-2819B2B5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D61D22-5BBD-4256-B7FE-6BE6404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87C467-3E13-4D27-9C6E-46FC1002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6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B55E8A-BE15-431F-8A07-2A37C35A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943DF8-6EB5-468F-AB20-BE6988DB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AEE6B4-F8E3-49E6-9A65-DC830210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8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D6244-8BB9-436A-ACC6-19F62AD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0D4E6-D2F8-46D2-92A3-08C75ED6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43C3CD-ED5F-4DEE-B06D-F023A2F31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B0A3A1-3E73-4CD3-B5C6-DD772CCF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F2B614-B14D-4294-8855-60B5EE6E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ACF687-922F-4F20-AA33-89E6CE87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1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CC2B6-8384-4D86-A938-C72E88A8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7E79E7-264E-4067-9300-92134D99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04A875-7433-4D98-A90B-17B266A6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2B17CA-2FBE-4FAB-9806-01FA5F66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738C14-9CFD-4451-A673-982A3C4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AAA05D-319D-496D-A5D3-D3BA61D3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0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648D89-B49D-4695-86AC-4A891360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617E35-2E10-4FA7-8E0E-26AF730F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EB356-0154-43D1-AC3B-F37274B00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6BD700-71EC-4E96-8F9F-F53F08B1E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Depressive Symptomatik bei Erwachsenen während der COVID-19 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4F8AD6-4634-4E10-A45F-BCF7079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6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5" y="174022"/>
            <a:ext cx="2112235" cy="61267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644861" cy="50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556712"/>
            <a:ext cx="2480561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27.07.2022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556712"/>
            <a:ext cx="6820987" cy="30128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Psychische Gesundheit bei Erwachsenen während der COVID-19 Pandemie in Deutschland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556712"/>
            <a:ext cx="662496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333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609602" y="6597352"/>
            <a:ext cx="10662508" cy="28562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417689" y="486551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3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609585" rtl="0" eaLnBrk="1" latinLnBrk="0" hangingPunct="1">
        <a:lnSpc>
          <a:spcPts val="2867"/>
        </a:lnSpc>
        <a:spcBef>
          <a:spcPct val="0"/>
        </a:spcBef>
        <a:buNone/>
        <a:defRPr sz="2667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5742" y="2562175"/>
            <a:ext cx="6006459" cy="1558813"/>
          </a:xfrm>
        </p:spPr>
        <p:txBody>
          <a:bodyPr>
            <a:noAutofit/>
          </a:bodyPr>
          <a:lstStyle/>
          <a:p>
            <a:r>
              <a:rPr lang="de-DE" sz="2400" dirty="0"/>
              <a:t>Aktuelle Ergebnisse zur Entwicklung der Psychischen Gesundheit IN DER erwachsenen Bevölkerung während der COVID-19-Pandemie </a:t>
            </a:r>
            <a:br>
              <a:rPr lang="de-DE" sz="2400" dirty="0"/>
            </a:br>
            <a:br>
              <a:rPr lang="en-GB" sz="2400" b="1" dirty="0"/>
            </a:br>
            <a:br>
              <a:rPr lang="en-GB" sz="2400" b="1" dirty="0"/>
            </a:br>
            <a:endParaRPr lang="de-DE" sz="2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5742" y="3669323"/>
            <a:ext cx="6004983" cy="12589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400" dirty="0"/>
              <a:t>Dr. Lena Walther - Mental Health Surveillance </a:t>
            </a:r>
            <a:endParaRPr lang="de-DE" sz="14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400" dirty="0"/>
              <a:t>Fachgebiet 26 - Psychische Gesundheit, Robert Koch-Institut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7745EAC0-F0FF-4397-A735-888DF6A20DBA}"/>
              </a:ext>
            </a:extLst>
          </p:cNvPr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40" y="348626"/>
            <a:ext cx="2709545" cy="785495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77BE4-2631-4D77-8725-EE1340C1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3408C-CA4A-4EF0-A150-3DC390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3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644861" cy="37189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aus kürzeren Zeitreihen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4870C9-C9C5-4958-AE3A-C659F0187804}"/>
              </a:ext>
            </a:extLst>
          </p:cNvPr>
          <p:cNvSpPr/>
          <p:nvPr/>
        </p:nvSpPr>
        <p:spPr>
          <a:xfrm>
            <a:off x="5117236" y="1657770"/>
            <a:ext cx="566928" cy="3298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9A83C2-D2D0-467D-8FDE-5741DC460E1C}"/>
              </a:ext>
            </a:extLst>
          </p:cNvPr>
          <p:cNvSpPr/>
          <p:nvPr/>
        </p:nvSpPr>
        <p:spPr>
          <a:xfrm>
            <a:off x="10725912" y="1570941"/>
            <a:ext cx="566928" cy="3298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0BF084-E5C4-4841-8A98-2AFAE2663E59}"/>
              </a:ext>
            </a:extLst>
          </p:cNvPr>
          <p:cNvSpPr/>
          <p:nvPr/>
        </p:nvSpPr>
        <p:spPr>
          <a:xfrm>
            <a:off x="7341325" y="1570941"/>
            <a:ext cx="566928" cy="3298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1340DC-8244-46D4-8007-668F0663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02" y="2466769"/>
            <a:ext cx="3836780" cy="27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404B359-F135-4631-B364-8D79409CFE6E}"/>
              </a:ext>
            </a:extLst>
          </p:cNvPr>
          <p:cNvSpPr txBox="1"/>
          <p:nvPr/>
        </p:nvSpPr>
        <p:spPr>
          <a:xfrm>
            <a:off x="432569" y="1320038"/>
            <a:ext cx="4776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Positive als auch negative Entwicklungen: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73C54D-418D-4A54-8F0C-A2E359E2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0" y="2444244"/>
            <a:ext cx="3836781" cy="274055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8886007-3F8F-487F-940A-073FC6D5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31" y="2390650"/>
            <a:ext cx="4017224" cy="28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0EEA1B3-0BD4-4FE6-AB7B-6F1AFC103BA6}"/>
              </a:ext>
            </a:extLst>
          </p:cNvPr>
          <p:cNvSpPr/>
          <p:nvPr/>
        </p:nvSpPr>
        <p:spPr>
          <a:xfrm>
            <a:off x="464776" y="5392842"/>
            <a:ext cx="3682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+ Einsamkeit nahm tendenziell ab</a:t>
            </a:r>
            <a:endParaRPr lang="de-DE" sz="20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8AD22A5-5A4E-4973-9860-F2A3DE3B4397}"/>
              </a:ext>
            </a:extLst>
          </p:cNvPr>
          <p:cNvSpPr/>
          <p:nvPr/>
        </p:nvSpPr>
        <p:spPr>
          <a:xfrm>
            <a:off x="4532852" y="5378036"/>
            <a:ext cx="3222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- Angstsymptome nahmen zu</a:t>
            </a:r>
            <a:endParaRPr lang="de-DE" sz="2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08E4592-61A9-438B-9141-52C54A679460}"/>
              </a:ext>
            </a:extLst>
          </p:cNvPr>
          <p:cNvSpPr/>
          <p:nvPr/>
        </p:nvSpPr>
        <p:spPr>
          <a:xfrm>
            <a:off x="7999036" y="5400085"/>
            <a:ext cx="4082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Subjektive psychische Gesundheit verschlechterte sich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8E05F6A-C037-4C8E-8178-70E591590720}"/>
              </a:ext>
            </a:extLst>
          </p:cNvPr>
          <p:cNvSpPr txBox="1"/>
          <p:nvPr/>
        </p:nvSpPr>
        <p:spPr>
          <a:xfrm>
            <a:off x="682581" y="1873363"/>
            <a:ext cx="279450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Einsamkeit</a:t>
            </a:r>
            <a:r>
              <a:rPr lang="de-DE" sz="1600" dirty="0">
                <a:solidFill>
                  <a:srgbClr val="006EC7"/>
                </a:solidFill>
              </a:rPr>
              <a:t> 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(MW UCLA-3-Score, Range 3-9)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55DE811-22AD-4461-B8CD-7A314247FC06}"/>
              </a:ext>
            </a:extLst>
          </p:cNvPr>
          <p:cNvSpPr txBox="1"/>
          <p:nvPr/>
        </p:nvSpPr>
        <p:spPr>
          <a:xfrm>
            <a:off x="4526562" y="1833611"/>
            <a:ext cx="299801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Angstsymptome</a:t>
            </a:r>
            <a:r>
              <a:rPr lang="de-DE" sz="1600" b="1" dirty="0">
                <a:solidFill>
                  <a:srgbClr val="006EC7"/>
                </a:solidFill>
              </a:rPr>
              <a:t> 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(MW GAD-2-Score, Range 0-6)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3A9347F-2CA3-4411-89BA-65525C0F5AC6}"/>
              </a:ext>
            </a:extLst>
          </p:cNvPr>
          <p:cNvSpPr txBox="1"/>
          <p:nvPr/>
        </p:nvSpPr>
        <p:spPr>
          <a:xfrm>
            <a:off x="8094779" y="1859736"/>
            <a:ext cx="377644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Subjektive psychische Gesundheit</a:t>
            </a:r>
            <a:r>
              <a:rPr lang="de-DE" sz="1600" b="1" dirty="0">
                <a:solidFill>
                  <a:srgbClr val="006EC7"/>
                </a:solidFill>
              </a:rPr>
              <a:t> 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(MW SRMH, Range 1-5)</a:t>
            </a:r>
          </a:p>
        </p:txBody>
      </p:sp>
    </p:spTree>
    <p:extLst>
      <p:ext uri="{BB962C8B-B14F-4D97-AF65-F5344CB8AC3E}">
        <p14:creationId xmlns:p14="http://schemas.microsoft.com/office/powerpoint/2010/main" val="33605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702995"/>
            <a:ext cx="10644861" cy="37189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aus kürzeren Zeitreihen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4870C9-C9C5-4958-AE3A-C659F0187804}"/>
              </a:ext>
            </a:extLst>
          </p:cNvPr>
          <p:cNvSpPr/>
          <p:nvPr/>
        </p:nvSpPr>
        <p:spPr>
          <a:xfrm>
            <a:off x="5117236" y="1877577"/>
            <a:ext cx="566928" cy="3298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9A83C2-D2D0-467D-8FDE-5741DC460E1C}"/>
              </a:ext>
            </a:extLst>
          </p:cNvPr>
          <p:cNvSpPr/>
          <p:nvPr/>
        </p:nvSpPr>
        <p:spPr>
          <a:xfrm>
            <a:off x="10725912" y="1790748"/>
            <a:ext cx="566928" cy="3298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0BF084-E5C4-4841-8A98-2AFAE2663E59}"/>
              </a:ext>
            </a:extLst>
          </p:cNvPr>
          <p:cNvSpPr/>
          <p:nvPr/>
        </p:nvSpPr>
        <p:spPr>
          <a:xfrm>
            <a:off x="7341325" y="1790748"/>
            <a:ext cx="566928" cy="3298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667D5EC-E568-4DE2-95E7-902528ED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02" y="2193843"/>
            <a:ext cx="5193128" cy="37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46C2E87-6C68-48B3-992C-0A6927748443}"/>
              </a:ext>
            </a:extLst>
          </p:cNvPr>
          <p:cNvSpPr txBox="1"/>
          <p:nvPr/>
        </p:nvSpPr>
        <p:spPr>
          <a:xfrm>
            <a:off x="1361944" y="1417353"/>
            <a:ext cx="37191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Subjektive psychische Gesundheit 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(% „sehr gut“ oder „ausgezeichnet“)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47EFDD35-B029-44AE-AE3A-D1A7317D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5" y="2235659"/>
            <a:ext cx="5076046" cy="36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B7B8DAD-C0EB-4D35-B5F5-21F4338CA0EF}"/>
              </a:ext>
            </a:extLst>
          </p:cNvPr>
          <p:cNvSpPr txBox="1"/>
          <p:nvPr/>
        </p:nvSpPr>
        <p:spPr>
          <a:xfrm>
            <a:off x="7640224" y="1433678"/>
            <a:ext cx="228184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Angstsymptomatik 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(GAD-2 ≥ 3)</a:t>
            </a:r>
          </a:p>
          <a:p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DC62B36-11B3-4D14-BF26-66AEBD372113}"/>
              </a:ext>
            </a:extLst>
          </p:cNvPr>
          <p:cNvSpPr/>
          <p:nvPr/>
        </p:nvSpPr>
        <p:spPr>
          <a:xfrm>
            <a:off x="9627022" y="4030947"/>
            <a:ext cx="122624" cy="606481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2614998-E332-4715-9590-E13C20A6A9C2}"/>
              </a:ext>
            </a:extLst>
          </p:cNvPr>
          <p:cNvSpPr/>
          <p:nvPr/>
        </p:nvSpPr>
        <p:spPr>
          <a:xfrm>
            <a:off x="10649866" y="3673392"/>
            <a:ext cx="122624" cy="606481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51849CF-BDA9-4BAA-883D-EF23F94F95F1}"/>
              </a:ext>
            </a:extLst>
          </p:cNvPr>
          <p:cNvSpPr txBox="1"/>
          <p:nvPr/>
        </p:nvSpPr>
        <p:spPr>
          <a:xfrm>
            <a:off x="10380940" y="3300812"/>
            <a:ext cx="7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11,7%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88510CC-E3DC-46BF-9E99-D54408DD4BB4}"/>
              </a:ext>
            </a:extLst>
          </p:cNvPr>
          <p:cNvSpPr txBox="1"/>
          <p:nvPr/>
        </p:nvSpPr>
        <p:spPr>
          <a:xfrm>
            <a:off x="9425355" y="3656256"/>
            <a:ext cx="7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7,7%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A11018B-6864-473B-B0F0-22C283EE9473}"/>
              </a:ext>
            </a:extLst>
          </p:cNvPr>
          <p:cNvSpPr/>
          <p:nvPr/>
        </p:nvSpPr>
        <p:spPr>
          <a:xfrm>
            <a:off x="3794269" y="2830897"/>
            <a:ext cx="127320" cy="789841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87883AE-A034-4307-962A-3E81E5118A61}"/>
              </a:ext>
            </a:extLst>
          </p:cNvPr>
          <p:cNvSpPr txBox="1"/>
          <p:nvPr/>
        </p:nvSpPr>
        <p:spPr>
          <a:xfrm>
            <a:off x="3496267" y="3667702"/>
            <a:ext cx="7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46,3%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B7906FD-08C3-4B7A-BE6C-55777C65C171}"/>
              </a:ext>
            </a:extLst>
          </p:cNvPr>
          <p:cNvSpPr/>
          <p:nvPr/>
        </p:nvSpPr>
        <p:spPr>
          <a:xfrm>
            <a:off x="5014328" y="3351967"/>
            <a:ext cx="127320" cy="789841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024DDF2-1DC3-4E19-B518-FE715879065E}"/>
              </a:ext>
            </a:extLst>
          </p:cNvPr>
          <p:cNvSpPr txBox="1"/>
          <p:nvPr/>
        </p:nvSpPr>
        <p:spPr>
          <a:xfrm>
            <a:off x="4744597" y="4130558"/>
            <a:ext cx="78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39,5%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671BE3E-6027-4F88-A323-28B0E5A10363}"/>
              </a:ext>
            </a:extLst>
          </p:cNvPr>
          <p:cNvSpPr/>
          <p:nvPr/>
        </p:nvSpPr>
        <p:spPr>
          <a:xfrm>
            <a:off x="10643688" y="2183377"/>
            <a:ext cx="188436" cy="801665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2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A29A83C2-D2D0-467D-8FDE-5741DC460E1C}"/>
              </a:ext>
            </a:extLst>
          </p:cNvPr>
          <p:cNvSpPr/>
          <p:nvPr/>
        </p:nvSpPr>
        <p:spPr>
          <a:xfrm>
            <a:off x="10497312" y="1570941"/>
            <a:ext cx="795528" cy="3716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Stratifizierte</a:t>
            </a:r>
            <a:r>
              <a:rPr lang="de-DE" dirty="0"/>
              <a:t>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A1982DC-DE84-4BEB-A10A-285728D2B4A5}"/>
              </a:ext>
            </a:extLst>
          </p:cNvPr>
          <p:cNvSpPr txBox="1"/>
          <p:nvPr/>
        </p:nvSpPr>
        <p:spPr>
          <a:xfrm>
            <a:off x="371023" y="1496382"/>
            <a:ext cx="7914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Risikogruppen und resiliente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Anfang 2022 teils andere Risikogruppen &amp; divergierende Entwicklungen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1DCC18-E3F8-48F0-9EFE-A611AF7C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4" y="2721902"/>
            <a:ext cx="3581506" cy="25582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88E35E-5AF4-4EED-BA46-922C70CF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46" y="2577390"/>
            <a:ext cx="3898737" cy="27848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589C44-AF4B-4553-93DC-4FAB91E1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505" y="2613665"/>
            <a:ext cx="3898737" cy="278481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91774175-E906-4ABB-9472-F1ADAB2AA2ED}"/>
              </a:ext>
            </a:extLst>
          </p:cNvPr>
          <p:cNvSpPr txBox="1"/>
          <p:nvPr/>
        </p:nvSpPr>
        <p:spPr>
          <a:xfrm>
            <a:off x="709714" y="2279231"/>
            <a:ext cx="3719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EC7"/>
                </a:solidFill>
              </a:rPr>
              <a:t>Depressive Symptome 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97CA9AF-65BC-46DC-B434-ABFE4A0E1586}"/>
              </a:ext>
            </a:extLst>
          </p:cNvPr>
          <p:cNvSpPr txBox="1"/>
          <p:nvPr/>
        </p:nvSpPr>
        <p:spPr>
          <a:xfrm>
            <a:off x="4867997" y="2271329"/>
            <a:ext cx="254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EC7"/>
                </a:solidFill>
              </a:rPr>
              <a:t>Angstsymptome 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D37F011-A3EA-4AF2-8108-DCE4FFE4E132}"/>
              </a:ext>
            </a:extLst>
          </p:cNvPr>
          <p:cNvSpPr txBox="1"/>
          <p:nvPr/>
        </p:nvSpPr>
        <p:spPr>
          <a:xfrm>
            <a:off x="8009793" y="2303585"/>
            <a:ext cx="3534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EC7"/>
                </a:solidFill>
              </a:rPr>
              <a:t>Subjektive psychische Gesundheit 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D0333D6-D4A6-43FA-8789-6D579F0B85FB}"/>
              </a:ext>
            </a:extLst>
          </p:cNvPr>
          <p:cNvSpPr/>
          <p:nvPr/>
        </p:nvSpPr>
        <p:spPr>
          <a:xfrm>
            <a:off x="10874431" y="3496645"/>
            <a:ext cx="188436" cy="801665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0109B23-9BA0-4F1A-B8A8-3D84AB7958F3}"/>
              </a:ext>
            </a:extLst>
          </p:cNvPr>
          <p:cNvSpPr/>
          <p:nvPr/>
        </p:nvSpPr>
        <p:spPr>
          <a:xfrm>
            <a:off x="7080824" y="3746144"/>
            <a:ext cx="159805" cy="437107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E246C75-44D6-400B-B417-6819AADC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8913D0-DD98-4C41-8EBF-8405A5E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D33417-0259-4AC2-850E-1DA5DFFA8A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200" b="1" dirty="0"/>
              <a:t>Zeitreihen 2019-2022: </a:t>
            </a:r>
            <a:r>
              <a:rPr lang="de-DE" sz="2200" dirty="0"/>
              <a:t>Während das Erleben sozialer Unterstützung als Ressource psychischer Gesundheit tendenziell eher anstieg, nahmen depressive Symptome in der Bevölkerung mehrfach zu. </a:t>
            </a:r>
          </a:p>
          <a:p>
            <a:r>
              <a:rPr lang="de-DE" sz="2200" b="1" dirty="0"/>
              <a:t>Zeitreihen 2021-2022: </a:t>
            </a:r>
            <a:r>
              <a:rPr lang="de-DE" sz="2200" dirty="0"/>
              <a:t>Während das Erleben von Einsamkeit eher abnahm, verschlechterte sich die subjektive psychische Gesundheit. Zugleich deutete sich ein vermehrtes Auftreten von Angstsymptomen an.</a:t>
            </a:r>
          </a:p>
          <a:p>
            <a:r>
              <a:rPr lang="de-DE" sz="2200" dirty="0"/>
              <a:t>Die </a:t>
            </a:r>
            <a:r>
              <a:rPr lang="de-DE" sz="2200" b="1" dirty="0"/>
              <a:t>Stratifizierung der Ergebnisse nach Bevölkerungsgruppen </a:t>
            </a:r>
            <a:r>
              <a:rPr lang="de-DE" sz="2200" dirty="0"/>
              <a:t>zeigt teilweise Risikogruppen und resiliente Gruppen auf.</a:t>
            </a:r>
          </a:p>
          <a:p>
            <a:r>
              <a:rPr lang="de-DE" sz="2200" dirty="0"/>
              <a:t>Auffällig ist eine </a:t>
            </a:r>
            <a:r>
              <a:rPr lang="de-DE" sz="2200" b="1" dirty="0"/>
              <a:t>sprunghafte Dynamik seit Anfang 2022</a:t>
            </a:r>
            <a:r>
              <a:rPr lang="de-DE" sz="2200" dirty="0"/>
              <a:t>. Es wird sich zeigen, ob diese Entwicklungen vorübergehend waren. </a:t>
            </a:r>
          </a:p>
          <a:p>
            <a:r>
              <a:rPr lang="de-DE" sz="2200" dirty="0"/>
              <a:t>Die Entwicklungen finden im Kontext multipler kollektiver Krisen statt.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934D5F-6A8F-4CF6-B7D1-496A98E8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Fazit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6947F10-6C6F-4B00-9E39-A1EF5D5A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142E11A-B80B-47CF-A9D4-044432DB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4" y="1697102"/>
            <a:ext cx="2175230" cy="3050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6AC4B-DC98-41A4-BDB3-A693ED6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188858-8622-464F-8317-2F442271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2450E-D38D-4B7B-BA43-31AA9A0B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D59E7C-3E73-42C5-8204-750D34DF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8944"/>
            <a:ext cx="10644861" cy="371897"/>
          </a:xfrm>
        </p:spPr>
        <p:txBody>
          <a:bodyPr/>
          <a:lstStyle/>
          <a:p>
            <a:r>
              <a:rPr lang="de-DE" dirty="0"/>
              <a:t>Dissemination: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2. Quartalsbericht an BMG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8ECDA9-A736-488D-92B8-D3920D03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81" y="1575195"/>
            <a:ext cx="2175230" cy="3050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887DEE9-DBBA-4FED-A0C7-6705EDCE4EE5}"/>
              </a:ext>
            </a:extLst>
          </p:cNvPr>
          <p:cNvSpPr txBox="1"/>
          <p:nvPr/>
        </p:nvSpPr>
        <p:spPr>
          <a:xfrm>
            <a:off x="1163150" y="5063103"/>
            <a:ext cx="803562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Ergebnisse bisher intern, nicht bereit für öffentliche Diskussion</a:t>
            </a: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Ausblick: Surveillance fortlaufend, Indikator „unerfüllter Behandlungsbedarf“</a:t>
            </a:r>
          </a:p>
          <a:p>
            <a:pPr lvl="0" defTabSz="609585">
              <a:spcBef>
                <a:spcPts val="576"/>
              </a:spcBef>
              <a:buClr>
                <a:srgbClr val="006EC7"/>
              </a:buClr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6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07273-5857-445E-844C-7836F3A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C1BC12-7764-45EE-A25F-C1BA8C34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2CC19C-1BF6-44FD-9DE0-A4CA56AE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AF5F88-6775-4A42-AF5C-787893C5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1598118"/>
            <a:ext cx="10644861" cy="374747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28EA9-9F8A-49CD-807F-4A6505BC1C31}"/>
              </a:ext>
            </a:extLst>
          </p:cNvPr>
          <p:cNvSpPr txBox="1"/>
          <p:nvPr/>
        </p:nvSpPr>
        <p:spPr>
          <a:xfrm>
            <a:off x="7010216" y="3429000"/>
            <a:ext cx="3143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</a:rPr>
              <a:t>Kontakt: </a:t>
            </a:r>
          </a:p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</a:rPr>
              <a:t>mhs@rki.de</a:t>
            </a:r>
          </a:p>
        </p:txBody>
      </p:sp>
      <p:pic>
        <p:nvPicPr>
          <p:cNvPr id="7" name="Picture 2" descr="P:\Zum Kucken\GPS3_DL.jpg">
            <a:extLst>
              <a:ext uri="{FF2B5EF4-FFF2-40B4-BE49-F238E27FC236}">
                <a16:creationId xmlns:a16="http://schemas.microsoft.com/office/drawing/2014/main" id="{1EDAE494-B47C-4DE0-827D-015A84B2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9" y="2548482"/>
            <a:ext cx="4880430" cy="299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1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5742" y="2508686"/>
            <a:ext cx="6006459" cy="1558813"/>
          </a:xfrm>
        </p:spPr>
        <p:txBody>
          <a:bodyPr>
            <a:noAutofit/>
          </a:bodyPr>
          <a:lstStyle/>
          <a:p>
            <a:r>
              <a:rPr lang="de-DE" sz="2400" dirty="0"/>
              <a:t>Aktuelle Ergebnisse zur Entwicklung der Psychischen Gesundheit IN DER erwachsenen Bevölkerung während der COVID-19-Pandemie </a:t>
            </a:r>
            <a:br>
              <a:rPr lang="de-DE" sz="2400" dirty="0"/>
            </a:br>
            <a:br>
              <a:rPr lang="en-GB" sz="2400" b="1" dirty="0"/>
            </a:br>
            <a:br>
              <a:rPr lang="en-GB" sz="2400" b="1" dirty="0"/>
            </a:br>
            <a:endParaRPr lang="de-DE" sz="2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5742" y="3669323"/>
            <a:ext cx="6004983" cy="12589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400" dirty="0"/>
              <a:t>Dr. Lena Walther - Mental Health Surveillance </a:t>
            </a:r>
            <a:endParaRPr lang="de-DE" sz="14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400" dirty="0"/>
              <a:t>Fachgebiet 26 - Psychische Gesundheit, Robert Koch-Institut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77BE4-2631-4D77-8725-EE1340C1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3408C-CA4A-4EF0-A150-3DC390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61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76FAF6-089F-476C-A8B9-3E53EAF9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9CDB1-A811-4399-9972-8475664C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 Pandemie in Deutschland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8B54AD-0D71-4BB2-AD7C-D3E5F46C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5BC2B3-3380-472E-8BDD-A4A86D1A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37" y="1510646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9B406B-F712-4EB8-8FFB-E35C522B4085}"/>
              </a:ext>
            </a:extLst>
          </p:cNvPr>
          <p:cNvSpPr txBox="1"/>
          <p:nvPr/>
        </p:nvSpPr>
        <p:spPr>
          <a:xfrm>
            <a:off x="3628004" y="678318"/>
            <a:ext cx="435582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Soziale Unterstützung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(% starke wahrgenommene Unterstützung)</a:t>
            </a:r>
          </a:p>
        </p:txBody>
      </p:sp>
    </p:spTree>
    <p:extLst>
      <p:ext uri="{BB962C8B-B14F-4D97-AF65-F5344CB8AC3E}">
        <p14:creationId xmlns:p14="http://schemas.microsoft.com/office/powerpoint/2010/main" val="16723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E9CD4E-4E9A-4029-8C70-42850D4D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27.07.2022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DE1F6B-9A22-4A00-99A3-CB394C79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 Pandemie in Deutschland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D5CA35-F9C1-48E5-8A73-146832F0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D5630A-04F3-4F86-B984-39410577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15" y="1273853"/>
            <a:ext cx="7144731" cy="51033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288DF3-5904-49B2-BC63-32CD24F53787}"/>
              </a:ext>
            </a:extLst>
          </p:cNvPr>
          <p:cNvSpPr txBox="1"/>
          <p:nvPr/>
        </p:nvSpPr>
        <p:spPr>
          <a:xfrm>
            <a:off x="3628004" y="678318"/>
            <a:ext cx="435582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Einsamkeit</a:t>
            </a:r>
          </a:p>
          <a:p>
            <a:pPr algn="ctr"/>
            <a:r>
              <a:rPr lang="de-DE" sz="1600" dirty="0">
                <a:solidFill>
                  <a:srgbClr val="006EC7"/>
                </a:solidFill>
              </a:rPr>
              <a:t>(% einsam)</a:t>
            </a:r>
          </a:p>
        </p:txBody>
      </p:sp>
    </p:spTree>
    <p:extLst>
      <p:ext uri="{BB962C8B-B14F-4D97-AF65-F5344CB8AC3E}">
        <p14:creationId xmlns:p14="http://schemas.microsoft.com/office/powerpoint/2010/main" val="35320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Inhalte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36482D-318B-48D9-BF5E-E038F73A58A2}"/>
              </a:ext>
            </a:extLst>
          </p:cNvPr>
          <p:cNvSpPr/>
          <p:nvPr/>
        </p:nvSpPr>
        <p:spPr>
          <a:xfrm>
            <a:off x="462920" y="1995854"/>
            <a:ext cx="10204502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Letzter Vortrag: depressive Symptome (bis Okt/Nov 2021)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prstClr val="black"/>
                </a:solidFill>
              </a:rPr>
              <a:t>Heute: Update depressive Symptome &amp; weitere Indikatoren (bis Feb/März 2022)</a:t>
            </a:r>
          </a:p>
        </p:txBody>
      </p:sp>
    </p:spTree>
    <p:extLst>
      <p:ext uri="{BB962C8B-B14F-4D97-AF65-F5344CB8AC3E}">
        <p14:creationId xmlns:p14="http://schemas.microsoft.com/office/powerpoint/2010/main" val="9337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Engmaschige Mental Health Surveillance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E2FF786-D4A2-4A64-91AF-6AECE8C9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2" y="1674385"/>
            <a:ext cx="3484790" cy="24891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894C1B3-7E1C-498D-8FAD-23C2CA62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01" y="2055080"/>
            <a:ext cx="3484791" cy="24891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D75B7F-6D38-4431-B6BD-FC41BEC81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516" y="2363908"/>
            <a:ext cx="3484791" cy="24891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4416D3-8E02-4AE2-AEE5-DAED84E9C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651" y="2670172"/>
            <a:ext cx="3514080" cy="25100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708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Mental Health Surveillance: 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Datengrundlage</a:t>
            </a: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80D9F11F-B662-47C7-A97A-8CAEAC65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81149"/>
              </p:ext>
            </p:extLst>
          </p:nvPr>
        </p:nvGraphicFramePr>
        <p:xfrm>
          <a:off x="1127923" y="3840185"/>
          <a:ext cx="8429028" cy="25250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11339">
                  <a:extLst>
                    <a:ext uri="{9D8B030D-6E8A-4147-A177-3AD203B41FA5}">
                      <a16:colId xmlns:a16="http://schemas.microsoft.com/office/drawing/2014/main" val="1439113235"/>
                    </a:ext>
                  </a:extLst>
                </a:gridCol>
                <a:gridCol w="2144922">
                  <a:extLst>
                    <a:ext uri="{9D8B030D-6E8A-4147-A177-3AD203B41FA5}">
                      <a16:colId xmlns:a16="http://schemas.microsoft.com/office/drawing/2014/main" val="4234789884"/>
                    </a:ext>
                  </a:extLst>
                </a:gridCol>
                <a:gridCol w="255003">
                  <a:extLst>
                    <a:ext uri="{9D8B030D-6E8A-4147-A177-3AD203B41FA5}">
                      <a16:colId xmlns:a16="http://schemas.microsoft.com/office/drawing/2014/main" val="1607818571"/>
                    </a:ext>
                  </a:extLst>
                </a:gridCol>
                <a:gridCol w="805476">
                  <a:extLst>
                    <a:ext uri="{9D8B030D-6E8A-4147-A177-3AD203B41FA5}">
                      <a16:colId xmlns:a16="http://schemas.microsoft.com/office/drawing/2014/main" val="3460707725"/>
                    </a:ext>
                  </a:extLst>
                </a:gridCol>
                <a:gridCol w="471514">
                  <a:extLst>
                    <a:ext uri="{9D8B030D-6E8A-4147-A177-3AD203B41FA5}">
                      <a16:colId xmlns:a16="http://schemas.microsoft.com/office/drawing/2014/main" val="3994384631"/>
                    </a:ext>
                  </a:extLst>
                </a:gridCol>
                <a:gridCol w="526986">
                  <a:extLst>
                    <a:ext uri="{9D8B030D-6E8A-4147-A177-3AD203B41FA5}">
                      <a16:colId xmlns:a16="http://schemas.microsoft.com/office/drawing/2014/main" val="3075247931"/>
                    </a:ext>
                  </a:extLst>
                </a:gridCol>
                <a:gridCol w="277360">
                  <a:extLst>
                    <a:ext uri="{9D8B030D-6E8A-4147-A177-3AD203B41FA5}">
                      <a16:colId xmlns:a16="http://schemas.microsoft.com/office/drawing/2014/main" val="604829644"/>
                    </a:ext>
                  </a:extLst>
                </a:gridCol>
                <a:gridCol w="360569">
                  <a:extLst>
                    <a:ext uri="{9D8B030D-6E8A-4147-A177-3AD203B41FA5}">
                      <a16:colId xmlns:a16="http://schemas.microsoft.com/office/drawing/2014/main" val="921259841"/>
                    </a:ext>
                  </a:extLst>
                </a:gridCol>
                <a:gridCol w="1275859">
                  <a:extLst>
                    <a:ext uri="{9D8B030D-6E8A-4147-A177-3AD203B41FA5}">
                      <a16:colId xmlns:a16="http://schemas.microsoft.com/office/drawing/2014/main" val="4235269124"/>
                    </a:ext>
                  </a:extLst>
                </a:gridCol>
              </a:tblGrid>
              <a:tr h="263837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GEDA/EHIS 2019-2020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20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GEDA 2020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tx1"/>
                          </a:solidFill>
                        </a:rPr>
                        <a:t>COVIMO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GEDA 21ff</a:t>
                      </a: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42702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85536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76918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9734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58630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6294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02669"/>
                  </a:ext>
                </a:extLst>
              </a:tr>
              <a:tr h="263837">
                <a:tc>
                  <a:txBody>
                    <a:bodyPr/>
                    <a:lstStyle/>
                    <a:p>
                      <a:endParaRPr lang="de-D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5711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AD15C438-FDE4-4C28-B4BE-2F525DDE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96" y="4619002"/>
            <a:ext cx="1804701" cy="4851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8ECE49E-34C2-47F4-BA35-88D4C2329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" b="22518"/>
          <a:stretch/>
        </p:blipFill>
        <p:spPr>
          <a:xfrm>
            <a:off x="507493" y="1377154"/>
            <a:ext cx="10411464" cy="2277851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C337903F-52E0-455A-BBEB-A7BFD0188F84}"/>
              </a:ext>
            </a:extLst>
          </p:cNvPr>
          <p:cNvSpPr/>
          <p:nvPr/>
        </p:nvSpPr>
        <p:spPr>
          <a:xfrm>
            <a:off x="9535006" y="3503695"/>
            <a:ext cx="1000174" cy="135059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D7EB308-1E0D-41A1-AC11-303BF9C82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12" y="4577339"/>
            <a:ext cx="744797" cy="738206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63B2904-8BF9-4A9C-AFC5-22644FEC0096}"/>
              </a:ext>
            </a:extLst>
          </p:cNvPr>
          <p:cNvSpPr/>
          <p:nvPr/>
        </p:nvSpPr>
        <p:spPr>
          <a:xfrm>
            <a:off x="8241037" y="3840185"/>
            <a:ext cx="163927" cy="677613"/>
          </a:xfrm>
          <a:prstGeom prst="rect">
            <a:avLst/>
          </a:prstGeom>
          <a:pattFill prst="wdDnDiag">
            <a:fgClr>
              <a:srgbClr val="676767"/>
            </a:fgClr>
            <a:bgClr>
              <a:srgbClr val="FAC09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CE323CF-45D1-4A02-B189-C05EB3B4A39E}"/>
              </a:ext>
            </a:extLst>
          </p:cNvPr>
          <p:cNvSpPr/>
          <p:nvPr/>
        </p:nvSpPr>
        <p:spPr>
          <a:xfrm>
            <a:off x="1099642" y="5315545"/>
            <a:ext cx="10411464" cy="10496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0A62641-0E44-42F2-ADB0-88C4CDCE4966}"/>
              </a:ext>
            </a:extLst>
          </p:cNvPr>
          <p:cNvSpPr txBox="1"/>
          <p:nvPr/>
        </p:nvSpPr>
        <p:spPr>
          <a:xfrm>
            <a:off x="1099642" y="5449589"/>
            <a:ext cx="10514592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Fast monatliche, repräsentative Daten aus Telefoninterviews mit jeweils ca. </a:t>
            </a:r>
            <a:r>
              <a:rPr lang="de-DE" sz="2000" b="1" dirty="0">
                <a:solidFill>
                  <a:schemeClr val="tx2"/>
                </a:solidFill>
              </a:rPr>
              <a:t>n = 1.000 </a:t>
            </a:r>
            <a:r>
              <a:rPr lang="de-DE" sz="2000" dirty="0">
                <a:solidFill>
                  <a:schemeClr val="tx2"/>
                </a:solidFill>
              </a:rPr>
              <a:t>Erwachsenen, ab 2022 ca. </a:t>
            </a:r>
            <a:r>
              <a:rPr lang="de-DE" sz="2000" b="1" dirty="0">
                <a:solidFill>
                  <a:schemeClr val="tx2"/>
                </a:solidFill>
              </a:rPr>
              <a:t>n = 4.000</a:t>
            </a:r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6799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3" y="460012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Indikatoren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2E61205-88DB-47DD-BC8C-AC852FC2F7FD}"/>
              </a:ext>
            </a:extLst>
          </p:cNvPr>
          <p:cNvSpPr/>
          <p:nvPr/>
        </p:nvSpPr>
        <p:spPr>
          <a:xfrm>
            <a:off x="9264931" y="4077530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47D81B-E4C1-49F8-A228-C79A33D04E48}"/>
              </a:ext>
            </a:extLst>
          </p:cNvPr>
          <p:cNvSpPr/>
          <p:nvPr/>
        </p:nvSpPr>
        <p:spPr>
          <a:xfrm>
            <a:off x="9275263" y="4394494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D3F85A2-9177-456F-A0B5-B6BA90BFC0D2}"/>
              </a:ext>
            </a:extLst>
          </p:cNvPr>
          <p:cNvSpPr/>
          <p:nvPr/>
        </p:nvSpPr>
        <p:spPr>
          <a:xfrm>
            <a:off x="9180937" y="4077530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34B020F-E709-45A9-9404-2C28B737A67D}"/>
              </a:ext>
            </a:extLst>
          </p:cNvPr>
          <p:cNvSpPr/>
          <p:nvPr/>
        </p:nvSpPr>
        <p:spPr>
          <a:xfrm>
            <a:off x="9191269" y="4394494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AC6980C5-5BEF-411F-BDEB-A169A9614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24829"/>
              </p:ext>
            </p:extLst>
          </p:nvPr>
        </p:nvGraphicFramePr>
        <p:xfrm>
          <a:off x="541863" y="3579664"/>
          <a:ext cx="10067769" cy="2587824"/>
        </p:xfrm>
        <a:graphic>
          <a:graphicData uri="http://schemas.openxmlformats.org/drawingml/2006/table">
            <a:tbl>
              <a:tblPr firstRow="1" lastCol="1" bandRow="1">
                <a:tableStyleId>{BC89EF96-8CEA-46FF-86C4-4CE0E7609802}</a:tableStyleId>
              </a:tblPr>
              <a:tblGrid>
                <a:gridCol w="2724060">
                  <a:extLst>
                    <a:ext uri="{9D8B030D-6E8A-4147-A177-3AD203B41FA5}">
                      <a16:colId xmlns:a16="http://schemas.microsoft.com/office/drawing/2014/main" val="1439113235"/>
                    </a:ext>
                  </a:extLst>
                </a:gridCol>
                <a:gridCol w="2527927">
                  <a:extLst>
                    <a:ext uri="{9D8B030D-6E8A-4147-A177-3AD203B41FA5}">
                      <a16:colId xmlns:a16="http://schemas.microsoft.com/office/drawing/2014/main" val="423478988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607818571"/>
                    </a:ext>
                  </a:extLst>
                </a:gridCol>
                <a:gridCol w="756296">
                  <a:extLst>
                    <a:ext uri="{9D8B030D-6E8A-4147-A177-3AD203B41FA5}">
                      <a16:colId xmlns:a16="http://schemas.microsoft.com/office/drawing/2014/main" val="3460707725"/>
                    </a:ext>
                  </a:extLst>
                </a:gridCol>
                <a:gridCol w="553156">
                  <a:extLst>
                    <a:ext uri="{9D8B030D-6E8A-4147-A177-3AD203B41FA5}">
                      <a16:colId xmlns:a16="http://schemas.microsoft.com/office/drawing/2014/main" val="3994384631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7524793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604829644"/>
                    </a:ext>
                  </a:extLst>
                </a:gridCol>
                <a:gridCol w="361244">
                  <a:extLst>
                    <a:ext uri="{9D8B030D-6E8A-4147-A177-3AD203B41FA5}">
                      <a16:colId xmlns:a16="http://schemas.microsoft.com/office/drawing/2014/main" val="921259841"/>
                    </a:ext>
                  </a:extLst>
                </a:gridCol>
                <a:gridCol w="2122312">
                  <a:extLst>
                    <a:ext uri="{9D8B030D-6E8A-4147-A177-3AD203B41FA5}">
                      <a16:colId xmlns:a16="http://schemas.microsoft.com/office/drawing/2014/main" val="4235269124"/>
                    </a:ext>
                  </a:extLst>
                </a:gridCol>
              </a:tblGrid>
              <a:tr h="28448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GEDA/EHIS 2019-2020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GEDA 2020</a:t>
                      </a: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COVIMO</a:t>
                      </a:r>
                      <a:endParaRPr lang="de-DE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GEDA 2021 ff</a:t>
                      </a: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427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 Subjektive psychische Gesundheit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Q-Q-2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PHQ-8, PHQ-2</a:t>
                      </a:r>
                    </a:p>
                  </a:txBody>
                  <a:tcPr marL="48000" marR="4800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85536"/>
                  </a:ext>
                </a:extLst>
              </a:tr>
              <a:tr h="4083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 Depressive Symptome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76918"/>
                  </a:ext>
                </a:extLst>
              </a:tr>
              <a:tr h="365915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</a:t>
                      </a:r>
                      <a:r>
                        <a:rPr lang="de-DE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Angstsymptome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586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(4) Einsamkeit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629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Soziale Unterstützung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026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5711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2BADE189-CA0F-450B-80C7-C5FF95029ADC}"/>
              </a:ext>
            </a:extLst>
          </p:cNvPr>
          <p:cNvSpPr/>
          <p:nvPr/>
        </p:nvSpPr>
        <p:spPr>
          <a:xfrm>
            <a:off x="9360199" y="4332746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CA334FC-15AC-4763-A1A4-5DE8F125A894}"/>
              </a:ext>
            </a:extLst>
          </p:cNvPr>
          <p:cNvSpPr/>
          <p:nvPr/>
        </p:nvSpPr>
        <p:spPr>
          <a:xfrm>
            <a:off x="9370531" y="4649710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5FF3B77-695D-45AA-BE38-6D7E4D4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8" b="6296"/>
          <a:stretch/>
        </p:blipFill>
        <p:spPr>
          <a:xfrm>
            <a:off x="609600" y="1067231"/>
            <a:ext cx="10738647" cy="25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7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Indikatoren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2E61205-88DB-47DD-BC8C-AC852FC2F7FD}"/>
              </a:ext>
            </a:extLst>
          </p:cNvPr>
          <p:cNvSpPr/>
          <p:nvPr/>
        </p:nvSpPr>
        <p:spPr>
          <a:xfrm>
            <a:off x="9264931" y="4077530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47D81B-E4C1-49F8-A228-C79A33D04E48}"/>
              </a:ext>
            </a:extLst>
          </p:cNvPr>
          <p:cNvSpPr/>
          <p:nvPr/>
        </p:nvSpPr>
        <p:spPr>
          <a:xfrm>
            <a:off x="9275263" y="4394494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D3F85A2-9177-456F-A0B5-B6BA90BFC0D2}"/>
              </a:ext>
            </a:extLst>
          </p:cNvPr>
          <p:cNvSpPr/>
          <p:nvPr/>
        </p:nvSpPr>
        <p:spPr>
          <a:xfrm>
            <a:off x="9180937" y="4077530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34B020F-E709-45A9-9404-2C28B737A67D}"/>
              </a:ext>
            </a:extLst>
          </p:cNvPr>
          <p:cNvSpPr/>
          <p:nvPr/>
        </p:nvSpPr>
        <p:spPr>
          <a:xfrm>
            <a:off x="9191269" y="4394494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80825E-6D49-48B2-9C74-AAECEE96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8" y="1587243"/>
            <a:ext cx="6671370" cy="23379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3D9FFFE-B935-464A-A1E5-FAF6506AA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18" y="2301198"/>
            <a:ext cx="5679829" cy="38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Mental Health Surveillance: 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Datenauswertung</a:t>
            </a: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D37BBAF-FB92-4A4A-BE4B-3F1F191D68D3}"/>
              </a:ext>
            </a:extLst>
          </p:cNvPr>
          <p:cNvSpPr/>
          <p:nvPr/>
        </p:nvSpPr>
        <p:spPr>
          <a:xfrm>
            <a:off x="1349502" y="3591727"/>
            <a:ext cx="10467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Gleitende Drei-Monats-Schätzungen -&gt; graphische Zeitreihen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 err="1">
                <a:solidFill>
                  <a:prstClr val="black"/>
                </a:solidFill>
              </a:rPr>
              <a:t>Predictive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Margins</a:t>
            </a:r>
            <a:r>
              <a:rPr lang="de-DE" sz="2000" dirty="0">
                <a:solidFill>
                  <a:prstClr val="black"/>
                </a:solidFill>
              </a:rPr>
              <a:t> aus linearen und logistischen Regressionen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Gewichtet nach Alter, Geschlecht, Bildung und Region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Standardisiert nach Alter, Geschlecht und Bildung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Mikrozensus 2018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Kurven: </a:t>
            </a:r>
            <a:r>
              <a:rPr lang="en-US" sz="2000" dirty="0">
                <a:solidFill>
                  <a:prstClr val="black"/>
                </a:solidFill>
              </a:rPr>
              <a:t>Generalized Additive Models </a:t>
            </a:r>
            <a:r>
              <a:rPr lang="en-US" sz="2000" dirty="0" err="1">
                <a:solidFill>
                  <a:prstClr val="black"/>
                </a:solidFill>
              </a:rPr>
              <a:t>mit</a:t>
            </a:r>
            <a:r>
              <a:rPr lang="en-US" sz="2000" dirty="0">
                <a:solidFill>
                  <a:prstClr val="black"/>
                </a:solidFill>
              </a:rPr>
              <a:t> Smoothing Splines -&gt; Robustness Check</a:t>
            </a:r>
          </a:p>
          <a:p>
            <a:pPr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6EC7"/>
              </a:buClr>
            </a:pPr>
            <a:r>
              <a:rPr lang="de-DE" sz="2000" b="1" dirty="0">
                <a:solidFill>
                  <a:schemeClr val="tx2"/>
                </a:solidFill>
              </a:rPr>
              <a:t>Graphische Auswertung: über mehrere Schätzer hinweg bestehen bleibend / markant</a:t>
            </a:r>
            <a:endParaRPr lang="de-DE" sz="1050" b="1" dirty="0">
              <a:solidFill>
                <a:prstClr val="black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8117027-3D72-4791-870A-A304AFF5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90" y="1573459"/>
            <a:ext cx="1749232" cy="12494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3BB84E-AF6A-4A8B-B8EF-5A9A5AE70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453" y="1678098"/>
            <a:ext cx="1749233" cy="12494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734F661-E88B-46B2-8AFE-44B13A140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416" y="1772818"/>
            <a:ext cx="1749233" cy="12494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4430AAE-34BF-4A5F-A598-E2A628633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502" y="1881068"/>
            <a:ext cx="1763934" cy="125995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00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DA8C8C-F124-45DB-A22A-B6511F9E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2" y="2101662"/>
            <a:ext cx="5297736" cy="37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aus längeren Zeitreihen</a:t>
            </a: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3A4804-0172-4A0C-870A-04D19968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5" y="2120231"/>
            <a:ext cx="5202079" cy="37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43D5A4F-7F8C-41AA-B0A6-65B800701532}"/>
              </a:ext>
            </a:extLst>
          </p:cNvPr>
          <p:cNvSpPr txBox="1"/>
          <p:nvPr/>
        </p:nvSpPr>
        <p:spPr>
          <a:xfrm>
            <a:off x="6417362" y="1715746"/>
            <a:ext cx="61768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Depressive Symptome </a:t>
            </a:r>
            <a:r>
              <a:rPr lang="de-DE" sz="1400" dirty="0">
                <a:solidFill>
                  <a:srgbClr val="006EC7"/>
                </a:solidFill>
              </a:rPr>
              <a:t>(MW PHQ-2-Score, Range 0-6)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D6B16A4-B584-451A-8671-E3BC87429BCB}"/>
              </a:ext>
            </a:extLst>
          </p:cNvPr>
          <p:cNvSpPr txBox="1"/>
          <p:nvPr/>
        </p:nvSpPr>
        <p:spPr>
          <a:xfrm>
            <a:off x="608118" y="1713287"/>
            <a:ext cx="5115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Soziale Unterstützung </a:t>
            </a:r>
            <a:r>
              <a:rPr lang="de-DE" sz="1400" dirty="0">
                <a:solidFill>
                  <a:srgbClr val="006EC7"/>
                </a:solidFill>
              </a:rPr>
              <a:t>(MW OSLO-3-Score, Range 3-14)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432569" y="1320038"/>
            <a:ext cx="4776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Positive als auch negative Entwicklungen: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E95441-F06B-4193-97C8-E78AB32DD2AF}"/>
              </a:ext>
            </a:extLst>
          </p:cNvPr>
          <p:cNvSpPr txBox="1"/>
          <p:nvPr/>
        </p:nvSpPr>
        <p:spPr>
          <a:xfrm>
            <a:off x="206817" y="5756318"/>
            <a:ext cx="55031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+ Wahrgenommene soziale Unterstützung </a:t>
            </a:r>
          </a:p>
          <a:p>
            <a:pPr lvl="1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  in Pandemiezeiten geringfügig zugenommen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057A50-ACBE-4188-93D0-DB6A73F8DEFA}"/>
              </a:ext>
            </a:extLst>
          </p:cNvPr>
          <p:cNvSpPr txBox="1"/>
          <p:nvPr/>
        </p:nvSpPr>
        <p:spPr>
          <a:xfrm>
            <a:off x="6186460" y="5750146"/>
            <a:ext cx="50819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Depressive Symptome (MW) nach Rückgang zu Pandemiebeginn mehrfach zugenommen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8D54779-D238-4E4B-A85C-473761FEDDC1}"/>
              </a:ext>
            </a:extLst>
          </p:cNvPr>
          <p:cNvSpPr/>
          <p:nvPr/>
        </p:nvSpPr>
        <p:spPr>
          <a:xfrm>
            <a:off x="8621032" y="3358662"/>
            <a:ext cx="1498599" cy="85285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C6B3EF6-0251-4CD3-9EC7-789CA7874750}"/>
              </a:ext>
            </a:extLst>
          </p:cNvPr>
          <p:cNvSpPr/>
          <p:nvPr/>
        </p:nvSpPr>
        <p:spPr>
          <a:xfrm>
            <a:off x="10119631" y="3157506"/>
            <a:ext cx="580607" cy="7375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84E48C4-8937-4E23-95A9-08B2F226778B}"/>
              </a:ext>
            </a:extLst>
          </p:cNvPr>
          <p:cNvSpPr/>
          <p:nvPr/>
        </p:nvSpPr>
        <p:spPr>
          <a:xfrm>
            <a:off x="1157969" y="3255905"/>
            <a:ext cx="1101654" cy="6522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2C87299-F115-431D-8B3B-1D5512BE1750}"/>
              </a:ext>
            </a:extLst>
          </p:cNvPr>
          <p:cNvSpPr/>
          <p:nvPr/>
        </p:nvSpPr>
        <p:spPr>
          <a:xfrm>
            <a:off x="2259623" y="3203928"/>
            <a:ext cx="2897240" cy="6522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8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8" grpId="0"/>
      <p:bldP spid="9" grpId="0"/>
      <p:bldP spid="10" grpId="0" animBg="1"/>
      <p:bldP spid="25" grpId="0" animBg="1"/>
      <p:bldP spid="1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A29A83C2-D2D0-467D-8FDE-5741DC460E1C}"/>
              </a:ext>
            </a:extLst>
          </p:cNvPr>
          <p:cNvSpPr/>
          <p:nvPr/>
        </p:nvSpPr>
        <p:spPr>
          <a:xfrm>
            <a:off x="10497312" y="1570941"/>
            <a:ext cx="795528" cy="3716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aus längeren Zeitreihen 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D6B16A4-B584-451A-8671-E3BC87429BCB}"/>
              </a:ext>
            </a:extLst>
          </p:cNvPr>
          <p:cNvSpPr txBox="1"/>
          <p:nvPr/>
        </p:nvSpPr>
        <p:spPr>
          <a:xfrm>
            <a:off x="2814004" y="1402082"/>
            <a:ext cx="6042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6EC7"/>
                </a:solidFill>
              </a:rPr>
              <a:t>Depressive Symptomatik </a:t>
            </a:r>
            <a:r>
              <a:rPr lang="de-DE" sz="2000" dirty="0">
                <a:solidFill>
                  <a:srgbClr val="006EC7"/>
                </a:solidFill>
              </a:rPr>
              <a:t>(PHQ-2 ≥ 3)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2134314" y="5722322"/>
            <a:ext cx="818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Zunahmen des Anteils mit auffälligem Niveau an depressiven Symptomen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C40BA05-FA91-4501-BAAE-838555E5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81" y="1836443"/>
            <a:ext cx="5483621" cy="39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2CD1D19-4D5F-4A80-9CFF-7EA6B2CCECD7}"/>
              </a:ext>
            </a:extLst>
          </p:cNvPr>
          <p:cNvSpPr/>
          <p:nvPr/>
        </p:nvSpPr>
        <p:spPr>
          <a:xfrm>
            <a:off x="7767320" y="2876034"/>
            <a:ext cx="264229" cy="6913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28D3DAB-A4DE-488C-A23E-D02751FF5600}"/>
              </a:ext>
            </a:extLst>
          </p:cNvPr>
          <p:cNvSpPr txBox="1"/>
          <p:nvPr/>
        </p:nvSpPr>
        <p:spPr>
          <a:xfrm>
            <a:off x="7545944" y="2553401"/>
            <a:ext cx="99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17-18%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AA026C9-9BBD-4DB1-A6A8-4591CDC3BAD8}"/>
              </a:ext>
            </a:extLst>
          </p:cNvPr>
          <p:cNvSpPr/>
          <p:nvPr/>
        </p:nvSpPr>
        <p:spPr>
          <a:xfrm rot="5400000">
            <a:off x="4048006" y="3199730"/>
            <a:ext cx="642749" cy="1159402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64A5C74-69D8-4304-A146-C5EBD03DDFC7}"/>
              </a:ext>
            </a:extLst>
          </p:cNvPr>
          <p:cNvSpPr/>
          <p:nvPr/>
        </p:nvSpPr>
        <p:spPr>
          <a:xfrm>
            <a:off x="7863140" y="1857956"/>
            <a:ext cx="224415" cy="76584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0421173-3A1B-4C5B-AD65-C1DED0A05594}"/>
              </a:ext>
            </a:extLst>
          </p:cNvPr>
          <p:cNvSpPr/>
          <p:nvPr/>
        </p:nvSpPr>
        <p:spPr>
          <a:xfrm rot="5400000">
            <a:off x="6783039" y="2971219"/>
            <a:ext cx="642749" cy="1159402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02A906-4D4C-4803-BCAC-58B8283B85BD}"/>
              </a:ext>
            </a:extLst>
          </p:cNvPr>
          <p:cNvSpPr txBox="1"/>
          <p:nvPr/>
        </p:nvSpPr>
        <p:spPr>
          <a:xfrm>
            <a:off x="5346681" y="3077462"/>
            <a:ext cx="99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+ 2%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C0B40B5-DABF-46DC-9601-D615774CDE12}"/>
              </a:ext>
            </a:extLst>
          </p:cNvPr>
          <p:cNvCxnSpPr>
            <a:cxnSpLocks/>
            <a:stCxn id="16" idx="1"/>
          </p:cNvCxnSpPr>
          <p:nvPr/>
        </p:nvCxnSpPr>
        <p:spPr>
          <a:xfrm flipV="1">
            <a:off x="4779292" y="3361750"/>
            <a:ext cx="534976" cy="19043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47C2C81-04E4-42E1-A7DE-452D238372CA}"/>
              </a:ext>
            </a:extLst>
          </p:cNvPr>
          <p:cNvCxnSpPr>
            <a:cxnSpLocks/>
          </p:cNvCxnSpPr>
          <p:nvPr/>
        </p:nvCxnSpPr>
        <p:spPr>
          <a:xfrm>
            <a:off x="6066364" y="3307080"/>
            <a:ext cx="512786" cy="10934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21" grpId="0" animBg="1"/>
      <p:bldP spid="19" grpId="0" animBg="1"/>
      <p:bldP spid="2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Breitbild</PresentationFormat>
  <Paragraphs>155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Aktuelle Ergebnisse zur Entwicklung der Psychischen Gesundheit IN DER erwachsenen Bevölkerung während der COVID-19-Pandemie    </vt:lpstr>
      <vt:lpstr>Inhalte</vt:lpstr>
      <vt:lpstr>Engmaschige Mental Health Surveillance</vt:lpstr>
      <vt:lpstr>Mental Health Surveillance: Datengrundlage</vt:lpstr>
      <vt:lpstr>Mental Health Surveillance: Indikatoren</vt:lpstr>
      <vt:lpstr>Mental Health Surveillance: Indikatoren</vt:lpstr>
      <vt:lpstr>Mental Health Surveillance: Datenauswertung</vt:lpstr>
      <vt:lpstr>Mental Health Surveillance: Ergebnisse aus längeren Zeitreihen</vt:lpstr>
      <vt:lpstr>Mental Health Surveillance: Ergebnisse aus längeren Zeitreihen </vt:lpstr>
      <vt:lpstr>Mental Health Surveillance: Ergebnisse aus kürzeren Zeitreihen</vt:lpstr>
      <vt:lpstr>Mental Health Surveillance: Ergebnisse aus kürzeren Zeitreihen</vt:lpstr>
      <vt:lpstr>Mental Health Surveillance: Stratifizierte Ergebnisse</vt:lpstr>
      <vt:lpstr>Mental Health Surveillance: Fazit</vt:lpstr>
      <vt:lpstr>Dissemination: 2. Quartalsbericht an BMG</vt:lpstr>
      <vt:lpstr>Vielen Dank für Ihre Aufmerksamkeit!</vt:lpstr>
      <vt:lpstr>Aktuelle Ergebnisse zur Entwicklung der Psychischen Gesundheit IN DER erwachsenen Bevölkerung während der COVID-19-Pandemie  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Walther, Lena</dc:creator>
  <cp:lastModifiedBy>Walther, Lena</cp:lastModifiedBy>
  <cp:revision>219</cp:revision>
  <dcterms:created xsi:type="dcterms:W3CDTF">2022-04-06T11:12:26Z</dcterms:created>
  <dcterms:modified xsi:type="dcterms:W3CDTF">2022-07-27T08:40:43Z</dcterms:modified>
</cp:coreProperties>
</file>