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8"/>
  </p:notesMasterIdLst>
  <p:handoutMasterIdLst>
    <p:handoutMasterId r:id="rId9"/>
  </p:handoutMasterIdLst>
  <p:sldIdLst>
    <p:sldId id="814" r:id="rId2"/>
    <p:sldId id="825" r:id="rId3"/>
    <p:sldId id="849" r:id="rId4"/>
    <p:sldId id="850" r:id="rId5"/>
    <p:sldId id="851" r:id="rId6"/>
    <p:sldId id="841" r:id="rId7"/>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de, Anna" initials="AMR" lastIdx="5" clrIdx="0">
    <p:extLst>
      <p:ext uri="{19B8F6BF-5375-455C-9EA6-DF929625EA0E}">
        <p15:presenceInfo xmlns:p15="http://schemas.microsoft.com/office/powerpoint/2012/main" userId="Rohde, Anna" providerId="None"/>
      </p:ext>
    </p:extLst>
  </p:cmAuthor>
  <p:cmAuthor id="2" name="Raiser, Sofie Gillesberg" initials="SGR" lastIdx="1" clrIdx="1">
    <p:extLst>
      <p:ext uri="{19B8F6BF-5375-455C-9EA6-DF929625EA0E}">
        <p15:presenceInfo xmlns:p15="http://schemas.microsoft.com/office/powerpoint/2012/main" userId="Raiser, Sofie Gilles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AA6"/>
    <a:srgbClr val="367BB8"/>
    <a:srgbClr val="4D8AD2"/>
    <a:srgbClr val="80A5DC"/>
    <a:srgbClr val="006EC7"/>
    <a:srgbClr val="66A8DD"/>
    <a:srgbClr val="689CCA"/>
    <a:srgbClr val="338B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9"/>
    <p:restoredTop sz="85480" autoAdjust="0"/>
  </p:normalViewPr>
  <p:slideViewPr>
    <p:cSldViewPr snapToGrid="0" snapToObjects="1">
      <p:cViewPr varScale="1">
        <p:scale>
          <a:sx n="94" d="100"/>
          <a:sy n="94" d="100"/>
        </p:scale>
        <p:origin x="1422" y="72"/>
      </p:cViewPr>
      <p:guideLst>
        <p:guide orient="horz" pos="2137"/>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27.07.2022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27.07.2022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ecdc.europa.eu/sites/default/files/documents/communicable-disease-threats-report-23-july-2022-public.pdf"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who.int/europe/news/item/19-07-2022-rapidly-escalating-covid-19-cases-amid-reduced-virus-surveillance-forecasts-a-challenging-autumn-and-winter-in-the-who-european-region" TargetMode="External"/><Relationship Id="rId4" Type="http://schemas.openxmlformats.org/officeDocument/2006/relationships/hyperlink" Target="https://covid19-country-overviews.ecdc.europa.eu/index.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50" dirty="0"/>
              <a:t>CAVE: vielerorts geänderte Teststrategien insbesondere in Europa z.B. Spanien, Dänemark, England testen nur Risikogruppen </a:t>
            </a:r>
            <a:r>
              <a:rPr lang="de-DE" sz="1050" dirty="0" err="1"/>
              <a:t>bzw</a:t>
            </a:r>
            <a:r>
              <a:rPr lang="de-DE" sz="1050" dirty="0"/>
              <a:t> Empfehlen nur Testung von Personen mit Risiko für ein schweren verlauf, Personen die Behandlung im KH benötigen und Personen die mit RG arbeiten; Österreich hat Anzahl PCR pro Einwohner reduziert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a:t>CAVE: Fallzahlen für Afrika sind nicht konsolidiert – es werden Nachmeldungen erwartet; Meldungen in Europa unregelmäßig</a:t>
            </a:r>
          </a:p>
          <a:p>
            <a:endParaRPr lang="en-US" sz="12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301760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CAVE: </a:t>
            </a:r>
          </a:p>
          <a:p>
            <a:pPr marL="171450" indent="-171450">
              <a:buFontTx/>
              <a:buChar char="-"/>
            </a:pPr>
            <a:r>
              <a:rPr lang="de-DE" sz="1200" dirty="0"/>
              <a:t>Finnland hat letzte Woche keine Daten übermittelt. </a:t>
            </a:r>
          </a:p>
          <a:p>
            <a:pPr marL="171450" indent="-171450">
              <a:buFontTx/>
              <a:buChar char="-"/>
            </a:pPr>
            <a:r>
              <a:rPr lang="de-DE" sz="1200" dirty="0"/>
              <a:t>Fehler beim </a:t>
            </a:r>
            <a:r>
              <a:rPr lang="de-DE" sz="1200" dirty="0" err="1"/>
              <a:t>Scraping</a:t>
            </a:r>
            <a:r>
              <a:rPr lang="de-DE" sz="1200" dirty="0"/>
              <a:t> der Daten für Griechenland, Schweiz und Ukraine durch die WHO.</a:t>
            </a:r>
          </a:p>
          <a:p>
            <a:pPr marL="628650" lvl="1" indent="-171450">
              <a:buFontTx/>
              <a:buChar char="-"/>
            </a:pPr>
            <a:r>
              <a:rPr lang="de-DE" sz="1200" dirty="0"/>
              <a:t>GR: 7T-Inziden: 1385/100.000Ew. am 22.07.2022</a:t>
            </a:r>
          </a:p>
          <a:p>
            <a:pPr marL="628650" lvl="1" indent="-171450">
              <a:buFontTx/>
              <a:buChar char="-"/>
            </a:pPr>
            <a:r>
              <a:rPr lang="de-DE" sz="1200" dirty="0"/>
              <a:t>CH: 7T-Inziden: ca. 530/100.000Ew.</a:t>
            </a:r>
          </a:p>
          <a:p>
            <a:pPr marL="628650" lvl="1" indent="-171450">
              <a:buFontTx/>
              <a:buChar char="-"/>
            </a:pPr>
            <a:r>
              <a:rPr lang="de-DE" sz="1200" dirty="0"/>
              <a:t>UKR: 3,2 /100.000Ew. Am 22.07.2022</a:t>
            </a:r>
          </a:p>
          <a:p>
            <a:r>
              <a:rPr lang="de-DE" sz="1200" dirty="0"/>
              <a:t>ECDC:</a:t>
            </a:r>
          </a:p>
          <a:p>
            <a:r>
              <a:rPr lang="de-DE" sz="1200" b="0" dirty="0"/>
              <a:t>BA.5 Dominanz in den meisten EU Ländern in KW23</a:t>
            </a:r>
          </a:p>
          <a:p>
            <a:r>
              <a:rPr lang="de-DE" sz="1200" b="0" dirty="0"/>
              <a:t>-&gt; BA.5 Welle: sinkende Fallzahlen ab ca. KW28 erwartet</a:t>
            </a:r>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273020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Panel A und B: Anzahl und Anteil der SARS-CoV-2-Sequenzen, Stand: 18. Juli 2022</a:t>
            </a:r>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369453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laut </a:t>
            </a:r>
            <a:r>
              <a:rPr lang="de-DE" sz="1200" u="sng" kern="1200" dirty="0">
                <a:solidFill>
                  <a:schemeClr val="tx1"/>
                </a:solidFill>
                <a:effectLst/>
                <a:latin typeface="+mn-lt"/>
                <a:ea typeface="+mn-ea"/>
                <a:cs typeface="+mn-cs"/>
                <a:hlinkClick r:id="rId3"/>
              </a:rPr>
              <a:t>ECDC</a:t>
            </a:r>
            <a:r>
              <a:rPr lang="de-DE" sz="1200" kern="1200" dirty="0">
                <a:solidFill>
                  <a:schemeClr val="tx1"/>
                </a:solidFill>
                <a:effectLst/>
                <a:latin typeface="+mn-lt"/>
                <a:ea typeface="+mn-ea"/>
                <a:cs typeface="+mn-cs"/>
              </a:rPr>
              <a:t> steigen Inzidenzen in Personen 65 Jahre und älter seit mehreren Wochen (24 Länder berichten Daten), diese erhöhte Transmission innerhalb älterer Altersgruppen spiegelt sich jetzt auch in höherer Rate schwerer Erkrankungen wider; 18 von insgesamt 35 Ländern mit Daten zu </a:t>
            </a:r>
            <a:r>
              <a:rPr lang="de-DE" sz="1200" u="sng" kern="1200" dirty="0">
                <a:solidFill>
                  <a:schemeClr val="tx1"/>
                </a:solidFill>
                <a:effectLst/>
                <a:latin typeface="+mn-lt"/>
                <a:ea typeface="+mn-ea"/>
                <a:cs typeface="+mn-cs"/>
                <a:hlinkClick r:id="rId4"/>
              </a:rPr>
              <a:t>Hospitalisierungen</a:t>
            </a:r>
            <a:r>
              <a:rPr lang="de-DE" sz="1200" kern="1200" dirty="0">
                <a:solidFill>
                  <a:schemeClr val="tx1"/>
                </a:solidFill>
                <a:effectLst/>
                <a:latin typeface="+mn-lt"/>
                <a:ea typeface="+mn-ea"/>
                <a:cs typeface="+mn-cs"/>
              </a:rPr>
              <a:t> und </a:t>
            </a:r>
            <a:r>
              <a:rPr lang="de-DE" sz="1200" u="sng" kern="1200" dirty="0">
                <a:solidFill>
                  <a:schemeClr val="tx1"/>
                </a:solidFill>
                <a:effectLst/>
                <a:latin typeface="+mn-lt"/>
                <a:ea typeface="+mn-ea"/>
                <a:cs typeface="+mn-cs"/>
                <a:hlinkClick r:id="rId5"/>
              </a:rPr>
              <a:t>Intensivbettenbelegung</a:t>
            </a:r>
            <a:r>
              <a:rPr lang="de-DE" sz="1200" kern="1200" dirty="0">
                <a:solidFill>
                  <a:schemeClr val="tx1"/>
                </a:solidFill>
                <a:effectLst/>
                <a:latin typeface="+mn-lt"/>
                <a:ea typeface="+mn-ea"/>
                <a:cs typeface="+mn-cs"/>
              </a:rPr>
              <a:t> (noch vergleichsweise niedrig) melden steigenden Trend im Vgl. zu Vorwoche</a:t>
            </a:r>
            <a:endParaRPr lang="de-DE" b="0" dirty="0"/>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9403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0" dirty="0"/>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963306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384875"/>
            <a:ext cx="11669813" cy="4355539"/>
          </a:xfrm>
          <a:prstGeom prst="rect">
            <a:avLst/>
          </a:prstGeom>
          <a:solidFill>
            <a:srgbClr val="045AA6"/>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9" name="Textfeld 8"/>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864000" tIns="312000" rIns="912000" bIns="600000" numCol="1" spcCol="0" rtlCol="0" fromWordArt="0" anchor="t"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FD635380-D2E5-4D7E-8AF5-49FDFD86C2D4}" type="datetime1">
              <a:rPr lang="de-BE" smtClean="0"/>
              <a:t>07/27/2022</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5246520" y="2015660"/>
            <a:ext cx="0" cy="316041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11252979" y="2009670"/>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11664621"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13" name="Rechteck 12"/>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5" name="Bildplatzhalter 14"/>
          <p:cNvSpPr>
            <a:spLocks noGrp="1"/>
          </p:cNvSpPr>
          <p:nvPr>
            <p:ph type="pic" sz="quarter" idx="13"/>
          </p:nvPr>
        </p:nvSpPr>
        <p:spPr>
          <a:xfrm>
            <a:off x="1" y="1384301"/>
            <a:ext cx="4425951" cy="4356100"/>
          </a:xfrm>
        </p:spPr>
        <p:txBody>
          <a:bodyPr/>
          <a:lstStyle/>
          <a:p>
            <a:endParaRPr lang="de-DE"/>
          </a:p>
        </p:txBody>
      </p:sp>
      <p:sp>
        <p:nvSpPr>
          <p:cNvPr id="20" name="Rechteck 19"/>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1"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06744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2175"/>
            <a:ext cx="11663680" cy="4356608"/>
          </a:xfrm>
          <a:prstGeom prst="rect">
            <a:avLst/>
          </a:prstGeom>
        </p:spPr>
      </p:pic>
      <p:sp>
        <p:nvSpPr>
          <p:cNvPr id="21" name="Textfeld 20"/>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336000" tIns="312000" rIns="336000" bIns="600000" numCol="1" spcCol="0" rtlCol="0" fromWordArt="0" anchor="ctr"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cxnSp>
        <p:nvCxnSpPr>
          <p:cNvPr id="23" name="Gerade Verbindung 22"/>
          <p:cNvCxnSpPr/>
          <p:nvPr userDrawn="1"/>
        </p:nvCxnSpPr>
        <p:spPr>
          <a:xfrm>
            <a:off x="5246520" y="2015660"/>
            <a:ext cx="0" cy="316041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11252979" y="2009670"/>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11664621"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3" name="Datumsplatzhalter 2"/>
          <p:cNvSpPr>
            <a:spLocks noGrp="1"/>
          </p:cNvSpPr>
          <p:nvPr>
            <p:ph type="dt" sz="half" idx="10"/>
          </p:nvPr>
        </p:nvSpPr>
        <p:spPr/>
        <p:txBody>
          <a:bodyPr/>
          <a:lstStyle/>
          <a:p>
            <a:fld id="{B7E28FF3-C575-43F5-83A0-D72C9C7D9975}" type="datetime1">
              <a:rPr lang="de-BE" smtClean="0"/>
              <a:t>07/27/2022</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Rechteck 10"/>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3"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39474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09600" y="1901759"/>
            <a:ext cx="10644861" cy="43261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DB5E0F7-4362-4531-9452-9CCBDA3E8E86}" type="datetime1">
              <a:rPr lang="de-BE" smtClean="0"/>
              <a:t>07/27/2022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65382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F3E683-FBD8-4C41-A9F2-1650D06B57E7}" type="datetime1">
              <a:rPr lang="de-BE" smtClean="0"/>
              <a:t>07/27/2022</a:t>
            </a:fld>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609600" y="1902509"/>
            <a:ext cx="5177227"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6106834" y="1902509"/>
            <a:ext cx="5147628"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38424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FC9AFA-9F57-4565-BD33-61CBFB2986E3}" type="datetime1">
              <a:rPr lang="de-BE" smtClean="0"/>
              <a:t>07/27/2022</a:t>
            </a:fld>
            <a:endParaRPr lang="de-DE"/>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825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CE20AB-E9F1-48C9-8320-B5ADCD7C0058}" type="datetime1">
              <a:rPr lang="de-BE" smtClean="0"/>
              <a:t>07/27/2022</a:t>
            </a:fld>
            <a:endParaRPr lang="de-DE"/>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69723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e-DE"/>
          </a:p>
        </p:txBody>
      </p:sp>
      <p:sp>
        <p:nvSpPr>
          <p:cNvPr id="4" name="Textplatzhalt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DE"/>
              <a:t>Mastertextformat bearbeiten</a:t>
            </a:r>
          </a:p>
        </p:txBody>
      </p:sp>
      <p:sp>
        <p:nvSpPr>
          <p:cNvPr id="5" name="Datumsplatzhalter 4"/>
          <p:cNvSpPr>
            <a:spLocks noGrp="1"/>
          </p:cNvSpPr>
          <p:nvPr>
            <p:ph type="dt" sz="half" idx="10"/>
          </p:nvPr>
        </p:nvSpPr>
        <p:spPr/>
        <p:txBody>
          <a:bodyPr/>
          <a:lstStyle/>
          <a:p>
            <a:fld id="{7A6B9A26-8B9F-4FF7-8E55-3B8C18B1109C}" type="datetime1">
              <a:rPr lang="de-BE" smtClean="0"/>
              <a:t>07/27/2022</a:t>
            </a:fld>
            <a:endParaRPr lang="de-DE"/>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82955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CB5B1E-E4CE-45BD-8171-F7AE2BADA9CD}" type="datetime1">
              <a:rPr lang="de-BE" smtClean="0"/>
              <a:t>07/27/2022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7947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BC1A73-2049-422F-800D-2B838B815AD9}" type="datetime1">
              <a:rPr lang="de-BE" smtClean="0"/>
              <a:t>07/27/2022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133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609600" y="1902509"/>
            <a:ext cx="10644861" cy="4315971"/>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3102" y="6356351"/>
            <a:ext cx="2480561" cy="365125"/>
          </a:xfrm>
          <a:prstGeom prst="rect">
            <a:avLst/>
          </a:prstGeom>
        </p:spPr>
        <p:txBody>
          <a:bodyPr vert="horz" lIns="0" tIns="45720" rIns="0" bIns="45720" rtlCol="0" anchor="ctr"/>
          <a:lstStyle>
            <a:lvl1pPr algn="l">
              <a:defRPr sz="1600">
                <a:solidFill>
                  <a:srgbClr val="045AA6"/>
                </a:solidFill>
              </a:defRPr>
            </a:lvl1pPr>
          </a:lstStyle>
          <a:p>
            <a:fld id="{E34949FC-7B04-428C-A27E-7C7F441574F1}" type="datetime1">
              <a:rPr lang="de-BE" smtClean="0"/>
              <a:t>07/27/2022</a:t>
            </a:fld>
            <a:endParaRPr lang="de-DE" dirty="0"/>
          </a:p>
        </p:txBody>
      </p:sp>
      <p:sp>
        <p:nvSpPr>
          <p:cNvPr id="5" name="Fußzeilenplatzhalter 4"/>
          <p:cNvSpPr>
            <a:spLocks noGrp="1"/>
          </p:cNvSpPr>
          <p:nvPr>
            <p:ph type="ftr" sz="quarter" idx="3"/>
          </p:nvPr>
        </p:nvSpPr>
        <p:spPr>
          <a:xfrm>
            <a:off x="3599723" y="6356351"/>
            <a:ext cx="3860800" cy="365125"/>
          </a:xfrm>
          <a:prstGeom prst="rect">
            <a:avLst/>
          </a:prstGeom>
        </p:spPr>
        <p:txBody>
          <a:bodyPr vert="horz" lIns="0" tIns="45720" rIns="0" bIns="45720" rtlCol="0" anchor="ctr"/>
          <a:lstStyle>
            <a:lvl1pPr algn="l">
              <a:defRPr sz="16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10590483" y="6356351"/>
            <a:ext cx="662496" cy="365125"/>
          </a:xfrm>
          <a:prstGeom prst="rect">
            <a:avLst/>
          </a:prstGeom>
        </p:spPr>
        <p:txBody>
          <a:bodyPr vert="horz" lIns="0" tIns="45720" rIns="0" bIns="45720" rtlCol="0" anchor="ctr"/>
          <a:lstStyle>
            <a:lvl1pPr algn="ctr">
              <a:defRPr sz="16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9579051" y="326666"/>
            <a:ext cx="2041215" cy="595685"/>
          </a:xfrm>
          <a:prstGeom prst="rect">
            <a:avLst/>
          </a:prstGeom>
          <a:extLst>
            <a:ext uri="{FAA26D3D-D897-4be2-8F04-BA451C77F1D7}">
              <ma14:placeholderFlag xmlns:ma14="http://schemas.microsoft.com/office/mac/drawingml/2011/main" xmlns=""/>
            </a:ext>
          </a:extLst>
        </p:spPr>
      </p:pic>
      <p:grpSp>
        <p:nvGrpSpPr>
          <p:cNvPr id="19" name="Gruppierung 18"/>
          <p:cNvGrpSpPr/>
          <p:nvPr userDrawn="1"/>
        </p:nvGrpSpPr>
        <p:grpSpPr>
          <a:xfrm>
            <a:off x="609602" y="6458251"/>
            <a:ext cx="10662508" cy="424727"/>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03716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p:titleStyle>
    <p:bodyStyle>
      <a:lvl1pPr marL="457189" indent="-457189" algn="l" defTabSz="609585" rtl="0" eaLnBrk="1" latinLnBrk="0" hangingPunct="1">
        <a:spcBef>
          <a:spcPts val="576"/>
        </a:spcBef>
        <a:buClr>
          <a:srgbClr val="045AA6"/>
        </a:buClr>
        <a:buFont typeface="Wingdings" charset="2"/>
        <a:buChar char="§"/>
        <a:defRPr sz="2667" kern="1200">
          <a:solidFill>
            <a:schemeClr val="tx1"/>
          </a:solidFill>
          <a:latin typeface="+mn-lt"/>
          <a:ea typeface="+mn-ea"/>
          <a:cs typeface="+mn-cs"/>
        </a:defRPr>
      </a:lvl1pPr>
      <a:lvl2pPr marL="990575" indent="-380990" algn="l" defTabSz="609585" rtl="0" eaLnBrk="1" latinLnBrk="0" hangingPunct="1">
        <a:spcBef>
          <a:spcPts val="576"/>
        </a:spcBef>
        <a:buClr>
          <a:srgbClr val="045AA6"/>
        </a:buClr>
        <a:buFont typeface="Wingdings" charset="2"/>
        <a:buChar char="§"/>
        <a:defRPr sz="2400" kern="1200">
          <a:solidFill>
            <a:schemeClr val="tx1"/>
          </a:solidFill>
          <a:latin typeface="+mn-lt"/>
          <a:ea typeface="+mn-ea"/>
          <a:cs typeface="+mn-cs"/>
        </a:defRPr>
      </a:lvl2pPr>
      <a:lvl3pPr marL="1523962" indent="-304792" algn="l" defTabSz="609585" rtl="0" eaLnBrk="1" latinLnBrk="0" hangingPunct="1">
        <a:spcBef>
          <a:spcPts val="576"/>
        </a:spcBef>
        <a:buClr>
          <a:srgbClr val="045AA6"/>
        </a:buClr>
        <a:buFont typeface="Wingdings" charset="2"/>
        <a:buChar char="§"/>
        <a:defRPr sz="2133" kern="1200">
          <a:solidFill>
            <a:schemeClr val="tx1"/>
          </a:solidFill>
          <a:latin typeface="+mn-lt"/>
          <a:ea typeface="+mn-ea"/>
          <a:cs typeface="+mn-cs"/>
        </a:defRPr>
      </a:lvl3pPr>
      <a:lvl4pPr marL="2133547" indent="-304792" algn="l" defTabSz="609585" rtl="0" eaLnBrk="1" latinLnBrk="0" hangingPunct="1">
        <a:spcBef>
          <a:spcPts val="576"/>
        </a:spcBef>
        <a:buClr>
          <a:srgbClr val="045AA6"/>
        </a:buClr>
        <a:buFont typeface="Wingdings" charset="2"/>
        <a:buChar char="§"/>
        <a:defRPr sz="1867" kern="1200">
          <a:solidFill>
            <a:schemeClr val="tx1"/>
          </a:solidFill>
          <a:latin typeface="+mn-lt"/>
          <a:ea typeface="+mn-ea"/>
          <a:cs typeface="+mn-cs"/>
        </a:defRPr>
      </a:lvl4pPr>
      <a:lvl5pPr marL="2743131" indent="-304792" algn="l" defTabSz="609585" rtl="0" eaLnBrk="1" latinLnBrk="0" hangingPunct="1">
        <a:spcBef>
          <a:spcPts val="576"/>
        </a:spcBef>
        <a:buClr>
          <a:srgbClr val="045AA6"/>
        </a:buClr>
        <a:buFont typeface="Wingdings" charset="2"/>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ecdc.europa.eu/sites/default/files/documents/communicable-disease-threats-report-23-july-2022-public.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covid19-country-overviews.ecdc.europa.eu/key_epidemiological_indicator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ovid19.admin.ch/en/weekly-report/hosp?demoView=tabl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2C13102-8D56-4205-B842-DC01D0AC3BA4}"/>
              </a:ext>
            </a:extLst>
          </p:cNvPr>
          <p:cNvPicPr>
            <a:picLocks noChangeAspect="1"/>
          </p:cNvPicPr>
          <p:nvPr/>
        </p:nvPicPr>
        <p:blipFill>
          <a:blip r:embed="rId3"/>
          <a:stretch>
            <a:fillRect/>
          </a:stretch>
        </p:blipFill>
        <p:spPr>
          <a:xfrm>
            <a:off x="6738100" y="2887579"/>
            <a:ext cx="5453900" cy="3593237"/>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133815" y="50395"/>
            <a:ext cx="10644861" cy="639520"/>
          </a:xfrm>
        </p:spPr>
        <p:txBody>
          <a:bodyPr/>
          <a:lstStyle/>
          <a:p>
            <a:r>
              <a:rPr lang="de-DE" sz="2400" dirty="0">
                <a:latin typeface="Scala Sans OT" panose="020B0504030101020104" pitchFamily="34" charset="0"/>
              </a:rPr>
              <a:t>Internationale Lage update, Datenstand 26.07.2022</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67692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98B49A0-1DED-456E-97F3-37F59D618877}"/>
              </a:ext>
            </a:extLst>
          </p:cNvPr>
          <p:cNvSpPr txBox="1"/>
          <p:nvPr/>
        </p:nvSpPr>
        <p:spPr>
          <a:xfrm>
            <a:off x="0" y="6480816"/>
            <a:ext cx="9690538" cy="276999"/>
          </a:xfrm>
          <a:prstGeom prst="rect">
            <a:avLst/>
          </a:prstGeom>
          <a:solidFill>
            <a:schemeClr val="bg1"/>
          </a:solidFill>
        </p:spPr>
        <p:txBody>
          <a:bodyPr wrap="square" rtlCol="0">
            <a:spAutoFit/>
          </a:bodyPr>
          <a:lstStyle/>
          <a:p>
            <a:r>
              <a:rPr lang="de-DE" sz="1200" i="1" dirty="0">
                <a:solidFill>
                  <a:prstClr val="black"/>
                </a:solidFill>
              </a:rPr>
              <a:t>Quellen: WHO Dashboard Zugriff 27.07.2022, Datenstand 26.07.2022; Karte &amp; Tabelle PHI Auswertung von </a:t>
            </a:r>
            <a:r>
              <a:rPr lang="de-DE" sz="1200" dirty="0"/>
              <a:t>WHO Daten, Datenstand 26.07.2022</a:t>
            </a:r>
          </a:p>
        </p:txBody>
      </p:sp>
      <p:sp>
        <p:nvSpPr>
          <p:cNvPr id="12" name="Textfeld 11">
            <a:extLst>
              <a:ext uri="{FF2B5EF4-FFF2-40B4-BE49-F238E27FC236}">
                <a16:creationId xmlns:a16="http://schemas.microsoft.com/office/drawing/2014/main" id="{A746478C-E33F-4D40-88CB-BAAD064E6E05}"/>
              </a:ext>
            </a:extLst>
          </p:cNvPr>
          <p:cNvSpPr txBox="1"/>
          <p:nvPr/>
        </p:nvSpPr>
        <p:spPr>
          <a:xfrm>
            <a:off x="14964" y="706818"/>
            <a:ext cx="7770136" cy="307777"/>
          </a:xfrm>
          <a:prstGeom prst="rect">
            <a:avLst/>
          </a:prstGeom>
          <a:noFill/>
        </p:spPr>
        <p:txBody>
          <a:bodyPr wrap="square" rtlCol="0">
            <a:spAutoFit/>
          </a:bodyPr>
          <a:lstStyle/>
          <a:p>
            <a:r>
              <a:rPr lang="de-DE" sz="1400" b="1" dirty="0">
                <a:solidFill>
                  <a:srgbClr val="045AA6"/>
                </a:solidFill>
              </a:rPr>
              <a:t>Anzahl Fälle pro KW und WHO Region, 30.12.2019 – 26.07.2022  </a:t>
            </a:r>
          </a:p>
        </p:txBody>
      </p:sp>
      <p:sp>
        <p:nvSpPr>
          <p:cNvPr id="16" name="Textfeld 15">
            <a:extLst>
              <a:ext uri="{FF2B5EF4-FFF2-40B4-BE49-F238E27FC236}">
                <a16:creationId xmlns:a16="http://schemas.microsoft.com/office/drawing/2014/main" id="{84D2CAC3-A2DC-49BF-930F-1DCB70E15B2F}"/>
              </a:ext>
            </a:extLst>
          </p:cNvPr>
          <p:cNvSpPr txBox="1"/>
          <p:nvPr/>
        </p:nvSpPr>
        <p:spPr>
          <a:xfrm>
            <a:off x="9126904" y="2198510"/>
            <a:ext cx="3128156" cy="523220"/>
          </a:xfrm>
          <a:prstGeom prst="rect">
            <a:avLst/>
          </a:prstGeom>
          <a:noFill/>
        </p:spPr>
        <p:txBody>
          <a:bodyPr wrap="square" rtlCol="0">
            <a:spAutoFit/>
          </a:bodyPr>
          <a:lstStyle/>
          <a:p>
            <a:r>
              <a:rPr lang="de-DE" sz="1400" b="1" dirty="0">
                <a:solidFill>
                  <a:srgbClr val="045AA6"/>
                </a:solidFill>
              </a:rPr>
              <a:t>7-T Inzidenz pro 100.000 Einwohner weltweit</a:t>
            </a:r>
          </a:p>
        </p:txBody>
      </p:sp>
      <p:graphicFrame>
        <p:nvGraphicFramePr>
          <p:cNvPr id="10" name="Tabelle 9">
            <a:extLst>
              <a:ext uri="{FF2B5EF4-FFF2-40B4-BE49-F238E27FC236}">
                <a16:creationId xmlns:a16="http://schemas.microsoft.com/office/drawing/2014/main" id="{B77BB6B3-5F24-4611-B2F2-FC4BFFBD4BB8}"/>
              </a:ext>
            </a:extLst>
          </p:cNvPr>
          <p:cNvGraphicFramePr>
            <a:graphicFrameLocks noGrp="1"/>
          </p:cNvGraphicFramePr>
          <p:nvPr>
            <p:extLst>
              <p:ext uri="{D42A27DB-BD31-4B8C-83A1-F6EECF244321}">
                <p14:modId xmlns:p14="http://schemas.microsoft.com/office/powerpoint/2010/main" val="1836939277"/>
              </p:ext>
            </p:extLst>
          </p:nvPr>
        </p:nvGraphicFramePr>
        <p:xfrm>
          <a:off x="138264" y="3482415"/>
          <a:ext cx="6530418" cy="2943500"/>
        </p:xfrm>
        <a:graphic>
          <a:graphicData uri="http://schemas.openxmlformats.org/drawingml/2006/table">
            <a:tbl>
              <a:tblPr/>
              <a:tblGrid>
                <a:gridCol w="923622">
                  <a:extLst>
                    <a:ext uri="{9D8B030D-6E8A-4147-A177-3AD203B41FA5}">
                      <a16:colId xmlns:a16="http://schemas.microsoft.com/office/drawing/2014/main" val="2038645333"/>
                    </a:ext>
                  </a:extLst>
                </a:gridCol>
                <a:gridCol w="891540">
                  <a:extLst>
                    <a:ext uri="{9D8B030D-6E8A-4147-A177-3AD203B41FA5}">
                      <a16:colId xmlns:a16="http://schemas.microsoft.com/office/drawing/2014/main" val="2292220271"/>
                    </a:ext>
                  </a:extLst>
                </a:gridCol>
                <a:gridCol w="914400">
                  <a:extLst>
                    <a:ext uri="{9D8B030D-6E8A-4147-A177-3AD203B41FA5}">
                      <a16:colId xmlns:a16="http://schemas.microsoft.com/office/drawing/2014/main" val="3649310408"/>
                    </a:ext>
                  </a:extLst>
                </a:gridCol>
                <a:gridCol w="1108710">
                  <a:extLst>
                    <a:ext uri="{9D8B030D-6E8A-4147-A177-3AD203B41FA5}">
                      <a16:colId xmlns:a16="http://schemas.microsoft.com/office/drawing/2014/main" val="3686004728"/>
                    </a:ext>
                  </a:extLst>
                </a:gridCol>
                <a:gridCol w="651510">
                  <a:extLst>
                    <a:ext uri="{9D8B030D-6E8A-4147-A177-3AD203B41FA5}">
                      <a16:colId xmlns:a16="http://schemas.microsoft.com/office/drawing/2014/main" val="1942457067"/>
                    </a:ext>
                  </a:extLst>
                </a:gridCol>
                <a:gridCol w="880110">
                  <a:extLst>
                    <a:ext uri="{9D8B030D-6E8A-4147-A177-3AD203B41FA5}">
                      <a16:colId xmlns:a16="http://schemas.microsoft.com/office/drawing/2014/main" val="25580784"/>
                    </a:ext>
                  </a:extLst>
                </a:gridCol>
                <a:gridCol w="1160526">
                  <a:extLst>
                    <a:ext uri="{9D8B030D-6E8A-4147-A177-3AD203B41FA5}">
                      <a16:colId xmlns:a16="http://schemas.microsoft.com/office/drawing/2014/main" val="1508028638"/>
                    </a:ext>
                  </a:extLst>
                </a:gridCol>
              </a:tblGrid>
              <a:tr h="665054">
                <a:tc>
                  <a:txBody>
                    <a:bodyPr/>
                    <a:lstStyle/>
                    <a:p>
                      <a:pPr algn="ctr" fontAlgn="t"/>
                      <a:r>
                        <a:rPr lang="de-DE" sz="1600" b="1" i="0" u="none" strike="noStrike" dirty="0">
                          <a:solidFill>
                            <a:srgbClr val="000000"/>
                          </a:solidFill>
                          <a:effectLst/>
                          <a:latin typeface="Calibri" panose="020F0502020204030204" pitchFamily="34" charset="0"/>
                        </a:rPr>
                        <a:t>Kontinent</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a:solidFill>
                            <a:srgbClr val="000000"/>
                          </a:solidFill>
                          <a:effectLst/>
                          <a:latin typeface="Calibri" panose="020F0502020204030204" pitchFamily="34" charset="0"/>
                        </a:rPr>
                        <a:t>Cases</a:t>
                      </a:r>
                    </a:p>
                    <a:p>
                      <a:pPr algn="ctr" fontAlgn="t"/>
                      <a:r>
                        <a:rPr lang="de-DE" sz="1600" b="1" i="0" u="none" strike="noStrike" dirty="0">
                          <a:solidFill>
                            <a:srgbClr val="000000"/>
                          </a:solidFill>
                          <a:effectLst/>
                          <a:latin typeface="Calibri" panose="020F0502020204030204" pitchFamily="34" charset="0"/>
                        </a:rPr>
                        <a:t>7d</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a:solidFill>
                            <a:srgbClr val="000000"/>
                          </a:solidFill>
                          <a:effectLst/>
                          <a:latin typeface="Calibri" panose="020F0502020204030204" pitchFamily="34" charset="0"/>
                        </a:rPr>
                        <a:t>Change</a:t>
                      </a:r>
                    </a:p>
                    <a:p>
                      <a:pPr algn="ctr" fontAlgn="t"/>
                      <a:r>
                        <a:rPr lang="de-DE" sz="1600" b="1" i="0" u="none" strike="noStrike" dirty="0">
                          <a:solidFill>
                            <a:srgbClr val="000000"/>
                          </a:solidFill>
                          <a:effectLst/>
                          <a:latin typeface="Calibri" panose="020F0502020204030204" pitchFamily="34" charset="0"/>
                        </a:rPr>
                        <a:t>Cases</a:t>
                      </a:r>
                    </a:p>
                    <a:p>
                      <a:pPr algn="ct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a:solidFill>
                            <a:srgbClr val="000000"/>
                          </a:solidFill>
                          <a:effectLst/>
                          <a:latin typeface="Calibri" panose="020F0502020204030204" pitchFamily="34" charset="0"/>
                        </a:rPr>
                        <a:t>Proportion</a:t>
                      </a:r>
                    </a:p>
                    <a:p>
                      <a:pPr algn="ctr" fontAlgn="t"/>
                      <a:r>
                        <a:rPr lang="de-DE" sz="1600" b="1" i="0" u="none" strike="noStrike" dirty="0">
                          <a:solidFill>
                            <a:srgbClr val="000000"/>
                          </a:solidFill>
                          <a:effectLst/>
                          <a:latin typeface="Calibri" panose="020F0502020204030204" pitchFamily="34" charset="0"/>
                        </a:rPr>
                        <a:t>Cases</a:t>
                      </a:r>
                    </a:p>
                    <a:p>
                      <a:pPr algn="ct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ctr" fontAlgn="t"/>
                      <a:r>
                        <a:rPr lang="de-DE" sz="1600" b="1" i="0" u="none" strike="noStrike" dirty="0">
                          <a:solidFill>
                            <a:srgbClr val="000000"/>
                          </a:solidFill>
                          <a:effectLst/>
                          <a:latin typeface="Calibri" panose="020F0502020204030204" pitchFamily="34" charset="0"/>
                        </a:rPr>
                        <a:t>7d</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a:solidFill>
                            <a:srgbClr val="000000"/>
                          </a:solidFill>
                          <a:effectLst/>
                          <a:latin typeface="Calibri" panose="020F0502020204030204" pitchFamily="34" charset="0"/>
                        </a:rPr>
                        <a:t>Change</a:t>
                      </a:r>
                    </a:p>
                    <a:p>
                      <a:pPr algn="ct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ct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600" b="1" i="0" u="none" strike="noStrike" dirty="0">
                          <a:solidFill>
                            <a:srgbClr val="000000"/>
                          </a:solidFill>
                          <a:effectLst/>
                          <a:latin typeface="Calibri" panose="020F0502020204030204" pitchFamily="34" charset="0"/>
                        </a:rPr>
                        <a:t>Proportion</a:t>
                      </a:r>
                    </a:p>
                    <a:p>
                      <a:pPr algn="ctr" fontAlgn="t"/>
                      <a:r>
                        <a:rPr lang="de-DE" sz="1600" b="1" i="0" u="none" strike="noStrike" dirty="0" err="1">
                          <a:solidFill>
                            <a:srgbClr val="000000"/>
                          </a:solidFill>
                          <a:effectLst/>
                          <a:latin typeface="Calibri" panose="020F0502020204030204" pitchFamily="34" charset="0"/>
                        </a:rPr>
                        <a:t>Deaths</a:t>
                      </a:r>
                      <a:endParaRPr lang="de-DE" sz="1600" b="1" i="0" u="none" strike="noStrike" dirty="0">
                        <a:solidFill>
                          <a:srgbClr val="000000"/>
                        </a:solidFill>
                        <a:effectLst/>
                        <a:latin typeface="Calibri" panose="020F0502020204030204" pitchFamily="34" charset="0"/>
                      </a:endParaRPr>
                    </a:p>
                    <a:p>
                      <a:pPr algn="ctr" fontAlgn="t"/>
                      <a:r>
                        <a:rPr lang="de-DE" sz="1600" b="1" i="0" u="none" strike="noStrike" dirty="0">
                          <a:solidFill>
                            <a:srgbClr val="000000"/>
                          </a:solidFill>
                          <a:effectLst/>
                          <a:latin typeface="Calibri" panose="020F0502020204030204" pitchFamily="34" charset="0"/>
                        </a:rPr>
                        <a:t>7d %</a:t>
                      </a:r>
                    </a:p>
                  </a:txBody>
                  <a:tcPr marL="6350" marR="6350" marT="635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172457"/>
                  </a:ext>
                </a:extLst>
              </a:tr>
              <a:tr h="367605">
                <a:tc>
                  <a:txBody>
                    <a:bodyPr/>
                    <a:lstStyle/>
                    <a:p>
                      <a:pPr algn="ctr" fontAlgn="t"/>
                      <a:r>
                        <a:rPr lang="de-DE" sz="1600" b="1" i="0" u="none" strike="noStrike" dirty="0">
                          <a:solidFill>
                            <a:srgbClr val="000000"/>
                          </a:solidFill>
                          <a:effectLst/>
                          <a:latin typeface="Calibri" panose="020F0502020204030204" pitchFamily="34" charset="0"/>
                        </a:rPr>
                        <a:t>Afrika</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15.507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dirty="0">
                          <a:solidFill>
                            <a:srgbClr val="00B050"/>
                          </a:solidFill>
                          <a:effectLst/>
                          <a:latin typeface="Calibri" panose="020F0502020204030204" pitchFamily="34" charset="0"/>
                          <a:ea typeface="+mn-ea"/>
                          <a:cs typeface="+mn-cs"/>
                        </a:rPr>
                        <a:t>-80%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77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dirty="0">
                          <a:solidFill>
                            <a:srgbClr val="00B050"/>
                          </a:solidFill>
                          <a:effectLst/>
                          <a:latin typeface="Calibri" panose="020F0502020204030204" pitchFamily="34" charset="0"/>
                          <a:ea typeface="+mn-ea"/>
                          <a:cs typeface="+mn-cs"/>
                        </a:rPr>
                        <a:t>-77%</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7508171"/>
                  </a:ext>
                </a:extLst>
              </a:tr>
              <a:tr h="367605">
                <a:tc>
                  <a:txBody>
                    <a:bodyPr/>
                    <a:lstStyle/>
                    <a:p>
                      <a:pPr algn="ctr" fontAlgn="t"/>
                      <a:r>
                        <a:rPr lang="de-DE" sz="1600" b="1" i="0" u="none" strike="noStrike" dirty="0">
                          <a:solidFill>
                            <a:srgbClr val="000000"/>
                          </a:solidFill>
                          <a:effectLst/>
                          <a:latin typeface="Calibri" panose="020F0502020204030204" pitchFamily="34" charset="0"/>
                        </a:rPr>
                        <a:t>Amerika</a:t>
                      </a:r>
                    </a:p>
                  </a:txBody>
                  <a:tcPr marL="6350" marR="6350" marT="6350" marB="0" anchor="ctr">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1.632.688</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B050"/>
                          </a:solidFill>
                          <a:effectLst/>
                          <a:latin typeface="Calibri" panose="020F0502020204030204" pitchFamily="34" charset="0"/>
                          <a:ea typeface="+mn-ea"/>
                          <a:cs typeface="+mn-cs"/>
                        </a:rPr>
                        <a:t>-13%</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25%</a:t>
                      </a:r>
                    </a:p>
                  </a:txBody>
                  <a:tcPr marL="7620" marR="7620" marT="7620" marB="0" anchor="b">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5.905</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B050"/>
                          </a:solidFill>
                          <a:effectLst/>
                          <a:latin typeface="Calibri" panose="020F0502020204030204" pitchFamily="34" charset="0"/>
                          <a:ea typeface="+mn-ea"/>
                          <a:cs typeface="+mn-cs"/>
                        </a:rPr>
                        <a:t>-2%</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47%</a:t>
                      </a:r>
                    </a:p>
                  </a:txBody>
                  <a:tcPr marL="7620" marR="7620" marT="7620" marB="0" anchor="b">
                    <a:lnL>
                      <a:noFill/>
                    </a:lnL>
                    <a:lnR>
                      <a:noFill/>
                    </a:lnR>
                    <a:lnT>
                      <a:noFill/>
                    </a:lnT>
                    <a:lnB>
                      <a:noFill/>
                    </a:lnB>
                  </a:tcPr>
                </a:tc>
                <a:extLst>
                  <a:ext uri="{0D108BD9-81ED-4DB2-BD59-A6C34878D82A}">
                    <a16:rowId xmlns:a16="http://schemas.microsoft.com/office/drawing/2014/main" val="638359192"/>
                  </a:ext>
                </a:extLst>
              </a:tr>
              <a:tr h="367605">
                <a:tc>
                  <a:txBody>
                    <a:bodyPr/>
                    <a:lstStyle/>
                    <a:p>
                      <a:pPr algn="ctr" fontAlgn="t"/>
                      <a:r>
                        <a:rPr lang="de-DE" sz="1600" b="1" i="0" u="none" strike="noStrike" dirty="0">
                          <a:solidFill>
                            <a:srgbClr val="000000"/>
                          </a:solidFill>
                          <a:effectLst/>
                          <a:latin typeface="Calibri" panose="020F0502020204030204" pitchFamily="34" charset="0"/>
                        </a:rPr>
                        <a:t>Asien</a:t>
                      </a:r>
                    </a:p>
                  </a:txBody>
                  <a:tcPr marL="6350" marR="6350" marT="6350" marB="0" anchor="ctr">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2.317.814</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FF0000"/>
                          </a:solidFill>
                          <a:effectLst/>
                          <a:latin typeface="Calibri" panose="020F0502020204030204" pitchFamily="34" charset="0"/>
                          <a:ea typeface="+mn-ea"/>
                          <a:cs typeface="+mn-cs"/>
                        </a:rPr>
                        <a:t>24%</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36%</a:t>
                      </a:r>
                    </a:p>
                  </a:txBody>
                  <a:tcPr marL="7620" marR="7620" marT="7620" marB="0" anchor="b">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2.074</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FF0000"/>
                          </a:solidFill>
                          <a:effectLst/>
                          <a:latin typeface="Calibri" panose="020F0502020204030204" pitchFamily="34" charset="0"/>
                          <a:ea typeface="+mn-ea"/>
                          <a:cs typeface="+mn-cs"/>
                        </a:rPr>
                        <a:t>17%</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17%</a:t>
                      </a:r>
                    </a:p>
                  </a:txBody>
                  <a:tcPr marL="7620" marR="7620" marT="7620" marB="0" anchor="b">
                    <a:lnL>
                      <a:noFill/>
                    </a:lnL>
                    <a:lnR>
                      <a:noFill/>
                    </a:lnR>
                    <a:lnT>
                      <a:noFill/>
                    </a:lnT>
                    <a:lnB>
                      <a:noFill/>
                    </a:lnB>
                  </a:tcPr>
                </a:tc>
                <a:extLst>
                  <a:ext uri="{0D108BD9-81ED-4DB2-BD59-A6C34878D82A}">
                    <a16:rowId xmlns:a16="http://schemas.microsoft.com/office/drawing/2014/main" val="3019167780"/>
                  </a:ext>
                </a:extLst>
              </a:tr>
              <a:tr h="367605">
                <a:tc>
                  <a:txBody>
                    <a:bodyPr/>
                    <a:lstStyle/>
                    <a:p>
                      <a:pPr algn="ctr" fontAlgn="t"/>
                      <a:r>
                        <a:rPr lang="de-DE" sz="1600" b="1" i="0" u="none" strike="noStrike" dirty="0">
                          <a:solidFill>
                            <a:srgbClr val="000000"/>
                          </a:solidFill>
                          <a:effectLst/>
                          <a:latin typeface="Calibri" panose="020F0502020204030204" pitchFamily="34" charset="0"/>
                        </a:rPr>
                        <a:t>Europa</a:t>
                      </a:r>
                    </a:p>
                  </a:txBody>
                  <a:tcPr marL="6350" marR="6350" marT="6350" marB="0" anchor="ctr">
                    <a:lnL>
                      <a:noFill/>
                    </a:lnL>
                    <a:lnR>
                      <a:noFill/>
                    </a:lnR>
                    <a:lnT>
                      <a:noFill/>
                    </a:lnT>
                    <a:lnB>
                      <a:noFill/>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2.152.978</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B050"/>
                          </a:solidFill>
                          <a:effectLst/>
                          <a:latin typeface="Calibri" panose="020F0502020204030204" pitchFamily="34" charset="0"/>
                          <a:ea typeface="+mn-ea"/>
                          <a:cs typeface="+mn-cs"/>
                        </a:rPr>
                        <a:t>-25%</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33%</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3.714</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B050"/>
                          </a:solidFill>
                          <a:effectLst/>
                          <a:latin typeface="Calibri" panose="020F0502020204030204" pitchFamily="34" charset="0"/>
                          <a:ea typeface="+mn-ea"/>
                          <a:cs typeface="+mn-cs"/>
                        </a:rPr>
                        <a:t>-17%</a:t>
                      </a:r>
                    </a:p>
                  </a:txBody>
                  <a:tcPr marL="7620" marR="7620" marT="7620" marB="0" anchor="b">
                    <a:lnL>
                      <a:noFill/>
                    </a:lnL>
                    <a:lnR>
                      <a:noFill/>
                    </a:lnR>
                    <a:lnT>
                      <a:noFill/>
                    </a:lnT>
                    <a:lnB>
                      <a:noFill/>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30%</a:t>
                      </a:r>
                    </a:p>
                  </a:txBody>
                  <a:tcPr marL="7620" marR="7620" marT="7620" marB="0" anchor="b">
                    <a:lnL>
                      <a:noFill/>
                    </a:lnL>
                    <a:lnR>
                      <a:noFill/>
                    </a:lnR>
                    <a:lnT>
                      <a:noFill/>
                    </a:lnT>
                    <a:lnB>
                      <a:noFill/>
                    </a:lnB>
                  </a:tcPr>
                </a:tc>
                <a:extLst>
                  <a:ext uri="{0D108BD9-81ED-4DB2-BD59-A6C34878D82A}">
                    <a16:rowId xmlns:a16="http://schemas.microsoft.com/office/drawing/2014/main" val="3777673423"/>
                  </a:ext>
                </a:extLst>
              </a:tr>
              <a:tr h="367605">
                <a:tc>
                  <a:txBody>
                    <a:bodyPr/>
                    <a:lstStyle/>
                    <a:p>
                      <a:pPr algn="ctr" fontAlgn="t"/>
                      <a:r>
                        <a:rPr lang="de-DE" sz="1600" b="1" i="0" u="none" strike="noStrike" dirty="0">
                          <a:solidFill>
                            <a:srgbClr val="000000"/>
                          </a:solidFill>
                          <a:effectLst/>
                          <a:latin typeface="Calibri" panose="020F0502020204030204" pitchFamily="34" charset="0"/>
                        </a:rPr>
                        <a:t>Ozeanien</a:t>
                      </a:r>
                    </a:p>
                  </a:txBody>
                  <a:tcPr marL="6350" marR="6350" marT="635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403.467</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FF0000"/>
                          </a:solidFill>
                          <a:effectLst/>
                          <a:latin typeface="Calibri" panose="020F0502020204030204" pitchFamily="34" charset="0"/>
                          <a:ea typeface="+mn-ea"/>
                          <a:cs typeface="+mn-cs"/>
                        </a:rPr>
                        <a:t>12%</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773</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FF0000"/>
                          </a:solidFill>
                          <a:effectLst/>
                          <a:latin typeface="Calibri" panose="020F0502020204030204" pitchFamily="34" charset="0"/>
                          <a:ea typeface="+mn-ea"/>
                          <a:cs typeface="+mn-cs"/>
                        </a:rPr>
                        <a:t>39%</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0000"/>
                          </a:solidFill>
                          <a:effectLst/>
                          <a:latin typeface="Calibri" panose="020F0502020204030204" pitchFamily="34" charset="0"/>
                          <a:ea typeface="+mn-ea"/>
                          <a:cs typeface="+mn-cs"/>
                        </a:rPr>
                        <a:t>6%</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252868"/>
                  </a:ext>
                </a:extLst>
              </a:tr>
              <a:tr h="367605">
                <a:tc>
                  <a:txBody>
                    <a:bodyPr/>
                    <a:lstStyle/>
                    <a:p>
                      <a:pPr algn="ctr" fontAlgn="t"/>
                      <a:r>
                        <a:rPr lang="de-DE" sz="1600" b="1" i="0" u="none" strike="noStrike" dirty="0">
                          <a:solidFill>
                            <a:srgbClr val="000000"/>
                          </a:solidFill>
                          <a:effectLst/>
                          <a:latin typeface="Calibri" panose="020F0502020204030204" pitchFamily="34" charset="0"/>
                        </a:rPr>
                        <a:t>Global</a:t>
                      </a:r>
                    </a:p>
                  </a:txBody>
                  <a:tcPr marL="6350" marR="6350" marT="635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6.522.454</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B050"/>
                          </a:solidFill>
                          <a:effectLst/>
                          <a:latin typeface="Calibri" panose="020F0502020204030204" pitchFamily="34" charset="0"/>
                          <a:ea typeface="+mn-ea"/>
                          <a:cs typeface="+mn-cs"/>
                        </a:rPr>
                        <a:t>-8%</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600" b="0" i="0" u="none" strike="noStrike" kern="1200" dirty="0">
                        <a:solidFill>
                          <a:srgbClr val="00B050"/>
                        </a:solidFill>
                        <a:effectLst/>
                        <a:latin typeface="Calibri" panose="020F0502020204030204" pitchFamily="34" charset="0"/>
                        <a:ea typeface="+mn-ea"/>
                        <a:cs typeface="+mn-cs"/>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a:solidFill>
                            <a:srgbClr val="000000"/>
                          </a:solidFill>
                          <a:effectLst/>
                          <a:latin typeface="Calibri" panose="020F0502020204030204" pitchFamily="34" charset="0"/>
                          <a:ea typeface="+mn-ea"/>
                          <a:cs typeface="+mn-cs"/>
                        </a:rPr>
                        <a:t>12.543</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600" b="0" i="0" u="none" strike="noStrike" kern="1200" dirty="0">
                          <a:solidFill>
                            <a:srgbClr val="00B050"/>
                          </a:solidFill>
                          <a:effectLst/>
                          <a:latin typeface="Calibri" panose="020F0502020204030204" pitchFamily="34" charset="0"/>
                          <a:ea typeface="+mn-ea"/>
                          <a:cs typeface="+mn-cs"/>
                        </a:rPr>
                        <a:t>-5%</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1600" b="0" i="0" u="none" strike="noStrike" kern="1200" dirty="0">
                        <a:solidFill>
                          <a:srgbClr val="000000"/>
                        </a:solidFill>
                        <a:effectLst/>
                        <a:latin typeface="Calibri" panose="020F0502020204030204" pitchFamily="34" charset="0"/>
                        <a:ea typeface="+mn-ea"/>
                        <a:cs typeface="+mn-cs"/>
                      </a:endParaRP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6894220"/>
                  </a:ext>
                </a:extLst>
              </a:tr>
            </a:tbl>
          </a:graphicData>
        </a:graphic>
      </p:graphicFrame>
      <p:pic>
        <p:nvPicPr>
          <p:cNvPr id="5" name="Grafik 4">
            <a:extLst>
              <a:ext uri="{FF2B5EF4-FFF2-40B4-BE49-F238E27FC236}">
                <a16:creationId xmlns:a16="http://schemas.microsoft.com/office/drawing/2014/main" id="{A86BF0F8-5D46-422A-ABCA-45D8CDDA8F61}"/>
              </a:ext>
            </a:extLst>
          </p:cNvPr>
          <p:cNvPicPr>
            <a:picLocks noChangeAspect="1"/>
          </p:cNvPicPr>
          <p:nvPr/>
        </p:nvPicPr>
        <p:blipFill>
          <a:blip r:embed="rId4"/>
          <a:stretch>
            <a:fillRect/>
          </a:stretch>
        </p:blipFill>
        <p:spPr>
          <a:xfrm>
            <a:off x="133815" y="953268"/>
            <a:ext cx="7085132" cy="2422317"/>
          </a:xfrm>
          <a:prstGeom prst="rect">
            <a:avLst/>
          </a:prstGeom>
        </p:spPr>
      </p:pic>
    </p:spTree>
    <p:extLst>
      <p:ext uri="{BB962C8B-B14F-4D97-AF65-F5344CB8AC3E}">
        <p14:creationId xmlns:p14="http://schemas.microsoft.com/office/powerpoint/2010/main" val="585588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5766595B-8463-4D9F-BF05-3794776468CF}"/>
              </a:ext>
            </a:extLst>
          </p:cNvPr>
          <p:cNvPicPr>
            <a:picLocks noChangeAspect="1"/>
          </p:cNvPicPr>
          <p:nvPr/>
        </p:nvPicPr>
        <p:blipFill>
          <a:blip r:embed="rId3"/>
          <a:stretch>
            <a:fillRect/>
          </a:stretch>
        </p:blipFill>
        <p:spPr>
          <a:xfrm>
            <a:off x="6346779" y="835698"/>
            <a:ext cx="5767161" cy="5962291"/>
          </a:xfrm>
          <a:prstGeom prst="rect">
            <a:avLst/>
          </a:prstGeom>
        </p:spPr>
      </p:pic>
      <p:pic>
        <p:nvPicPr>
          <p:cNvPr id="2" name="Grafik 1">
            <a:extLst>
              <a:ext uri="{FF2B5EF4-FFF2-40B4-BE49-F238E27FC236}">
                <a16:creationId xmlns:a16="http://schemas.microsoft.com/office/drawing/2014/main" id="{3A763FC4-4C28-4450-B21F-3C8D898CB7A0}"/>
              </a:ext>
            </a:extLst>
          </p:cNvPr>
          <p:cNvPicPr>
            <a:picLocks noChangeAspect="1"/>
          </p:cNvPicPr>
          <p:nvPr/>
        </p:nvPicPr>
        <p:blipFill>
          <a:blip r:embed="rId4"/>
          <a:stretch>
            <a:fillRect/>
          </a:stretch>
        </p:blipFill>
        <p:spPr>
          <a:xfrm>
            <a:off x="78060" y="918000"/>
            <a:ext cx="5707228" cy="5940000"/>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7-Tages-Inzidenz pro 100.000 Einwohner in Europa</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E502F1E3-5A6C-4D73-AEFD-86D09814D54F}"/>
              </a:ext>
            </a:extLst>
          </p:cNvPr>
          <p:cNvSpPr txBox="1"/>
          <p:nvPr/>
        </p:nvSpPr>
        <p:spPr>
          <a:xfrm>
            <a:off x="2367412" y="6265712"/>
            <a:ext cx="1477264" cy="307777"/>
          </a:xfrm>
          <a:prstGeom prst="rect">
            <a:avLst/>
          </a:prstGeom>
          <a:solidFill>
            <a:schemeClr val="bg1"/>
          </a:solidFill>
        </p:spPr>
        <p:txBody>
          <a:bodyPr wrap="none" rtlCol="0">
            <a:spAutoFit/>
          </a:bodyPr>
          <a:lstStyle/>
          <a:p>
            <a:r>
              <a:rPr lang="de-DE" sz="1400" dirty="0"/>
              <a:t>WHO, 19.07.2022</a:t>
            </a:r>
          </a:p>
        </p:txBody>
      </p:sp>
      <p:sp>
        <p:nvSpPr>
          <p:cNvPr id="11" name="Textfeld 10">
            <a:extLst>
              <a:ext uri="{FF2B5EF4-FFF2-40B4-BE49-F238E27FC236}">
                <a16:creationId xmlns:a16="http://schemas.microsoft.com/office/drawing/2014/main" id="{D5FE80FD-5DF0-411E-B9F6-A08F126FC9AE}"/>
              </a:ext>
            </a:extLst>
          </p:cNvPr>
          <p:cNvSpPr txBox="1"/>
          <p:nvPr/>
        </p:nvSpPr>
        <p:spPr>
          <a:xfrm>
            <a:off x="8549616" y="6275113"/>
            <a:ext cx="1477264" cy="307777"/>
          </a:xfrm>
          <a:prstGeom prst="rect">
            <a:avLst/>
          </a:prstGeom>
          <a:solidFill>
            <a:schemeClr val="bg1"/>
          </a:solidFill>
        </p:spPr>
        <p:txBody>
          <a:bodyPr wrap="none" rtlCol="0">
            <a:spAutoFit/>
          </a:bodyPr>
          <a:lstStyle/>
          <a:p>
            <a:r>
              <a:rPr lang="de-DE" sz="1400" dirty="0"/>
              <a:t>WHO, 26.07.2022</a:t>
            </a:r>
          </a:p>
        </p:txBody>
      </p:sp>
    </p:spTree>
    <p:extLst>
      <p:ext uri="{BB962C8B-B14F-4D97-AF65-F5344CB8AC3E}">
        <p14:creationId xmlns:p14="http://schemas.microsoft.com/office/powerpoint/2010/main" val="323733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6AE81D97-2D56-4BE3-8E14-4B7359B8B30B}"/>
              </a:ext>
            </a:extLst>
          </p:cNvPr>
          <p:cNvPicPr>
            <a:picLocks noChangeAspect="1"/>
          </p:cNvPicPr>
          <p:nvPr/>
        </p:nvPicPr>
        <p:blipFill>
          <a:blip r:embed="rId3"/>
          <a:stretch>
            <a:fillRect/>
          </a:stretch>
        </p:blipFill>
        <p:spPr>
          <a:xfrm>
            <a:off x="6010386" y="1006445"/>
            <a:ext cx="6225499" cy="5713055"/>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Virusvarianten</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AFC0D18-D6EA-4898-A521-CEB8A3B20E6F}"/>
              </a:ext>
            </a:extLst>
          </p:cNvPr>
          <p:cNvSpPr txBox="1"/>
          <p:nvPr/>
        </p:nvSpPr>
        <p:spPr>
          <a:xfrm>
            <a:off x="5946145" y="6591161"/>
            <a:ext cx="6245855" cy="276999"/>
          </a:xfrm>
          <a:prstGeom prst="rect">
            <a:avLst/>
          </a:prstGeom>
          <a:noFill/>
        </p:spPr>
        <p:txBody>
          <a:bodyPr wrap="square" rtlCol="0">
            <a:spAutoFit/>
          </a:bodyPr>
          <a:lstStyle/>
          <a:p>
            <a:pPr algn="r"/>
            <a:r>
              <a:rPr lang="de-DE" sz="1200" i="1" dirty="0">
                <a:solidFill>
                  <a:prstClr val="black"/>
                </a:solidFill>
              </a:rPr>
              <a:t>Quelle: WHO </a:t>
            </a:r>
            <a:r>
              <a:rPr lang="de-DE" sz="1200" i="1" dirty="0" err="1">
                <a:solidFill>
                  <a:prstClr val="black"/>
                </a:solidFill>
              </a:rPr>
              <a:t>SitRep</a:t>
            </a:r>
            <a:r>
              <a:rPr lang="de-DE" sz="1200" i="1" dirty="0">
                <a:solidFill>
                  <a:prstClr val="black"/>
                </a:solidFill>
              </a:rPr>
              <a:t> 20.07.2022, </a:t>
            </a:r>
            <a:r>
              <a:rPr lang="de-DE" sz="1200" i="1" dirty="0">
                <a:solidFill>
                  <a:prstClr val="black"/>
                </a:solidFill>
                <a:hlinkClick r:id="rId4"/>
              </a:rPr>
              <a:t>ECDC CDTR </a:t>
            </a:r>
            <a:r>
              <a:rPr lang="de-DE" sz="1200" i="1" dirty="0">
                <a:solidFill>
                  <a:prstClr val="black"/>
                </a:solidFill>
              </a:rPr>
              <a:t>23.07.2022</a:t>
            </a:r>
          </a:p>
        </p:txBody>
      </p:sp>
      <p:sp>
        <p:nvSpPr>
          <p:cNvPr id="10" name="Textfeld 9">
            <a:extLst>
              <a:ext uri="{FF2B5EF4-FFF2-40B4-BE49-F238E27FC236}">
                <a16:creationId xmlns:a16="http://schemas.microsoft.com/office/drawing/2014/main" id="{AA0E414F-5E34-4B00-867C-7143806AE664}"/>
              </a:ext>
            </a:extLst>
          </p:cNvPr>
          <p:cNvSpPr txBox="1"/>
          <p:nvPr/>
        </p:nvSpPr>
        <p:spPr>
          <a:xfrm>
            <a:off x="184363" y="890237"/>
            <a:ext cx="5761782" cy="1754326"/>
          </a:xfrm>
          <a:prstGeom prst="rect">
            <a:avLst/>
          </a:prstGeom>
          <a:noFill/>
        </p:spPr>
        <p:txBody>
          <a:bodyPr wrap="square" rtlCol="0">
            <a:spAutoFit/>
          </a:bodyPr>
          <a:lstStyle/>
          <a:p>
            <a:r>
              <a:rPr lang="de-DE" b="1" dirty="0"/>
              <a:t>Omikron BA.5 dominiert weiterhin das weltweite Infektionsgeschehen (KW27)</a:t>
            </a:r>
            <a:endParaRPr lang="de-DE" sz="1600" dirty="0"/>
          </a:p>
          <a:p>
            <a:pPr marL="285750" indent="-285750">
              <a:buFont typeface="Arial" panose="020B0604020202020204" pitchFamily="34" charset="0"/>
              <a:buChar char="•"/>
            </a:pPr>
            <a:r>
              <a:rPr lang="de-DE" dirty="0"/>
              <a:t>BA.2: 2,6% </a:t>
            </a:r>
          </a:p>
          <a:p>
            <a:pPr marL="285750" indent="-285750">
              <a:buFont typeface="Arial" panose="020B0604020202020204" pitchFamily="34" charset="0"/>
              <a:buChar char="•"/>
            </a:pPr>
            <a:r>
              <a:rPr lang="de-DE" dirty="0"/>
              <a:t>BA.2.12.1: 4,5% </a:t>
            </a:r>
          </a:p>
          <a:p>
            <a:pPr marL="285750" indent="-285750">
              <a:buFont typeface="Arial" panose="020B0604020202020204" pitchFamily="34" charset="0"/>
              <a:buChar char="•"/>
            </a:pPr>
            <a:r>
              <a:rPr lang="de-DE" dirty="0"/>
              <a:t>BA.4: 11%</a:t>
            </a:r>
          </a:p>
          <a:p>
            <a:pPr marL="285750" indent="-285750">
              <a:buFont typeface="Arial" panose="020B0604020202020204" pitchFamily="34" charset="0"/>
              <a:buChar char="•"/>
            </a:pPr>
            <a:r>
              <a:rPr lang="de-DE" b="1" dirty="0"/>
              <a:t>BA.5: 54% </a:t>
            </a:r>
            <a:r>
              <a:rPr lang="de-DE" b="1" dirty="0">
                <a:sym typeface="Wingdings" panose="05000000000000000000" pitchFamily="2" charset="2"/>
              </a:rPr>
              <a:t>(100 Länder)</a:t>
            </a:r>
            <a:endParaRPr lang="de-DE" b="1" dirty="0"/>
          </a:p>
        </p:txBody>
      </p:sp>
      <p:sp>
        <p:nvSpPr>
          <p:cNvPr id="11" name="Textfeld 10">
            <a:extLst>
              <a:ext uri="{FF2B5EF4-FFF2-40B4-BE49-F238E27FC236}">
                <a16:creationId xmlns:a16="http://schemas.microsoft.com/office/drawing/2014/main" id="{9BCFB7EA-F148-4A16-B989-D3E6D9D90477}"/>
              </a:ext>
            </a:extLst>
          </p:cNvPr>
          <p:cNvSpPr txBox="1"/>
          <p:nvPr/>
        </p:nvSpPr>
        <p:spPr>
          <a:xfrm>
            <a:off x="171203" y="2838729"/>
            <a:ext cx="5640317" cy="4108817"/>
          </a:xfrm>
          <a:prstGeom prst="rect">
            <a:avLst/>
          </a:prstGeom>
          <a:noFill/>
        </p:spPr>
        <p:txBody>
          <a:bodyPr wrap="square" rtlCol="0">
            <a:spAutoFit/>
          </a:bodyPr>
          <a:lstStyle/>
          <a:p>
            <a:pPr>
              <a:spcAft>
                <a:spcPts val="600"/>
              </a:spcAft>
            </a:pPr>
            <a:r>
              <a:rPr lang="de-DE" sz="1600" b="1" dirty="0"/>
              <a:t>BA.2.75 Variant </a:t>
            </a:r>
            <a:r>
              <a:rPr lang="de-DE" sz="1600" b="1" dirty="0" err="1"/>
              <a:t>of</a:t>
            </a:r>
            <a:r>
              <a:rPr lang="de-DE" sz="1600" b="1" dirty="0"/>
              <a:t> Interest (VOI) &amp; VOC – Lineage </a:t>
            </a:r>
            <a:r>
              <a:rPr lang="de-DE" sz="1600" b="1" dirty="0" err="1"/>
              <a:t>under</a:t>
            </a:r>
            <a:r>
              <a:rPr lang="de-DE" sz="1600" b="1" dirty="0"/>
              <a:t> </a:t>
            </a:r>
            <a:r>
              <a:rPr lang="de-DE" sz="1600" b="1" dirty="0" err="1"/>
              <a:t>monitoring</a:t>
            </a:r>
            <a:r>
              <a:rPr lang="de-DE" sz="1600" b="1" dirty="0"/>
              <a:t> (VOC-LUM)</a:t>
            </a:r>
          </a:p>
          <a:p>
            <a:r>
              <a:rPr lang="de-DE" sz="1600" b="1" dirty="0"/>
              <a:t>EU/EEA (21.07.2022):</a:t>
            </a:r>
          </a:p>
          <a:p>
            <a:pPr>
              <a:spcAft>
                <a:spcPts val="600"/>
              </a:spcAft>
            </a:pPr>
            <a:r>
              <a:rPr lang="en-GB" sz="1400" dirty="0"/>
              <a:t>Austria (1), Denmark (1), France (2), Germany (6), Luxembourg (1), Martinique (1), Nepal (10), Netherlands (1)</a:t>
            </a:r>
          </a:p>
          <a:p>
            <a:pPr>
              <a:spcAft>
                <a:spcPts val="600"/>
              </a:spcAft>
            </a:pPr>
            <a:endParaRPr lang="en-GB" sz="1400" dirty="0"/>
          </a:p>
          <a:p>
            <a:pPr>
              <a:spcAft>
                <a:spcPts val="600"/>
              </a:spcAft>
            </a:pPr>
            <a:r>
              <a:rPr lang="en-GB" sz="1600" b="1" dirty="0" err="1"/>
              <a:t>Drittstaaten</a:t>
            </a:r>
            <a:r>
              <a:rPr lang="en-GB" sz="1600" b="1" dirty="0"/>
              <a:t> </a:t>
            </a:r>
            <a:r>
              <a:rPr lang="de-DE" sz="1600" b="1" dirty="0"/>
              <a:t>(21.07.2022):</a:t>
            </a:r>
            <a:endParaRPr lang="en-GB" sz="1600" b="1" dirty="0"/>
          </a:p>
          <a:p>
            <a:pPr>
              <a:spcAft>
                <a:spcPts val="600"/>
              </a:spcAft>
            </a:pPr>
            <a:r>
              <a:rPr lang="en-GB" sz="1400" dirty="0"/>
              <a:t>Australia (10), Canada (15), China (1), India (317), Indonesia (4),</a:t>
            </a:r>
          </a:p>
          <a:p>
            <a:pPr>
              <a:spcAft>
                <a:spcPts val="600"/>
              </a:spcAft>
            </a:pPr>
            <a:r>
              <a:rPr lang="en-GB" sz="1400" dirty="0"/>
              <a:t>Israel (3), Japan (11), ), New Zealand (6), Peru (1), Thailand (1),</a:t>
            </a:r>
          </a:p>
          <a:p>
            <a:pPr>
              <a:spcAft>
                <a:spcPts val="600"/>
              </a:spcAft>
            </a:pPr>
            <a:r>
              <a:rPr lang="en-GB" sz="1400" dirty="0"/>
              <a:t>Turkey (1), USA (17), United Kingdom (18)</a:t>
            </a:r>
          </a:p>
          <a:p>
            <a:endParaRPr lang="en-GB" sz="1600" dirty="0"/>
          </a:p>
          <a:p>
            <a:pPr algn="ctr"/>
            <a:r>
              <a:rPr lang="en-GB" sz="1600" b="1" dirty="0">
                <a:sym typeface="Wingdings" panose="05000000000000000000" pitchFamily="2" charset="2"/>
              </a:rPr>
              <a:t> </a:t>
            </a:r>
            <a:r>
              <a:rPr lang="de-DE" b="1" dirty="0"/>
              <a:t>Derzeit keine soliden wissenschaftlichen Erkenntnisse über Übertragbarkeit, Schwere der Erkrankung oder die Immunabwehr gegenüber BA.2.75.</a:t>
            </a:r>
          </a:p>
        </p:txBody>
      </p:sp>
      <p:sp>
        <p:nvSpPr>
          <p:cNvPr id="8" name="Textfeld 7">
            <a:extLst>
              <a:ext uri="{FF2B5EF4-FFF2-40B4-BE49-F238E27FC236}">
                <a16:creationId xmlns:a16="http://schemas.microsoft.com/office/drawing/2014/main" id="{051FF636-D957-43D9-AEA2-7D782C881CD8}"/>
              </a:ext>
            </a:extLst>
          </p:cNvPr>
          <p:cNvSpPr txBox="1"/>
          <p:nvPr/>
        </p:nvSpPr>
        <p:spPr>
          <a:xfrm>
            <a:off x="6010386" y="791117"/>
            <a:ext cx="7770136" cy="307777"/>
          </a:xfrm>
          <a:prstGeom prst="rect">
            <a:avLst/>
          </a:prstGeom>
          <a:noFill/>
        </p:spPr>
        <p:txBody>
          <a:bodyPr wrap="square" rtlCol="0">
            <a:spAutoFit/>
          </a:bodyPr>
          <a:lstStyle/>
          <a:p>
            <a:r>
              <a:rPr lang="de-DE" sz="1400" b="1" dirty="0">
                <a:solidFill>
                  <a:srgbClr val="045AA6"/>
                </a:solidFill>
              </a:rPr>
              <a:t>Anzahl und Anteil der SARS-CoV-2-Sequenzen, Stand: 18. Juli 2022</a:t>
            </a:r>
          </a:p>
        </p:txBody>
      </p:sp>
    </p:spTree>
    <p:extLst>
      <p:ext uri="{BB962C8B-B14F-4D97-AF65-F5344CB8AC3E}">
        <p14:creationId xmlns:p14="http://schemas.microsoft.com/office/powerpoint/2010/main" val="191585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D27A75B-E585-442C-9E63-945DD94BD243}"/>
              </a:ext>
            </a:extLst>
          </p:cNvPr>
          <p:cNvPicPr>
            <a:picLocks noChangeAspect="1"/>
          </p:cNvPicPr>
          <p:nvPr/>
        </p:nvPicPr>
        <p:blipFill>
          <a:blip r:embed="rId3"/>
          <a:stretch>
            <a:fillRect/>
          </a:stretch>
        </p:blipFill>
        <p:spPr>
          <a:xfrm>
            <a:off x="806782" y="835699"/>
            <a:ext cx="10578435" cy="5883802"/>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800" dirty="0">
                <a:latin typeface="Scala Sans OT" panose="020B0504030101020104" pitchFamily="34" charset="0"/>
              </a:rPr>
              <a:t>EU/EEA: Hospitalisierung und ITS-Belegung (bis KW28)</a:t>
            </a:r>
            <a:endParaRPr lang="de-BE" sz="2800"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AFC0D18-D6EA-4898-A521-CEB8A3B20E6F}"/>
              </a:ext>
            </a:extLst>
          </p:cNvPr>
          <p:cNvSpPr txBox="1"/>
          <p:nvPr/>
        </p:nvSpPr>
        <p:spPr>
          <a:xfrm>
            <a:off x="5946145" y="6581001"/>
            <a:ext cx="6245855" cy="276999"/>
          </a:xfrm>
          <a:prstGeom prst="rect">
            <a:avLst/>
          </a:prstGeom>
          <a:solidFill>
            <a:schemeClr val="bg1"/>
          </a:solidFill>
        </p:spPr>
        <p:txBody>
          <a:bodyPr wrap="square" rtlCol="0">
            <a:spAutoFit/>
          </a:bodyPr>
          <a:lstStyle/>
          <a:p>
            <a:pPr algn="r"/>
            <a:r>
              <a:rPr lang="de-DE" sz="1200" i="1" dirty="0">
                <a:solidFill>
                  <a:prstClr val="black"/>
                </a:solidFill>
              </a:rPr>
              <a:t>Quelle: </a:t>
            </a:r>
            <a:r>
              <a:rPr lang="de-DE" sz="1200" i="1" dirty="0">
                <a:solidFill>
                  <a:prstClr val="black"/>
                </a:solidFill>
                <a:hlinkClick r:id="rId4"/>
              </a:rPr>
              <a:t>ECDC</a:t>
            </a:r>
            <a:r>
              <a:rPr lang="de-DE" sz="1200" i="1" dirty="0">
                <a:solidFill>
                  <a:prstClr val="black"/>
                </a:solidFill>
              </a:rPr>
              <a:t> Dashboard Zugriff  27.7.2022, Erstellt am 22.7.2022</a:t>
            </a:r>
          </a:p>
        </p:txBody>
      </p:sp>
    </p:spTree>
    <p:extLst>
      <p:ext uri="{BB962C8B-B14F-4D97-AF65-F5344CB8AC3E}">
        <p14:creationId xmlns:p14="http://schemas.microsoft.com/office/powerpoint/2010/main" val="2685358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417363"/>
          </a:xfrm>
        </p:spPr>
        <p:txBody>
          <a:bodyPr/>
          <a:lstStyle/>
          <a:p>
            <a:r>
              <a:rPr lang="de-DE" sz="2000" dirty="0">
                <a:latin typeface="Scala Sans OT" panose="020B0504030101020104" pitchFamily="34" charset="0"/>
              </a:rPr>
              <a:t>Schweiz: Hospitalisierung und ITS-Belegung</a:t>
            </a:r>
            <a:endParaRPr lang="de-BE" sz="2000"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78060" y="568960"/>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1AFC0D18-D6EA-4898-A521-CEB8A3B20E6F}"/>
              </a:ext>
            </a:extLst>
          </p:cNvPr>
          <p:cNvSpPr txBox="1"/>
          <p:nvPr/>
        </p:nvSpPr>
        <p:spPr>
          <a:xfrm>
            <a:off x="5946145" y="6581001"/>
            <a:ext cx="6245855" cy="276999"/>
          </a:xfrm>
          <a:prstGeom prst="rect">
            <a:avLst/>
          </a:prstGeom>
          <a:solidFill>
            <a:schemeClr val="bg1"/>
          </a:solidFill>
        </p:spPr>
        <p:txBody>
          <a:bodyPr wrap="square" rtlCol="0">
            <a:spAutoFit/>
          </a:bodyPr>
          <a:lstStyle/>
          <a:p>
            <a:pPr algn="r"/>
            <a:r>
              <a:rPr lang="de-DE" sz="1200" i="1" dirty="0">
                <a:solidFill>
                  <a:prstClr val="black"/>
                </a:solidFill>
              </a:rPr>
              <a:t>Quelle: </a:t>
            </a:r>
            <a:r>
              <a:rPr lang="de-DE" sz="1200" i="1" dirty="0">
                <a:solidFill>
                  <a:prstClr val="black"/>
                </a:solidFill>
                <a:hlinkClick r:id="rId3"/>
              </a:rPr>
              <a:t>Schweizer Wochenbericht</a:t>
            </a:r>
            <a:r>
              <a:rPr lang="de-DE" sz="1200" i="1" dirty="0">
                <a:solidFill>
                  <a:prstClr val="black"/>
                </a:solidFill>
              </a:rPr>
              <a:t>; Zugriff  27.7.2022, Datenstand 26.7.2022</a:t>
            </a:r>
          </a:p>
        </p:txBody>
      </p:sp>
      <p:pic>
        <p:nvPicPr>
          <p:cNvPr id="3" name="Grafik 2">
            <a:extLst>
              <a:ext uri="{FF2B5EF4-FFF2-40B4-BE49-F238E27FC236}">
                <a16:creationId xmlns:a16="http://schemas.microsoft.com/office/drawing/2014/main" id="{86B7791A-4D92-41C5-A185-A2F05D86F0F2}"/>
              </a:ext>
            </a:extLst>
          </p:cNvPr>
          <p:cNvPicPr>
            <a:picLocks noChangeAspect="1"/>
          </p:cNvPicPr>
          <p:nvPr/>
        </p:nvPicPr>
        <p:blipFill rotWithShape="1">
          <a:blip r:embed="rId4"/>
          <a:srcRect b="29795"/>
          <a:stretch/>
        </p:blipFill>
        <p:spPr>
          <a:xfrm>
            <a:off x="899946" y="614461"/>
            <a:ext cx="10092398" cy="3894221"/>
          </a:xfrm>
          <a:prstGeom prst="rect">
            <a:avLst/>
          </a:prstGeom>
        </p:spPr>
      </p:pic>
      <p:pic>
        <p:nvPicPr>
          <p:cNvPr id="6" name="Grafik 5">
            <a:extLst>
              <a:ext uri="{FF2B5EF4-FFF2-40B4-BE49-F238E27FC236}">
                <a16:creationId xmlns:a16="http://schemas.microsoft.com/office/drawing/2014/main" id="{4900BA72-BC01-4427-9DCD-F55C86281974}"/>
              </a:ext>
            </a:extLst>
          </p:cNvPr>
          <p:cNvPicPr>
            <a:picLocks noChangeAspect="1"/>
          </p:cNvPicPr>
          <p:nvPr/>
        </p:nvPicPr>
        <p:blipFill>
          <a:blip r:embed="rId5"/>
          <a:stretch>
            <a:fillRect/>
          </a:stretch>
        </p:blipFill>
        <p:spPr>
          <a:xfrm>
            <a:off x="2547620" y="4296428"/>
            <a:ext cx="7096760" cy="2284573"/>
          </a:xfrm>
          <a:prstGeom prst="rect">
            <a:avLst/>
          </a:prstGeom>
        </p:spPr>
      </p:pic>
    </p:spTree>
    <p:extLst>
      <p:ext uri="{BB962C8B-B14F-4D97-AF65-F5344CB8AC3E}">
        <p14:creationId xmlns:p14="http://schemas.microsoft.com/office/powerpoint/2010/main" val="397159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296568"/>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Breitbild</PresentationFormat>
  <Paragraphs>104</Paragraphs>
  <Slides>6</Slides>
  <Notes>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ＭＳ 明朝</vt:lpstr>
      <vt:lpstr>Scala Sans OT</vt:lpstr>
      <vt:lpstr>Wingdings</vt:lpstr>
      <vt:lpstr>1_Office-Design</vt:lpstr>
      <vt:lpstr>Internationale Lage update, Datenstand 26.07.2022</vt:lpstr>
      <vt:lpstr>7-Tages-Inzidenz pro 100.000 Einwohner in Europa</vt:lpstr>
      <vt:lpstr>Virusvarianten</vt:lpstr>
      <vt:lpstr>EU/EEA: Hospitalisierung und ITS-Belegung (bis KW28)</vt:lpstr>
      <vt:lpstr>Schweiz: Hospitalisierung und ITS-Belegung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Esquevin, Sarah</cp:lastModifiedBy>
  <cp:revision>1051</cp:revision>
  <dcterms:created xsi:type="dcterms:W3CDTF">2015-11-02T12:29:13Z</dcterms:created>
  <dcterms:modified xsi:type="dcterms:W3CDTF">2022-07-27T10:25:00Z</dcterms:modified>
</cp:coreProperties>
</file>