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61" r:id="rId2"/>
    <p:sldId id="787" r:id="rId3"/>
    <p:sldId id="756" r:id="rId4"/>
    <p:sldId id="757" r:id="rId5"/>
    <p:sldId id="777" r:id="rId6"/>
    <p:sldId id="783" r:id="rId7"/>
    <p:sldId id="784" r:id="rId8"/>
    <p:sldId id="785" r:id="rId9"/>
    <p:sldId id="786" r:id="rId10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7034" autoAdjust="0"/>
  </p:normalViewPr>
  <p:slideViewPr>
    <p:cSldViewPr snapToGrid="0" snapToObjects="1">
      <p:cViewPr varScale="1">
        <p:scale>
          <a:sx n="95" d="100"/>
          <a:sy n="95" d="100"/>
        </p:scale>
        <p:origin x="907" y="5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27.07.2022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27.07.2022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Automatisierung), Tabelle erste Seite (Datum Impfen vom aktuellen Tag!)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3510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7TageInz_BL_Meldedatum_LB.png, wobei bei er ersteren Datei auch eine Grenze bei 50/100.000 eingezeichnet ist (bzw. bei 25/100.000 bei niedrigen Fallzahlen)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Ordner </a:t>
            </a:r>
            <a:r>
              <a:rPr lang="de-DE" dirty="0" err="1"/>
              <a:t>heatmaps</a:t>
            </a:r>
            <a:r>
              <a:rPr lang="de-DE" dirty="0"/>
              <a:t>, g, Deutschland_inzidenz_heatmap.tiff (oder </a:t>
            </a:r>
            <a:r>
              <a:rPr lang="de-DE" dirty="0" err="1"/>
              <a:t>pdf</a:t>
            </a:r>
            <a:r>
              <a:rPr lang="de-DE" dirty="0"/>
              <a:t>, ist egal)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5177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Lagebericht_Mittwoch_2022-06-22.xlsm, </a:t>
            </a:r>
            <a:r>
              <a:rPr lang="en-GB" dirty="0" err="1"/>
              <a:t>Tabellenblatt</a:t>
            </a:r>
            <a:r>
              <a:rPr lang="en-GB" dirty="0"/>
              <a:t> “</a:t>
            </a:r>
            <a:r>
              <a:rPr lang="en-GB" dirty="0" err="1"/>
              <a:t>Sterbedatum_AG</a:t>
            </a:r>
            <a:r>
              <a:rPr lang="en-GB" dirty="0"/>
              <a:t>”, Auf die Skala </a:t>
            </a:r>
            <a:r>
              <a:rPr lang="en-GB" dirty="0" err="1"/>
              <a:t>achten</a:t>
            </a:r>
            <a:r>
              <a:rPr lang="en-GB" dirty="0"/>
              <a:t>, </a:t>
            </a:r>
            <a:r>
              <a:rPr lang="en-GB" dirty="0" err="1"/>
              <a:t>zurzeit</a:t>
            </a:r>
            <a:r>
              <a:rPr lang="en-GB" dirty="0"/>
              <a:t> </a:t>
            </a:r>
            <a:r>
              <a:rPr lang="en-GB" dirty="0" err="1"/>
              <a:t>verwenden</a:t>
            </a:r>
            <a:r>
              <a:rPr lang="en-GB" dirty="0"/>
              <a:t> </a:t>
            </a:r>
            <a:r>
              <a:rPr lang="en-GB" dirty="0" err="1"/>
              <a:t>wir</a:t>
            </a:r>
            <a:r>
              <a:rPr lang="en-GB" dirty="0"/>
              <a:t> die </a:t>
            </a:r>
            <a:r>
              <a:rPr lang="en-GB" dirty="0" err="1"/>
              <a:t>Graphik</a:t>
            </a:r>
            <a:r>
              <a:rPr lang="en-GB" dirty="0"/>
              <a:t> die von 10/2020 bis </a:t>
            </a:r>
            <a:r>
              <a:rPr lang="en-GB" dirty="0" err="1"/>
              <a:t>zur</a:t>
            </a:r>
            <a:r>
              <a:rPr lang="en-GB" dirty="0"/>
              <a:t> </a:t>
            </a:r>
            <a:r>
              <a:rPr lang="en-GB" dirty="0" err="1"/>
              <a:t>aktuellen</a:t>
            </a:r>
            <a:r>
              <a:rPr lang="en-GB" dirty="0"/>
              <a:t> </a:t>
            </a:r>
            <a:r>
              <a:rPr lang="en-GB" dirty="0" err="1"/>
              <a:t>Wochen</a:t>
            </a:r>
            <a:r>
              <a:rPr lang="en-GB" dirty="0"/>
              <a:t> </a:t>
            </a:r>
            <a:r>
              <a:rPr lang="en-GB" dirty="0" err="1"/>
              <a:t>reicht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 in den </a:t>
            </a:r>
            <a:r>
              <a:rPr lang="en-GB" dirty="0" err="1"/>
              <a:t>Folien</a:t>
            </a:r>
            <a:r>
              <a:rPr lang="en-GB" dirty="0"/>
              <a:t> (Achtung </a:t>
            </a:r>
            <a:r>
              <a:rPr lang="en-GB" dirty="0" err="1"/>
              <a:t>im</a:t>
            </a:r>
            <a:r>
              <a:rPr lang="en-GB" dirty="0"/>
              <a:t> WB </a:t>
            </a:r>
            <a:r>
              <a:rPr lang="en-GB" dirty="0" err="1"/>
              <a:t>ist</a:t>
            </a:r>
            <a:r>
              <a:rPr lang="en-GB" dirty="0"/>
              <a:t> es ab </a:t>
            </a:r>
            <a:r>
              <a:rPr lang="en-GB" dirty="0" err="1"/>
              <a:t>Woche</a:t>
            </a:r>
            <a:r>
              <a:rPr lang="en-GB" dirty="0"/>
              <a:t> 37).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683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1814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13.07.2022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27. Juli 2022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BAB05403-51AC-4826-8898-AB7C644897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9393941"/>
              </p:ext>
            </p:extLst>
          </p:nvPr>
        </p:nvGraphicFramePr>
        <p:xfrm>
          <a:off x="564826" y="588554"/>
          <a:ext cx="8096434" cy="4309287"/>
        </p:xfrm>
        <a:graphic>
          <a:graphicData uri="http://schemas.openxmlformats.org/drawingml/2006/table">
            <a:tbl>
              <a:tblPr firstRow="1" firstCol="1" bandRow="1"/>
              <a:tblGrid>
                <a:gridCol w="985579">
                  <a:extLst>
                    <a:ext uri="{9D8B030D-6E8A-4147-A177-3AD203B41FA5}">
                      <a16:colId xmlns:a16="http://schemas.microsoft.com/office/drawing/2014/main" val="2338532722"/>
                    </a:ext>
                  </a:extLst>
                </a:gridCol>
                <a:gridCol w="985579">
                  <a:extLst>
                    <a:ext uri="{9D8B030D-6E8A-4147-A177-3AD203B41FA5}">
                      <a16:colId xmlns:a16="http://schemas.microsoft.com/office/drawing/2014/main" val="641574508"/>
                    </a:ext>
                  </a:extLst>
                </a:gridCol>
                <a:gridCol w="165603">
                  <a:extLst>
                    <a:ext uri="{9D8B030D-6E8A-4147-A177-3AD203B41FA5}">
                      <a16:colId xmlns:a16="http://schemas.microsoft.com/office/drawing/2014/main" val="381881499"/>
                    </a:ext>
                  </a:extLst>
                </a:gridCol>
                <a:gridCol w="984807">
                  <a:extLst>
                    <a:ext uri="{9D8B030D-6E8A-4147-A177-3AD203B41FA5}">
                      <a16:colId xmlns:a16="http://schemas.microsoft.com/office/drawing/2014/main" val="2171863622"/>
                    </a:ext>
                  </a:extLst>
                </a:gridCol>
                <a:gridCol w="1204941">
                  <a:extLst>
                    <a:ext uri="{9D8B030D-6E8A-4147-A177-3AD203B41FA5}">
                      <a16:colId xmlns:a16="http://schemas.microsoft.com/office/drawing/2014/main" val="1009410882"/>
                    </a:ext>
                  </a:extLst>
                </a:gridCol>
                <a:gridCol w="165603">
                  <a:extLst>
                    <a:ext uri="{9D8B030D-6E8A-4147-A177-3AD203B41FA5}">
                      <a16:colId xmlns:a16="http://schemas.microsoft.com/office/drawing/2014/main" val="1729726414"/>
                    </a:ext>
                  </a:extLst>
                </a:gridCol>
                <a:gridCol w="1642892">
                  <a:extLst>
                    <a:ext uri="{9D8B030D-6E8A-4147-A177-3AD203B41FA5}">
                      <a16:colId xmlns:a16="http://schemas.microsoft.com/office/drawing/2014/main" val="1642120877"/>
                    </a:ext>
                  </a:extLst>
                </a:gridCol>
                <a:gridCol w="165603">
                  <a:extLst>
                    <a:ext uri="{9D8B030D-6E8A-4147-A177-3AD203B41FA5}">
                      <a16:colId xmlns:a16="http://schemas.microsoft.com/office/drawing/2014/main" val="753869225"/>
                    </a:ext>
                  </a:extLst>
                </a:gridCol>
                <a:gridCol w="1795827">
                  <a:extLst>
                    <a:ext uri="{9D8B030D-6E8A-4147-A177-3AD203B41FA5}">
                      <a16:colId xmlns:a16="http://schemas.microsoft.com/office/drawing/2014/main" val="4201119696"/>
                    </a:ext>
                  </a:extLst>
                </a:gridCol>
              </a:tblGrid>
              <a:tr h="30251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Bestätigte Fälle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7-Tage-Inzidenz (7-TI)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DIVI-Intensivregister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19.07. 12:15 Uhr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Impfmonitoring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20.07. 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3200449"/>
                  </a:ext>
                </a:extLst>
              </a:tr>
              <a:tr h="535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aktive Fälle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Gesamt-Bevölkerung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50/100.000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Veränderung der Fälle zum Vortag </a:t>
                      </a:r>
                      <a:b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</a:b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Impfungen seit dem Vortag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571112"/>
                  </a:ext>
                </a:extLst>
              </a:tr>
              <a:tr h="151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+121.780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-1.000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652,0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2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+66</a:t>
                      </a:r>
                      <a:endParaRPr lang="de-DE" sz="12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Erstimpfungen: 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 +1.033</a:t>
                      </a:r>
                      <a:endParaRPr lang="de-DE" sz="12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6584043"/>
                  </a:ext>
                </a:extLst>
              </a:tr>
              <a:tr h="2648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(30.598.385)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[ca. 1.826.900]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 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[410/411]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[1.621]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Zweitimpfungen: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+1.554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0939060"/>
                  </a:ext>
                </a:extLst>
              </a:tr>
              <a:tr h="157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2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2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Auffrischimpfung: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+6.289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3515545"/>
                  </a:ext>
                </a:extLst>
              </a:tr>
              <a:tr h="715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Genesene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 gesamt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500/100.000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Anteil COVID-19-Belegung an Gesamtzahl der betreibbaren ITS-Betten</a:t>
                      </a:r>
                      <a:r>
                        <a:rPr lang="de-DE" sz="100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4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Geimpfter insgesamt mit mindestens einer/mit vollständiger/ mit Auffrischimpfung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5, 6, 7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510091"/>
                  </a:ext>
                </a:extLst>
              </a:tr>
              <a:tr h="918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+2.523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+122.600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7,66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-15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7,7 %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64.728.212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6377203"/>
                  </a:ext>
                </a:extLst>
              </a:tr>
              <a:tr h="2648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(610.578)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(ca. 28.627.900)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[306/411]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63.388.184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8391376"/>
                  </a:ext>
                </a:extLst>
              </a:tr>
              <a:tr h="918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N3: 51.415.743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9782418"/>
                  </a:ext>
                </a:extLst>
              </a:tr>
              <a:tr h="71517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Verstorbene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</a:t>
                      </a:r>
                      <a:b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</a:b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ab 60 Jahre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1000/100.000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Erstaufnahmen 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Anteil Geimpfter insgesamt mit mindestens einer/mit vollständiger/ mit Auffrischimpfung 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5, 6, 7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916717"/>
                  </a:ext>
                </a:extLst>
              </a:tr>
              <a:tr h="91856"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+181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(143.545)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mpd="sng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18,71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-15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+264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77,8 %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8962739"/>
                  </a:ext>
                </a:extLst>
              </a:tr>
              <a:tr h="91856">
                <a:tc gridSpan="2"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 w="12700" cmpd="sng">
                      <a:noFill/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[43/411]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76,2 %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8897242"/>
                  </a:ext>
                </a:extLst>
              </a:tr>
              <a:tr h="15890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mpd="sng">
                      <a:noFill/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N3: 61,8 %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8360361"/>
                  </a:ext>
                </a:extLst>
              </a:tr>
            </a:tbl>
          </a:graphicData>
        </a:graphic>
      </p:graphicFrame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20.07.2022</a:t>
            </a:r>
          </a:p>
        </p:txBody>
      </p:sp>
    </p:spTree>
    <p:extLst>
      <p:ext uri="{BB962C8B-B14F-4D97-AF65-F5344CB8AC3E}">
        <p14:creationId xmlns:p14="http://schemas.microsoft.com/office/powerpoint/2010/main" val="4125683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27.07.2022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103901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9B04A5C-C418-4D66-9566-4025F43C0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77" y="818192"/>
            <a:ext cx="7062943" cy="386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27.07.2022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3CBE435-9CA8-41CC-AC73-A03A91D7A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599" y="767572"/>
            <a:ext cx="5916395" cy="418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0F7E0A3-DF28-49C8-BBA1-40795962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27.07.2022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0234C7C-A83C-44D5-94EF-ECBA315D8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82" y="642366"/>
            <a:ext cx="8022336" cy="401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36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75A4F9-C065-469F-B032-9E5879AC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27.07.2022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70804A0-4DFD-4711-A832-ED3DB7A7D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7532"/>
            <a:ext cx="7983646" cy="714291"/>
          </a:xfrm>
        </p:spPr>
        <p:txBody>
          <a:bodyPr/>
          <a:lstStyle/>
          <a:p>
            <a:r>
              <a:rPr lang="de-DE" dirty="0"/>
              <a:t>COVID-19-Fälle nach Altersgruppe und Sterbedatum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FB6BDDA-C8A6-46F8-BB0B-0DD74AC58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901300"/>
            <a:ext cx="7404897" cy="370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72655FE-E73A-40E6-A85A-E454A03091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586168-7062-4503-807E-244D66779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9524789-E0AB-4A86-B231-E4984410A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92C2FCF-1506-4823-8453-20A3E3DB8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99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3F06CE1-595E-479A-97B1-E5E5E266F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27.07.2022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E2794CC-3290-491A-8DBF-3BF01AA2C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Meldung von Antigentests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0E9789D-7325-45B6-8670-F05233416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14" y="1287451"/>
            <a:ext cx="7937332" cy="321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057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26D52D9-E5BD-42F3-A221-F266565585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E841B96-49AB-405A-B514-064C0D7F7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E96B787-3E26-459F-95CD-A89207790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Anzahl DEMIS Meldungen aus Testzentren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79ED2B8-D1A3-4FF7-83BB-88C57A712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025" y="1226792"/>
            <a:ext cx="5415683" cy="381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975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453</Words>
  <Application>Microsoft Office PowerPoint</Application>
  <PresentationFormat>Bildschirmpräsentation (16:9)</PresentationFormat>
  <Paragraphs>148</Paragraphs>
  <Slides>9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7" baseType="lpstr">
      <vt:lpstr>Arial</vt:lpstr>
      <vt:lpstr>Calibri</vt:lpstr>
      <vt:lpstr>Cambria</vt:lpstr>
      <vt:lpstr>MS Mincho</vt:lpstr>
      <vt:lpstr>MS Mincho</vt:lpstr>
      <vt:lpstr>ScalaSans</vt:lpstr>
      <vt:lpstr>Wingdings</vt:lpstr>
      <vt:lpstr>Office-Design</vt:lpstr>
      <vt:lpstr>Lage national </vt:lpstr>
      <vt:lpstr>Überblick Kennzahlen </vt:lpstr>
      <vt:lpstr>Verlauf der 7-Tage-Inzidenz der Bundesländer</vt:lpstr>
      <vt:lpstr>Geografische Verteilung 7-Tage-Inzidenz nach Landkreis</vt:lpstr>
      <vt:lpstr>PowerPoint-Präsentation</vt:lpstr>
      <vt:lpstr>COVID-19-Fälle nach Altersgruppe und Sterbedatum</vt:lpstr>
      <vt:lpstr>PowerPoint-Präsentation</vt:lpstr>
      <vt:lpstr>Meldung von Antigentests</vt:lpstr>
      <vt:lpstr>Anzahl DEMIS Meldungen aus Testzentren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Claudia Sievers</cp:lastModifiedBy>
  <cp:revision>691</cp:revision>
  <dcterms:created xsi:type="dcterms:W3CDTF">2015-11-02T12:29:13Z</dcterms:created>
  <dcterms:modified xsi:type="dcterms:W3CDTF">2022-07-27T08:39:58Z</dcterms:modified>
</cp:coreProperties>
</file>