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3" r:id="rId3"/>
    <p:sldId id="264" r:id="rId4"/>
    <p:sldId id="330" r:id="rId5"/>
    <p:sldId id="323" r:id="rId6"/>
    <p:sldId id="336" r:id="rId7"/>
    <p:sldId id="338" r:id="rId8"/>
    <p:sldId id="339" r:id="rId9"/>
    <p:sldId id="341" r:id="rId10"/>
    <p:sldId id="340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9" autoAdjust="0"/>
    <p:restoredTop sz="94660"/>
  </p:normalViewPr>
  <p:slideViewPr>
    <p:cSldViewPr snapToGrid="0">
      <p:cViewPr varScale="1">
        <p:scale>
          <a:sx n="66" d="100"/>
          <a:sy n="66" d="100"/>
        </p:scale>
        <p:origin x="72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12B016-EF04-417B-A9F1-732D25D37E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10275C1-6055-47F7-9B4C-7B3DBCFE46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3405AB-E2AB-4D0D-AFF8-712FA578C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E44A-044B-47A3-B778-26D7F7C317F4}" type="datetimeFigureOut">
              <a:rPr lang="de-DE" smtClean="0"/>
              <a:t>27.07.2022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AC9D28-C169-4BF7-9FC5-E5864CA8A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A29808-2695-42A6-9C21-B53CE6C2D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802-FF15-44E5-B212-ACF305E8FB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1150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6A8B1A-B1A3-4913-A1AD-077B9D30F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0ADE82F-7210-4DED-8D78-9C761EF7BD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573F3C-DA3D-4C0A-9794-954603574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E44A-044B-47A3-B778-26D7F7C317F4}" type="datetimeFigureOut">
              <a:rPr lang="de-DE" smtClean="0"/>
              <a:t>27.07.2022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839043-E34A-498D-85C3-583A1CAFF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27EE64-96EF-4A1B-81E9-7010DCD6B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802-FF15-44E5-B212-ACF305E8FB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7010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857C12A-C6D4-46BE-8376-51374E39D7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57339CA-F1ED-4151-9D13-73CE6B0C5E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1A29A3-80E8-43FC-A968-E4EC3FB7D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E44A-044B-47A3-B778-26D7F7C317F4}" type="datetimeFigureOut">
              <a:rPr lang="de-DE" smtClean="0"/>
              <a:t>27.07.2022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E52E34-AA45-44C5-9DCC-F488414A7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EDA052-4284-4841-8FA6-BA67F49C5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802-FF15-44E5-B212-ACF305E8FB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6890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11669813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4832470" y="2264791"/>
            <a:ext cx="6832149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46520" y="2267305"/>
            <a:ext cx="6006459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524652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11252979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11664619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1" y="1384300"/>
            <a:ext cx="4425951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119530" y="6432176"/>
            <a:ext cx="11545089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816245"/>
            <a:ext cx="6004983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47337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" y="1384875"/>
            <a:ext cx="11661979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4832470" y="2264791"/>
            <a:ext cx="6832149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524652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11252979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11664619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119530" y="6432176"/>
            <a:ext cx="11545089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5246520" y="2267305"/>
            <a:ext cx="6006459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816245"/>
            <a:ext cx="6004983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70983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609600" y="1710633"/>
            <a:ext cx="10644861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609600" y="836265"/>
            <a:ext cx="10644861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23131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836265"/>
            <a:ext cx="10644861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29166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0301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726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7124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6106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99E20C-01DA-49A4-A6CD-C7853A6D9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9FBD4F-3280-4656-AB69-11960B6A8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5F083A-943A-459E-897D-C0D577E08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E44A-044B-47A3-B778-26D7F7C317F4}" type="datetimeFigureOut">
              <a:rPr lang="de-DE" smtClean="0"/>
              <a:t>27.07.2022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AE7192-B2AE-409D-9D52-C65C1F09C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1A9183-4111-4D46-A6EA-8B22FD9AB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802-FF15-44E5-B212-ACF305E8FB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470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60FAA5-A7E4-4560-9FB8-98A28CAE4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F4F4994-C4CB-4BEC-A194-E291A077A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06CF07-2712-4B32-BACE-237CFD31A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E44A-044B-47A3-B778-26D7F7C317F4}" type="datetimeFigureOut">
              <a:rPr lang="de-DE" smtClean="0"/>
              <a:t>27.07.2022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A9E79A-07D2-4168-B7ED-DA1877EEA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E199B7-F240-4261-AE6B-405000011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802-FF15-44E5-B212-ACF305E8FB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1113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31D0CA-0F6B-4528-89DD-236B3D319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B21C89-E3AB-44FF-9E60-47F3AC9404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F33AFAA-8BFE-4D55-AC35-090B4B605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8CB0E75-E50B-4D72-B5FD-11D8BDB10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E44A-044B-47A3-B778-26D7F7C317F4}" type="datetimeFigureOut">
              <a:rPr lang="de-DE" smtClean="0"/>
              <a:t>27.07.2022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54B0CB1-3FFF-41F3-AF1F-DBCE37B79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5BB0BAA-4CFA-43B6-9771-ED254EC8B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802-FF15-44E5-B212-ACF305E8FB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7605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08373C-392F-4FD6-9099-E754D8078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669E836-DD42-4E12-9552-77ACF467B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BB08A5B-1D2F-47E4-8E33-FCB51F05F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FB446D8-8348-4139-A704-3DF96A20B1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FB81C69-8460-43AD-9151-710BEA4192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C1722D9-EB11-4AF5-89D1-50FEE8B88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E44A-044B-47A3-B778-26D7F7C317F4}" type="datetimeFigureOut">
              <a:rPr lang="de-DE" smtClean="0"/>
              <a:t>27.07.2022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8FFD80C-45B4-4EEA-81FA-C6DC95FA2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4C61EA2-4D68-4B62-8061-5A9BB1DE0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802-FF15-44E5-B212-ACF305E8FB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082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5F4DBC-5B05-4D0A-9F98-56E8CC773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3446091-73DA-4344-8FB0-8BC4D83BB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E44A-044B-47A3-B778-26D7F7C317F4}" type="datetimeFigureOut">
              <a:rPr lang="de-DE" smtClean="0"/>
              <a:t>27.07.2022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1D83DF5-38C5-416D-A957-C320A1DF1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67F69E-B371-4FB5-BF1C-4AC6B71D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802-FF15-44E5-B212-ACF305E8FB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496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87A05B7-18E6-4319-A447-C43886AFA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E44A-044B-47A3-B778-26D7F7C317F4}" type="datetimeFigureOut">
              <a:rPr lang="de-DE" smtClean="0"/>
              <a:t>27.07.2022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29F19D2-CC4C-404D-8164-9640596D7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9A010E9-0C89-4483-BFF1-D720F966F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802-FF15-44E5-B212-ACF305E8FB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3719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5BF66D-4CF6-4822-9029-075567C91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99A7542-C9D5-4017-8068-59D4E7296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5E3FDE1-938F-494E-A226-DC0D05A56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33F417B-2C62-47AC-8D75-5BD490F2E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E44A-044B-47A3-B778-26D7F7C317F4}" type="datetimeFigureOut">
              <a:rPr lang="de-DE" smtClean="0"/>
              <a:t>27.07.2022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1DB4F8C-B479-41DB-95DE-16B877E39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184E844-331C-4448-A197-0E351498A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802-FF15-44E5-B212-ACF305E8FB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139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96001A-E89B-4B24-9520-7D09ADF4D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D587713-48B4-4F87-9DFA-8318022476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52BF186-6272-4A7C-9B7E-4D98549303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6DE368D-A339-436B-A409-17D2BF586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E44A-044B-47A3-B778-26D7F7C317F4}" type="datetimeFigureOut">
              <a:rPr lang="de-DE" smtClean="0"/>
              <a:t>27.07.2022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54878E5-FAB6-4DFF-A10C-B170937EF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DF075A5-3363-4F6C-8593-B84195FB3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802-FF15-44E5-B212-ACF305E8FB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4746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17CA9CD-E084-4830-BA85-B35CD6675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73EFB43-E9DD-4A4F-9486-944894993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C1067A-9288-4126-8342-020A84FDF5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1E44A-044B-47A3-B778-26D7F7C317F4}" type="datetimeFigureOut">
              <a:rPr lang="de-DE" smtClean="0"/>
              <a:t>27.07.2022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E7A84C-8521-4E3E-9EB9-B7ACDD9BB1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1A4273-D582-423C-AE23-5877FEC17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AD802-FF15-44E5-B212-ACF305E8FB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091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836265"/>
            <a:ext cx="10644861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710633"/>
            <a:ext cx="10644861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3101" y="6356351"/>
            <a:ext cx="248056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9723" y="6356351"/>
            <a:ext cx="3860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90483" y="6356351"/>
            <a:ext cx="66249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783" y="326666"/>
            <a:ext cx="2739733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609601" y="6458251"/>
            <a:ext cx="10662508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3066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9DD609-D548-45D5-A762-24830FA6D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5072"/>
            <a:ext cx="10515600" cy="1325563"/>
          </a:xfrm>
        </p:spPr>
        <p:txBody>
          <a:bodyPr/>
          <a:lstStyle/>
          <a:p>
            <a:pPr algn="ctr"/>
            <a:r>
              <a:rPr lang="de-DE" dirty="0"/>
              <a:t>Testanzahl und –Kapazität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7141F14-CB46-4DA2-A085-AF121AD332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75" y="1200491"/>
            <a:ext cx="10296149" cy="4976472"/>
          </a:xfrm>
        </p:spPr>
      </p:pic>
    </p:spTree>
    <p:extLst>
      <p:ext uri="{BB962C8B-B14F-4D97-AF65-F5344CB8AC3E}">
        <p14:creationId xmlns:p14="http://schemas.microsoft.com/office/powerpoint/2010/main" val="2253277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0865A28-6A49-4B1B-BB54-CDA5F73AC4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8293" y="923827"/>
            <a:ext cx="5864567" cy="483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23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E725CBE-EA06-4199-86C4-BB1F2AD5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>
                <a:latin typeface="Calibri"/>
              </a:rPr>
              <a:pPr/>
              <a:t>3</a:t>
            </a:fld>
            <a:endParaRPr lang="de-DE">
              <a:latin typeface="Calibri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1B9FA63-AC9A-414B-9B90-323B08CAA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892" y="-253680"/>
            <a:ext cx="6742364" cy="874368"/>
          </a:xfrm>
        </p:spPr>
        <p:txBody>
          <a:bodyPr/>
          <a:lstStyle/>
          <a:p>
            <a:r>
              <a:rPr lang="de-DE" sz="2000" dirty="0"/>
              <a:t>Wo wird getestet (SARS in ARS)</a:t>
            </a:r>
            <a:r>
              <a:rPr lang="de-DE" sz="1800" b="0" dirty="0"/>
              <a:t> - Datenstand 26.7.2022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D460AB3-1AA4-4126-A042-3D1FC900D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855" y="586237"/>
            <a:ext cx="4961343" cy="303809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BA2E731-9C6D-4DF0-8412-2E6F52FD7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945" y="3750634"/>
            <a:ext cx="4961343" cy="308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64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>
                <a:latin typeface="Calibri"/>
              </a:rPr>
              <a:pPr/>
              <a:t>4</a:t>
            </a:fld>
            <a:endParaRPr lang="de-DE">
              <a:latin typeface="Calibri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91D4E7-9E79-43CD-B759-BBED2390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315731"/>
            <a:ext cx="4248472" cy="944609"/>
          </a:xfrm>
        </p:spPr>
        <p:txBody>
          <a:bodyPr/>
          <a:lstStyle/>
          <a:p>
            <a:r>
              <a:rPr lang="fr-FR" b="0" dirty="0" err="1"/>
              <a:t>Datenstand</a:t>
            </a:r>
            <a:r>
              <a:rPr lang="fr-FR" b="0" dirty="0"/>
              <a:t> 26.7.2022 </a:t>
            </a:r>
            <a:br>
              <a:rPr lang="fr-FR" b="0" dirty="0"/>
            </a:br>
            <a:r>
              <a:rPr lang="de-DE" dirty="0"/>
              <a:t>Anzahl der Testungen pro 100.000 Einwohner nach Altersgruppe und Woche </a:t>
            </a: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38D51BD8-CD8F-400D-BE50-A023666B794E}"/>
              </a:ext>
            </a:extLst>
          </p:cNvPr>
          <p:cNvSpPr txBox="1">
            <a:spLocks/>
          </p:cNvSpPr>
          <p:nvPr/>
        </p:nvSpPr>
        <p:spPr>
          <a:xfrm>
            <a:off x="6456128" y="2914672"/>
            <a:ext cx="4067944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>
                <a:latin typeface="Calibri"/>
              </a:rPr>
              <a:t>Positivenanteile</a:t>
            </a:r>
            <a:r>
              <a:rPr lang="de-DE" dirty="0">
                <a:latin typeface="Calibri"/>
              </a:rPr>
              <a:t> nach Alters-gruppe und Woche 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791C1F0B-224E-44B9-AFBA-71A4AF9E0FA9}"/>
              </a:ext>
            </a:extLst>
          </p:cNvPr>
          <p:cNvSpPr txBox="1">
            <a:spLocks/>
          </p:cNvSpPr>
          <p:nvPr/>
        </p:nvSpPr>
        <p:spPr>
          <a:xfrm>
            <a:off x="2197039" y="4989533"/>
            <a:ext cx="435597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>
              <a:latin typeface="Calibri"/>
            </a:endParaRPr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BFBE2772-EE71-4956-A359-6E57CD26FE7C}"/>
              </a:ext>
            </a:extLst>
          </p:cNvPr>
          <p:cNvSpPr txBox="1">
            <a:spLocks/>
          </p:cNvSpPr>
          <p:nvPr/>
        </p:nvSpPr>
        <p:spPr>
          <a:xfrm>
            <a:off x="1907791" y="5333492"/>
            <a:ext cx="3888432" cy="94460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>
                <a:latin typeface="Calibri"/>
              </a:rPr>
              <a:t>Anzahl POSITIVE Testungen pro 100.000 Einwohner nach Altersgruppe und Woche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729F8B3-D651-4CEA-9F39-775AA49A9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114" y="66358"/>
            <a:ext cx="4784187" cy="296484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17DB364-2AEA-48FD-A4CC-B8BA383B5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872" y="1868468"/>
            <a:ext cx="4479726" cy="283269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A55BF16-A952-4CC2-B4E3-BCF60AC1C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181" y="3988645"/>
            <a:ext cx="4527343" cy="283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45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">
            <a:extLst>
              <a:ext uri="{FF2B5EF4-FFF2-40B4-BE49-F238E27FC236}">
                <a16:creationId xmlns:a16="http://schemas.microsoft.com/office/drawing/2014/main" id="{6E2C1BCC-668E-4E64-AC35-DA3D219E0D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536348" y="4085520"/>
            <a:ext cx="5753100" cy="270700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12" name="Picture">
            <a:extLst>
              <a:ext uri="{FF2B5EF4-FFF2-40B4-BE49-F238E27FC236}">
                <a16:creationId xmlns:a16="http://schemas.microsoft.com/office/drawing/2014/main" id="{ED7E60D4-455A-4A3F-8407-91F68B5FD3F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1567036" y="932956"/>
            <a:ext cx="5753100" cy="270700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62A217B-ED1C-D84B-8478-63C77FA79618}" type="slidenum">
              <a:rPr lang="de-DE">
                <a:latin typeface="Calibri"/>
              </a:rPr>
              <a:pPr defTabSz="685800">
                <a:defRPr/>
              </a:pPr>
              <a:t>5</a:t>
            </a:fld>
            <a:endParaRPr lang="de-DE">
              <a:latin typeface="Calibri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8C933C7-725B-4539-BD4A-DA4B0ECD9B87}"/>
              </a:ext>
            </a:extLst>
          </p:cNvPr>
          <p:cNvSpPr/>
          <p:nvPr/>
        </p:nvSpPr>
        <p:spPr>
          <a:xfrm>
            <a:off x="1580626" y="218033"/>
            <a:ext cx="8967830" cy="6924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685800">
              <a:spcAft>
                <a:spcPts val="450"/>
              </a:spcAft>
              <a:defRPr/>
            </a:pPr>
            <a:r>
              <a:rPr lang="de-DE" sz="1950" dirty="0">
                <a:solidFill>
                  <a:srgbClr val="045AA6"/>
                </a:solidFill>
                <a:latin typeface="Calibri"/>
              </a:rPr>
              <a:t>Datenstand: 20.7.2022</a:t>
            </a:r>
            <a:br>
              <a:rPr lang="de-DE" sz="1950" dirty="0">
                <a:solidFill>
                  <a:srgbClr val="045AA6"/>
                </a:solidFill>
                <a:latin typeface="Calibri"/>
              </a:rPr>
            </a:br>
            <a:r>
              <a:rPr lang="de-DE" sz="1950" b="1" dirty="0">
                <a:solidFill>
                  <a:srgbClr val="045AA6"/>
                </a:solidFill>
                <a:latin typeface="Calibri"/>
              </a:rPr>
              <a:t>Ausbrüche in medizinischen Behandlungseinrichtungen und Alten- und Pflegeheimen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542F0E5-F4F7-4FAD-BBF6-862ACF4268C3}"/>
              </a:ext>
            </a:extLst>
          </p:cNvPr>
          <p:cNvSpPr/>
          <p:nvPr/>
        </p:nvSpPr>
        <p:spPr>
          <a:xfrm>
            <a:off x="3215680" y="1075246"/>
            <a:ext cx="364444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de-DE" sz="1350" b="1" dirty="0">
                <a:solidFill>
                  <a:srgbClr val="045AA6"/>
                </a:solidFill>
                <a:latin typeface="Calibri"/>
              </a:rPr>
              <a:t>Medizinische Behandlungs-einrichtungen </a:t>
            </a:r>
            <a:endParaRPr lang="de-DE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9935839-7DCF-460E-B58E-B05D115CB314}"/>
              </a:ext>
            </a:extLst>
          </p:cNvPr>
          <p:cNvSpPr/>
          <p:nvPr/>
        </p:nvSpPr>
        <p:spPr>
          <a:xfrm>
            <a:off x="4084256" y="3878974"/>
            <a:ext cx="196826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de-DE" sz="1350" b="1" dirty="0">
                <a:solidFill>
                  <a:srgbClr val="045AA6"/>
                </a:solidFill>
                <a:latin typeface="Calibri"/>
              </a:rPr>
              <a:t>Alten- und Pflegeheime</a:t>
            </a:r>
            <a:endParaRPr lang="de-DE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C1B71EB-29E3-49F1-858C-5DA32EBFDC45}"/>
              </a:ext>
            </a:extLst>
          </p:cNvPr>
          <p:cNvSpPr/>
          <p:nvPr/>
        </p:nvSpPr>
        <p:spPr>
          <a:xfrm>
            <a:off x="7608168" y="4660176"/>
            <a:ext cx="2790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b="1" dirty="0">
                <a:solidFill>
                  <a:prstClr val="black"/>
                </a:solidFill>
                <a:latin typeface="Calibri"/>
              </a:rPr>
              <a:t>Todesfälle;</a:t>
            </a:r>
          </a:p>
          <a:p>
            <a:pPr>
              <a:defRPr/>
            </a:pPr>
            <a:r>
              <a:rPr lang="de-DE" b="1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46  62  38  58  38</a:t>
            </a:r>
            <a:endParaRPr lang="de-DE" b="1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endParaRPr lang="de-DE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BF79BE4-CE0D-40DC-AE00-B61F1E4128B9}"/>
              </a:ext>
            </a:extLst>
          </p:cNvPr>
          <p:cNvSpPr/>
          <p:nvPr/>
        </p:nvSpPr>
        <p:spPr>
          <a:xfrm>
            <a:off x="7728624" y="1736159"/>
            <a:ext cx="2790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b="1" dirty="0">
                <a:solidFill>
                  <a:prstClr val="black"/>
                </a:solidFill>
                <a:latin typeface="Calibri"/>
              </a:rPr>
              <a:t>Todesfälle;</a:t>
            </a:r>
          </a:p>
          <a:p>
            <a:pPr>
              <a:defRPr/>
            </a:pPr>
            <a:r>
              <a:rPr lang="de-DE" b="1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15  15  15  12  20</a:t>
            </a:r>
            <a:endParaRPr lang="de-DE" b="1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endParaRPr lang="de-DE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9639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9FB392A-AE83-44BF-8F76-AC1B8C082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>
                <a:latin typeface="Calibri"/>
              </a:rPr>
              <a:pPr/>
              <a:t>6</a:t>
            </a:fld>
            <a:endParaRPr lang="de-DE">
              <a:latin typeface="Calibri"/>
            </a:endParaRP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7DA92138-55FE-489D-9F7E-5296E7AC937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981200" y="1738242"/>
            <a:ext cx="7983538" cy="4453081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47E02EC3-3B1B-4DE0-9705-30BCD88EE4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088783"/>
            <a:ext cx="78063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Aft>
                <a:spcPct val="0"/>
              </a:spcAft>
            </a:pPr>
            <a:r>
              <a:rPr lang="de-DE" altLang="de-DE" sz="1800" dirty="0">
                <a:solidFill>
                  <a:schemeClr val="tx2"/>
                </a:solidFill>
                <a:latin typeface="Arial" panose="020B0604020202020204" pitchFamily="34" charset="0"/>
              </a:rPr>
              <a:t>Meldepflicht stationärer Pflegeeinrichtungen gemäß § 20a Abs. 7 IfSG</a:t>
            </a:r>
            <a:endParaRPr lang="de-DE" altLang="de-DE" sz="2800" b="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395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F8C5981-8FF6-4ECA-AD18-9918961FA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>
                <a:latin typeface="Calibri"/>
              </a:rPr>
              <a:pPr/>
              <a:t>7</a:t>
            </a:fld>
            <a:endParaRPr lang="de-DE">
              <a:latin typeface="Calibri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10B776-D740-4529-8250-881D78BEBFB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D5FEAFF-F1BA-4E7B-BC33-77D08F8F7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748" y="1547031"/>
            <a:ext cx="8210550" cy="4362450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BEE68701-446E-4A17-876C-EB13AE42A5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089303"/>
            <a:ext cx="78063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Aft>
                <a:spcPct val="0"/>
              </a:spcAft>
            </a:pPr>
            <a:r>
              <a:rPr lang="de-DE" altLang="de-DE" sz="1800" dirty="0">
                <a:solidFill>
                  <a:schemeClr val="tx2"/>
                </a:solidFill>
                <a:latin typeface="Arial" panose="020B0604020202020204" pitchFamily="34" charset="0"/>
              </a:rPr>
              <a:t>Meldepflicht stationärer Pflegeeinrichtungen gemäß § 20a Abs. 7 IfSG</a:t>
            </a:r>
            <a:endParaRPr lang="de-DE" altLang="de-DE" sz="2800" b="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978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1AC5538-D862-4C1F-835F-792B63665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>
                <a:latin typeface="Calibri"/>
              </a:rPr>
              <a:pPr/>
              <a:t>8</a:t>
            </a:fld>
            <a:endParaRPr lang="de-DE">
              <a:latin typeface="Calibri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B23089F-18A4-464F-AEB0-456B5EA0A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047" y="0"/>
            <a:ext cx="73719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87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71C6AFF-5AAA-4DF6-89F8-A2066505E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>
                <a:latin typeface="Calibri"/>
              </a:rPr>
              <a:pPr/>
              <a:t>9</a:t>
            </a:fld>
            <a:endParaRPr lang="de-DE">
              <a:latin typeface="Calibri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4C6A6EB-4129-4470-9B28-1E1F1547A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088783"/>
            <a:ext cx="78063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 eaLnBrk="0" fontAlgn="base" hangingPunct="0">
              <a:spcAft>
                <a:spcPct val="0"/>
              </a:spcAft>
            </a:pPr>
            <a:r>
              <a:rPr lang="de-DE" altLang="de-DE" sz="1800">
                <a:solidFill>
                  <a:srgbClr val="1F497D"/>
                </a:solidFill>
                <a:latin typeface="Arial" panose="020B0604020202020204" pitchFamily="34" charset="0"/>
              </a:rPr>
              <a:t>Meldepflicht stationärer Pflegeeinrichtungen gemäß § 20a Abs. 7 IfSG</a:t>
            </a:r>
            <a:endParaRPr lang="de-DE" altLang="de-DE" sz="2800" b="0" dirty="0">
              <a:solidFill>
                <a:srgbClr val="1F497D"/>
              </a:solidFill>
              <a:latin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2085325-4B6A-40F0-B8F9-16DA98C57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834" y="1916832"/>
            <a:ext cx="79629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385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</Words>
  <Application>Microsoft Office PowerPoint</Application>
  <PresentationFormat>Breitbild</PresentationFormat>
  <Paragraphs>22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ＭＳ 明朝</vt:lpstr>
      <vt:lpstr>Wingdings</vt:lpstr>
      <vt:lpstr>Office</vt:lpstr>
      <vt:lpstr>Office-Design</vt:lpstr>
      <vt:lpstr>Testanzahl und –Kapazität</vt:lpstr>
      <vt:lpstr>PowerPoint-Präsentation</vt:lpstr>
      <vt:lpstr>Wo wird getestet (SARS in ARS) - Datenstand 26.7.2022</vt:lpstr>
      <vt:lpstr>Datenstand 26.7.2022  Anzahl der Testungen pro 100.000 Einwohner nach Altersgruppe und Woche </vt:lpstr>
      <vt:lpstr>PowerPoint-Präsentation</vt:lpstr>
      <vt:lpstr>Meldepflicht stationärer Pflegeeinrichtungen gemäß § 20a Abs. 7 IfSG</vt:lpstr>
      <vt:lpstr>Meldepflicht stationärer Pflegeeinrichtungen gemäß § 20a Abs. 7 IfSG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Abu Sin, Muna</dc:creator>
  <cp:lastModifiedBy>Eckmanns, Tim</cp:lastModifiedBy>
  <cp:revision>11</cp:revision>
  <dcterms:created xsi:type="dcterms:W3CDTF">2022-06-28T18:18:26Z</dcterms:created>
  <dcterms:modified xsi:type="dcterms:W3CDTF">2022-07-27T08:52:31Z</dcterms:modified>
</cp:coreProperties>
</file>