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96" r:id="rId3"/>
    <p:sldId id="307" r:id="rId4"/>
    <p:sldId id="298" r:id="rId5"/>
    <p:sldId id="259"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47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59" autoAdjust="0"/>
    <p:restoredTop sz="93420" autoAdjust="0"/>
  </p:normalViewPr>
  <p:slideViewPr>
    <p:cSldViewPr snapToGrid="0">
      <p:cViewPr varScale="1">
        <p:scale>
          <a:sx n="106" d="100"/>
          <a:sy n="106" d="100"/>
        </p:scale>
        <p:origin x="1116" y="114"/>
      </p:cViewPr>
      <p:guideLst>
        <p:guide orient="horz" pos="1207"/>
        <p:guide pos="47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FF886-B5B9-4FB6-9DED-CA36CEBFA13A}" type="datetimeFigureOut">
              <a:rPr lang="de-DE" smtClean="0"/>
              <a:t>02.08.2022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BF1B7-7312-4C12-9FDB-B436F86FECF1}" type="slidenum">
              <a:rPr lang="de-DE" smtClean="0"/>
              <a:t>‹Nr.›</a:t>
            </a:fld>
            <a:endParaRPr lang="de-DE"/>
          </a:p>
        </p:txBody>
      </p:sp>
    </p:spTree>
    <p:extLst>
      <p:ext uri="{BB962C8B-B14F-4D97-AF65-F5344CB8AC3E}">
        <p14:creationId xmlns:p14="http://schemas.microsoft.com/office/powerpoint/2010/main" val="364719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Vorwoche Neuaufnahmen: 1.443  -&gt; Rückgang</a:t>
            </a:r>
          </a:p>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Belegung: 1.564 (27.07.22)</a:t>
            </a:r>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B3B74-E7C2-B34F-8624-8515ACB00503}"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18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2</a:t>
            </a:fld>
            <a:endParaRPr lang="de-DE"/>
          </a:p>
        </p:txBody>
      </p:sp>
    </p:spTree>
    <p:extLst>
      <p:ext uri="{BB962C8B-B14F-4D97-AF65-F5344CB8AC3E}">
        <p14:creationId xmlns:p14="http://schemas.microsoft.com/office/powerpoint/2010/main" val="343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der Grafik links zeigt sich, dass in allen Behandlungsgruppen, außer ECMO, ein Anstieg zu verzeichnen ist. </a:t>
            </a:r>
          </a:p>
          <a:p>
            <a:r>
              <a:rPr lang="de-DE" dirty="0"/>
              <a:t>Prozentual ist der tägliche Anteil der Behandlungsschwere relativ stabil, da gibt es aktuell wenig Verschiebungen zugunsten der einen oder anderen Behandlungsgruppe. (40% unbekannte Behandlung)</a:t>
            </a:r>
          </a:p>
          <a:p>
            <a:endParaRPr lang="de-DE" dirty="0"/>
          </a:p>
          <a:p>
            <a:r>
              <a:rPr lang="de-DE" dirty="0"/>
              <a:t>So wie die Fallzahlen auf den Intensivstationen steigen/fallen, steigt/fällt auch die Belastung (das Sehen Sie in der Grafik oben rechts), sowie der Personalmangel in der Grafik unten rechts. Möglicher Wendepunkt?</a:t>
            </a:r>
          </a:p>
        </p:txBody>
      </p:sp>
      <p:sp>
        <p:nvSpPr>
          <p:cNvPr id="4" name="Foliennummernplatzhalter 3"/>
          <p:cNvSpPr>
            <a:spLocks noGrp="1"/>
          </p:cNvSpPr>
          <p:nvPr>
            <p:ph type="sldNum" sz="quarter" idx="5"/>
          </p:nvPr>
        </p:nvSpPr>
        <p:spPr/>
        <p:txBody>
          <a:bodyPr/>
          <a:lstStyle/>
          <a:p>
            <a:fld id="{3E3BF1B7-7312-4C12-9FDB-B436F86FECF1}" type="slidenum">
              <a:rPr lang="de-DE" smtClean="0"/>
              <a:t>3</a:t>
            </a:fld>
            <a:endParaRPr lang="de-DE"/>
          </a:p>
        </p:txBody>
      </p:sp>
    </p:spTree>
    <p:extLst>
      <p:ext uri="{BB962C8B-B14F-4D97-AF65-F5344CB8AC3E}">
        <p14:creationId xmlns:p14="http://schemas.microsoft.com/office/powerpoint/2010/main" val="3069589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Altersverteilung oben links zeigt, dass, weiterhin in den absoluten Zahlen der Anstieg durch die Generationen an 60 Jahre getrieben wird, das sind die oberen 3 Linien in grau, braun und gelb.</a:t>
            </a:r>
          </a:p>
          <a:p>
            <a:r>
              <a:rPr lang="de-DE" dirty="0"/>
              <a:t>Im zoom rechts oben zeigt sich eine leichte Zunahme Bei den unter 40-jährigen.</a:t>
            </a:r>
          </a:p>
          <a:p>
            <a:endParaRPr lang="de-DE" dirty="0"/>
          </a:p>
          <a:p>
            <a:r>
              <a:rPr lang="de-DE" dirty="0"/>
              <a:t>Die prozentualen Anteile sehen Sie in der Grafik unten. Aktuell haben die über 60-jährigen einen Anteil von knapp 80 % (79,6)</a:t>
            </a:r>
          </a:p>
          <a:p>
            <a:endParaRPr lang="de-DE" dirty="0"/>
          </a:p>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4</a:t>
            </a:fld>
            <a:endParaRPr lang="de-DE"/>
          </a:p>
        </p:txBody>
      </p:sp>
    </p:spTree>
    <p:extLst>
      <p:ext uri="{BB962C8B-B14F-4D97-AF65-F5344CB8AC3E}">
        <p14:creationId xmlns:p14="http://schemas.microsoft.com/office/powerpoint/2010/main" val="387887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Und abschließend noch die Prognosen für die nächsten 20 Tage!</a:t>
            </a:r>
            <a:br>
              <a:rPr lang="de-DE" dirty="0"/>
            </a:br>
            <a:r>
              <a:rPr lang="de-DE" dirty="0"/>
              <a:t>Hierbei ist zu beachten, dass dies die Trends anzeigt wenn der jetzige Zustand und Trend sich fortsetzt (sprich keine neuen Maßnahmen oder andere Effekte die nächsten Tage einsetzen).  Verlässlich sind also </a:t>
            </a:r>
            <a:r>
              <a:rPr lang="de-DE" dirty="0" err="1"/>
              <a:t>va</a:t>
            </a:r>
            <a:r>
              <a:rPr lang="de-DE" dirty="0"/>
              <a:t> eher die nächsten 10 (!) Tage der Prognose.</a:t>
            </a:r>
          </a:p>
          <a:p>
            <a:endParaRPr lang="de-DE" dirty="0"/>
          </a:p>
          <a:p>
            <a:r>
              <a:rPr lang="de-DE" dirty="0"/>
              <a:t>Hier sagen die Prognosen einen Zuwachs der COVID-ITS-Belegung in allen Kleeblättern voraus.</a:t>
            </a:r>
          </a:p>
        </p:txBody>
      </p:sp>
      <p:sp>
        <p:nvSpPr>
          <p:cNvPr id="4" name="Foliennummernplatzhalter 3"/>
          <p:cNvSpPr>
            <a:spLocks noGrp="1"/>
          </p:cNvSpPr>
          <p:nvPr>
            <p:ph type="sldNum" sz="quarter" idx="5"/>
          </p:nvPr>
        </p:nvSpPr>
        <p:spPr/>
        <p:txBody>
          <a:bodyPr/>
          <a:lstStyle/>
          <a:p>
            <a:fld id="{3E3BF1B7-7312-4C12-9FDB-B436F86FECF1}" type="slidenum">
              <a:rPr lang="de-DE" smtClean="0"/>
              <a:t>5</a:t>
            </a:fld>
            <a:endParaRPr lang="de-DE"/>
          </a:p>
        </p:txBody>
      </p:sp>
    </p:spTree>
    <p:extLst>
      <p:ext uri="{BB962C8B-B14F-4D97-AF65-F5344CB8AC3E}">
        <p14:creationId xmlns:p14="http://schemas.microsoft.com/office/powerpoint/2010/main" val="108335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8EE7F-8910-46B5-BE98-A496C93F0C4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7B58FB2-ABFA-4A6F-A909-F34B8299C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A1F2F51-BBD2-499F-8A10-847060A2DF3C}"/>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5" name="Fußzeilenplatzhalter 4">
            <a:extLst>
              <a:ext uri="{FF2B5EF4-FFF2-40B4-BE49-F238E27FC236}">
                <a16:creationId xmlns:a16="http://schemas.microsoft.com/office/drawing/2014/main" id="{E82CFC9E-2912-405A-AB43-0DBC080596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65EAAA-CC58-4642-8ACA-F216C4E0E22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19606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112AA-580C-4879-9AEE-DD9A52F39DC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39E95D3-C1C0-4292-9609-C47D457913E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5F898EB-0538-4019-94E8-B58E7B2C209D}"/>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5" name="Fußzeilenplatzhalter 4">
            <a:extLst>
              <a:ext uri="{FF2B5EF4-FFF2-40B4-BE49-F238E27FC236}">
                <a16:creationId xmlns:a16="http://schemas.microsoft.com/office/drawing/2014/main" id="{4BDB0286-7D39-46A2-A013-45E8C4F00E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1356B4-1FC4-47B0-96D8-05D1DD2D76BA}"/>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22948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1A57E8E-AFA3-4EBD-A2FE-87851E44C67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0A44117-F5BF-4A45-81EE-9D86F0424A3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1AFDB7C-509B-4D2A-B6EE-8A5983289949}"/>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5" name="Fußzeilenplatzhalter 4">
            <a:extLst>
              <a:ext uri="{FF2B5EF4-FFF2-40B4-BE49-F238E27FC236}">
                <a16:creationId xmlns:a16="http://schemas.microsoft.com/office/drawing/2014/main" id="{C2959C64-748D-4209-8F0E-6D397D23AD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C62834-4146-417F-B68D-797D59C1C55F}"/>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80470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09.12.2020</a:t>
            </a:r>
          </a:p>
        </p:txBody>
      </p:sp>
      <p:sp>
        <p:nvSpPr>
          <p:cNvPr id="5" name="Fußzeilenplatzhalter 4"/>
          <p:cNvSpPr>
            <a:spLocks noGrp="1"/>
          </p:cNvSpPr>
          <p:nvPr>
            <p:ph type="ftr" sz="quarter" idx="11"/>
          </p:nvPr>
        </p:nvSpPr>
        <p:spPr/>
        <p:txBody>
          <a:bodyPr/>
          <a:lstStyle/>
          <a:p>
            <a:r>
              <a:rPr lang="de-DE"/>
              <a:t>COVID-19</a:t>
            </a:r>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609599" y="1155700"/>
            <a:ext cx="10790124"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609600" y="692696"/>
            <a:ext cx="10790123" cy="609398"/>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388959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A41A7-C82C-485C-A6E7-F818540F1E0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AC3FA9-93CC-4EAA-A954-3AB575D122C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351714-5F24-49D7-8507-664D3C3C3669}"/>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5" name="Fußzeilenplatzhalter 4">
            <a:extLst>
              <a:ext uri="{FF2B5EF4-FFF2-40B4-BE49-F238E27FC236}">
                <a16:creationId xmlns:a16="http://schemas.microsoft.com/office/drawing/2014/main" id="{F9F9815B-A534-4466-B38F-D0D71767DFD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BD322E-3F36-422C-9ABE-EB688BBB2F0C}"/>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30433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13600-4E1E-40C0-82C9-21448B897B4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D074DA3-A7ED-4F8A-A642-50EEBAB9B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E04E298-96C9-457F-A92A-99998A5680DD}"/>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5" name="Fußzeilenplatzhalter 4">
            <a:extLst>
              <a:ext uri="{FF2B5EF4-FFF2-40B4-BE49-F238E27FC236}">
                <a16:creationId xmlns:a16="http://schemas.microsoft.com/office/drawing/2014/main" id="{5D8C52C7-D2BB-4549-8722-5B1FAA58F4D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E9D73-AD7D-4C90-860D-BC104449CCC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22093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DC607-5151-4291-AB2C-8823CBC0CF7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12B5E91-DA33-4805-AD44-3338F7F036E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8DD5363-0DBF-4E2A-A2AE-80A1117CB0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3DA6B8A-2D4E-499C-A3F1-F5C5519AA8DE}"/>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6" name="Fußzeilenplatzhalter 5">
            <a:extLst>
              <a:ext uri="{FF2B5EF4-FFF2-40B4-BE49-F238E27FC236}">
                <a16:creationId xmlns:a16="http://schemas.microsoft.com/office/drawing/2014/main" id="{28F4EC31-BB70-47BF-B0E1-AD71E58049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1DFA81-F67E-479B-B10D-D07C65C1FDB0}"/>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14073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D2A0-84BD-4090-89BB-CEB2E012784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A544766-50B4-425F-8BD7-193938AB2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2ECFA2B-7812-4A47-BE46-29E4CE9614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F7741EE-5D5D-4D0A-8A82-E171BCD39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2F404E3-A8E2-4ED9-A8D4-2637B83FBDE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AF663D6-5810-4966-B9F8-29422E88F87E}"/>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8" name="Fußzeilenplatzhalter 7">
            <a:extLst>
              <a:ext uri="{FF2B5EF4-FFF2-40B4-BE49-F238E27FC236}">
                <a16:creationId xmlns:a16="http://schemas.microsoft.com/office/drawing/2014/main" id="{4903B110-3A29-4D4E-A872-37A190CE6A2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7DA7DD1-A6F1-4BBD-965E-157A10D44F0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1282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35408-8BBE-4465-9BCA-4BC7050805A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31A65A6-4FCC-4C0C-86D9-CC4B23C44421}"/>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4" name="Fußzeilenplatzhalter 3">
            <a:extLst>
              <a:ext uri="{FF2B5EF4-FFF2-40B4-BE49-F238E27FC236}">
                <a16:creationId xmlns:a16="http://schemas.microsoft.com/office/drawing/2014/main" id="{218E6451-C646-47FE-83FC-419C87AFD96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3453269-DC48-4AFE-B6A6-C92C018BDBD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0123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E063097-B30A-438C-ADB2-6257210A9BF1}"/>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3" name="Fußzeilenplatzhalter 2">
            <a:extLst>
              <a:ext uri="{FF2B5EF4-FFF2-40B4-BE49-F238E27FC236}">
                <a16:creationId xmlns:a16="http://schemas.microsoft.com/office/drawing/2014/main" id="{1CD54172-FF7A-4C34-85EE-4A9F35797FB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B812217-FD6D-47F4-BC1C-68A616116E3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8555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FAAAFB-7540-465F-BAC8-EECC5C1131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5F9E9B2-3025-4E8A-8BB5-C37A97DCB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496F8C8-A20A-481B-BC37-BAE75F94F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A3F5A58-DD47-4E3A-ADB8-73FA1D2E6EE7}"/>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6" name="Fußzeilenplatzhalter 5">
            <a:extLst>
              <a:ext uri="{FF2B5EF4-FFF2-40B4-BE49-F238E27FC236}">
                <a16:creationId xmlns:a16="http://schemas.microsoft.com/office/drawing/2014/main" id="{EE8DECE1-932E-4BB5-BBB0-14E648898CB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210FEA2-37BE-4794-A018-75AF138BDC5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2560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CF580-F166-4BD5-9823-42BC77D127B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A8889B-CB81-4FAD-8505-62589B0EE1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7A35A1B-12E3-4A65-B7A6-54FDD99B4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9E38374-3FD4-40A3-AAD8-1E8A26A59A88}"/>
              </a:ext>
            </a:extLst>
          </p:cNvPr>
          <p:cNvSpPr>
            <a:spLocks noGrp="1"/>
          </p:cNvSpPr>
          <p:nvPr>
            <p:ph type="dt" sz="half" idx="10"/>
          </p:nvPr>
        </p:nvSpPr>
        <p:spPr/>
        <p:txBody>
          <a:bodyPr/>
          <a:lstStyle/>
          <a:p>
            <a:fld id="{9F334D07-CF14-49B9-9B67-E733C7E65F38}" type="datetimeFigureOut">
              <a:rPr lang="de-DE" smtClean="0"/>
              <a:t>02.08.2022</a:t>
            </a:fld>
            <a:endParaRPr lang="de-DE"/>
          </a:p>
        </p:txBody>
      </p:sp>
      <p:sp>
        <p:nvSpPr>
          <p:cNvPr id="6" name="Fußzeilenplatzhalter 5">
            <a:extLst>
              <a:ext uri="{FF2B5EF4-FFF2-40B4-BE49-F238E27FC236}">
                <a16:creationId xmlns:a16="http://schemas.microsoft.com/office/drawing/2014/main" id="{FCA814C7-8239-4EFE-81AE-DB08CA58F9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E81DAF9-FAF6-45B7-B84E-47DBB606A343}"/>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965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69F4455-75A6-4097-A78C-4DBC619D8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4517C78-2FAA-489C-8932-1F768E0E3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841ADC-68B7-461E-BD1F-F512E550F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34D07-CF14-49B9-9B67-E733C7E65F38}" type="datetimeFigureOut">
              <a:rPr lang="de-DE" smtClean="0"/>
              <a:t>02.08.2022</a:t>
            </a:fld>
            <a:endParaRPr lang="de-DE"/>
          </a:p>
        </p:txBody>
      </p:sp>
      <p:sp>
        <p:nvSpPr>
          <p:cNvPr id="5" name="Fußzeilenplatzhalter 4">
            <a:extLst>
              <a:ext uri="{FF2B5EF4-FFF2-40B4-BE49-F238E27FC236}">
                <a16:creationId xmlns:a16="http://schemas.microsoft.com/office/drawing/2014/main" id="{C8221EA0-13E1-4A1A-8CE5-4AB3C97A60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F353BEB-A983-4FDB-AFC0-9648770A3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CBFDB-4A1C-43B0-902A-A1537585AA7B}" type="slidenum">
              <a:rPr lang="de-DE" smtClean="0"/>
              <a:t>‹Nr.›</a:t>
            </a:fld>
            <a:endParaRPr lang="de-DE"/>
          </a:p>
        </p:txBody>
      </p:sp>
    </p:spTree>
    <p:extLst>
      <p:ext uri="{BB962C8B-B14F-4D97-AF65-F5344CB8AC3E}">
        <p14:creationId xmlns:p14="http://schemas.microsoft.com/office/powerpoint/2010/main" val="337007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Grafik 14">
            <a:extLst>
              <a:ext uri="{FF2B5EF4-FFF2-40B4-BE49-F238E27FC236}">
                <a16:creationId xmlns:a16="http://schemas.microsoft.com/office/drawing/2014/main" id="{75EF67D8-CF97-463F-9FB8-5DA44034EC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3633" y="3789442"/>
            <a:ext cx="5062661" cy="2951161"/>
          </a:xfrm>
          <a:prstGeom prst="rect">
            <a:avLst/>
          </a:prstGeom>
        </p:spPr>
      </p:pic>
      <p:pic>
        <p:nvPicPr>
          <p:cNvPr id="13" name="Grafik 12">
            <a:extLst>
              <a:ext uri="{FF2B5EF4-FFF2-40B4-BE49-F238E27FC236}">
                <a16:creationId xmlns:a16="http://schemas.microsoft.com/office/drawing/2014/main" id="{E46D4796-9C3A-4B1C-AA52-711E802F70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7276" y="412669"/>
            <a:ext cx="4523990" cy="3119885"/>
          </a:xfrm>
          <a:prstGeom prst="rect">
            <a:avLst/>
          </a:prstGeom>
        </p:spPr>
      </p:pic>
      <p:pic>
        <p:nvPicPr>
          <p:cNvPr id="4" name="Grafik 3">
            <a:extLst>
              <a:ext uri="{FF2B5EF4-FFF2-40B4-BE49-F238E27FC236}">
                <a16:creationId xmlns:a16="http://schemas.microsoft.com/office/drawing/2014/main" id="{A0882656-0494-4283-A12A-609DE487EF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9786" y="2473270"/>
            <a:ext cx="6508294" cy="3950976"/>
          </a:xfrm>
          <a:prstGeom prst="rect">
            <a:avLst/>
          </a:prstGeom>
        </p:spPr>
      </p:pic>
      <p:sp>
        <p:nvSpPr>
          <p:cNvPr id="10" name="Textplatzhalter 9"/>
          <p:cNvSpPr>
            <a:spLocks noGrp="1"/>
          </p:cNvSpPr>
          <p:nvPr>
            <p:ph type="body" sz="quarter" idx="13"/>
          </p:nvPr>
        </p:nvSpPr>
        <p:spPr>
          <a:xfrm>
            <a:off x="125319" y="729489"/>
            <a:ext cx="6396631" cy="1261345"/>
          </a:xfrm>
        </p:spPr>
        <p:txBody>
          <a:bodyPr>
            <a:noAutofit/>
          </a:bodyPr>
          <a:lstStyle/>
          <a:p>
            <a:pPr>
              <a:spcBef>
                <a:spcPts val="600"/>
              </a:spcBef>
            </a:pPr>
            <a:r>
              <a:rPr lang="de-DE" sz="1600" dirty="0"/>
              <a:t>Mit Stand 03.08.2022 werden </a:t>
            </a:r>
            <a:r>
              <a:rPr lang="de-DE" sz="1600" b="1" dirty="0"/>
              <a:t>1.397 </a:t>
            </a:r>
            <a:r>
              <a:rPr lang="de-DE" sz="1600" dirty="0"/>
              <a:t>COVID-19-Patient*innen auf Intensivstationen (der ca. 1.300 Akutkrankenhäuser) behandelt. </a:t>
            </a:r>
          </a:p>
          <a:p>
            <a:pPr>
              <a:spcBef>
                <a:spcPts val="600"/>
              </a:spcBef>
            </a:pPr>
            <a:r>
              <a:rPr lang="de-DE" sz="1600" dirty="0"/>
              <a:t>Weiterhin Anstieg/Abfall? der COVID-ITS-Belegung</a:t>
            </a:r>
          </a:p>
          <a:p>
            <a:pPr>
              <a:spcBef>
                <a:spcPts val="600"/>
              </a:spcBef>
            </a:pPr>
            <a:r>
              <a:rPr lang="de-DE" sz="1600" dirty="0"/>
              <a:t>ITS-COVID-Neuaufnahmen mit </a:t>
            </a:r>
            <a:r>
              <a:rPr lang="de-DE" sz="1600" b="1" dirty="0"/>
              <a:t>+1.189 </a:t>
            </a:r>
            <a:r>
              <a:rPr lang="de-DE" sz="1600" dirty="0"/>
              <a:t>in den letzten 7 Tagen</a:t>
            </a:r>
          </a:p>
        </p:txBody>
      </p:sp>
      <p:sp>
        <p:nvSpPr>
          <p:cNvPr id="5" name="Foliennummernplatzhalter 4"/>
          <p:cNvSpPr>
            <a:spLocks noGrp="1"/>
          </p:cNvSpPr>
          <p:nvPr>
            <p:ph type="sldNum" sz="quarter" idx="12"/>
          </p:nvPr>
        </p:nvSpPr>
        <p:spPr/>
        <p:txBody>
          <a:bodyPr/>
          <a:lstStyle/>
          <a:p>
            <a:pPr defTabSz="457189"/>
            <a:fld id="{162A217B-ED1C-D84B-8478-63C77FA79618}" type="slidenum">
              <a:rPr lang="de-DE">
                <a:latin typeface="Calibri"/>
              </a:rPr>
              <a:pPr defTabSz="457189"/>
              <a:t>1</a:t>
            </a:fld>
            <a:endParaRPr lang="de-DE" dirty="0">
              <a:latin typeface="Calibri"/>
            </a:endParaRPr>
          </a:p>
        </p:txBody>
      </p:sp>
      <p:sp>
        <p:nvSpPr>
          <p:cNvPr id="6" name="Titel 5"/>
          <p:cNvSpPr>
            <a:spLocks noGrp="1"/>
          </p:cNvSpPr>
          <p:nvPr>
            <p:ph type="title"/>
          </p:nvPr>
        </p:nvSpPr>
        <p:spPr>
          <a:xfrm>
            <a:off x="258233" y="160408"/>
            <a:ext cx="7983646" cy="387798"/>
          </a:xfrm>
        </p:spPr>
        <p:txBody>
          <a:bodyPr/>
          <a:lstStyle/>
          <a:p>
            <a:r>
              <a:rPr lang="de-DE" sz="2800" dirty="0"/>
              <a:t>DIVI-Intensivregister</a:t>
            </a:r>
          </a:p>
        </p:txBody>
      </p:sp>
      <p:sp>
        <p:nvSpPr>
          <p:cNvPr id="26" name="Textfeld 25">
            <a:extLst>
              <a:ext uri="{FF2B5EF4-FFF2-40B4-BE49-F238E27FC236}">
                <a16:creationId xmlns:a16="http://schemas.microsoft.com/office/drawing/2014/main" id="{D73E6659-02B7-4105-A782-708515D3013E}"/>
              </a:ext>
            </a:extLst>
          </p:cNvPr>
          <p:cNvSpPr txBox="1"/>
          <p:nvPr/>
        </p:nvSpPr>
        <p:spPr>
          <a:xfrm>
            <a:off x="2293691" y="2658339"/>
            <a:ext cx="522682" cy="485469"/>
          </a:xfrm>
          <a:prstGeom prst="rect">
            <a:avLst/>
          </a:prstGeom>
          <a:noFill/>
        </p:spPr>
        <p:txBody>
          <a:bodyPr wrap="square" rtlCol="0">
            <a:spAutoFit/>
          </a:bodyPr>
          <a:lstStyle/>
          <a:p>
            <a:r>
              <a:rPr lang="de-DE" sz="900" dirty="0">
                <a:solidFill>
                  <a:srgbClr val="FF0000"/>
                </a:solidFill>
              </a:rPr>
              <a:t>Lock-Down</a:t>
            </a:r>
          </a:p>
        </p:txBody>
      </p:sp>
      <p:sp>
        <p:nvSpPr>
          <p:cNvPr id="27" name="Textfeld 26">
            <a:extLst>
              <a:ext uri="{FF2B5EF4-FFF2-40B4-BE49-F238E27FC236}">
                <a16:creationId xmlns:a16="http://schemas.microsoft.com/office/drawing/2014/main" id="{78E05476-1B7D-42B7-B693-607D1AAFF78E}"/>
              </a:ext>
            </a:extLst>
          </p:cNvPr>
          <p:cNvSpPr txBox="1"/>
          <p:nvPr/>
        </p:nvSpPr>
        <p:spPr>
          <a:xfrm>
            <a:off x="1974496" y="2664409"/>
            <a:ext cx="522682" cy="485469"/>
          </a:xfrm>
          <a:prstGeom prst="rect">
            <a:avLst/>
          </a:prstGeom>
          <a:noFill/>
        </p:spPr>
        <p:txBody>
          <a:bodyPr wrap="square" rtlCol="0">
            <a:spAutoFit/>
          </a:bodyPr>
          <a:lstStyle/>
          <a:p>
            <a:r>
              <a:rPr lang="de-DE" sz="900" dirty="0">
                <a:solidFill>
                  <a:srgbClr val="FF0000"/>
                </a:solidFill>
              </a:rPr>
              <a:t>Lock-Down</a:t>
            </a:r>
          </a:p>
        </p:txBody>
      </p:sp>
      <p:sp>
        <p:nvSpPr>
          <p:cNvPr id="21" name="Textfeld 20">
            <a:extLst>
              <a:ext uri="{FF2B5EF4-FFF2-40B4-BE49-F238E27FC236}">
                <a16:creationId xmlns:a16="http://schemas.microsoft.com/office/drawing/2014/main" id="{DD94FA65-78BB-490E-93D3-A41CCE0BC88E}"/>
              </a:ext>
            </a:extLst>
          </p:cNvPr>
          <p:cNvSpPr txBox="1"/>
          <p:nvPr/>
        </p:nvSpPr>
        <p:spPr>
          <a:xfrm>
            <a:off x="2671120" y="2694685"/>
            <a:ext cx="647826" cy="452157"/>
          </a:xfrm>
          <a:prstGeom prst="rect">
            <a:avLst/>
          </a:prstGeom>
          <a:noFill/>
        </p:spPr>
        <p:txBody>
          <a:bodyPr wrap="square" rtlCol="0">
            <a:spAutoFit/>
          </a:bodyPr>
          <a:lstStyle/>
          <a:p>
            <a:r>
              <a:rPr lang="de-DE" sz="1200" dirty="0">
                <a:solidFill>
                  <a:schemeClr val="bg2">
                    <a:lumMod val="50000"/>
                  </a:schemeClr>
                </a:solidFill>
              </a:rPr>
              <a:t>5.762</a:t>
            </a:r>
          </a:p>
        </p:txBody>
      </p:sp>
      <p:cxnSp>
        <p:nvCxnSpPr>
          <p:cNvPr id="8" name="Gerade Verbindung mit Pfeil 7">
            <a:extLst>
              <a:ext uri="{FF2B5EF4-FFF2-40B4-BE49-F238E27FC236}">
                <a16:creationId xmlns:a16="http://schemas.microsoft.com/office/drawing/2014/main" id="{21BC29F1-248A-43B5-91BB-6499CD29C5E5}"/>
              </a:ext>
            </a:extLst>
          </p:cNvPr>
          <p:cNvCxnSpPr>
            <a:cxnSpLocks/>
          </p:cNvCxnSpPr>
          <p:nvPr/>
        </p:nvCxnSpPr>
        <p:spPr>
          <a:xfrm flipH="1">
            <a:off x="6402982" y="4056185"/>
            <a:ext cx="236733" cy="656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5785B65B-14EA-4574-853C-A004843C0E4E}"/>
              </a:ext>
            </a:extLst>
          </p:cNvPr>
          <p:cNvSpPr txBox="1"/>
          <p:nvPr/>
        </p:nvSpPr>
        <p:spPr>
          <a:xfrm>
            <a:off x="6119002" y="4844241"/>
            <a:ext cx="567960" cy="276999"/>
          </a:xfrm>
          <a:prstGeom prst="rect">
            <a:avLst/>
          </a:prstGeom>
          <a:noFill/>
        </p:spPr>
        <p:txBody>
          <a:bodyPr wrap="square" rtlCol="0">
            <a:spAutoFit/>
          </a:bodyPr>
          <a:lstStyle/>
          <a:p>
            <a:r>
              <a:rPr lang="de-DE" sz="1200" dirty="0">
                <a:solidFill>
                  <a:schemeClr val="bg2">
                    <a:lumMod val="50000"/>
                  </a:schemeClr>
                </a:solidFill>
              </a:rPr>
              <a:t>1.397</a:t>
            </a:r>
          </a:p>
        </p:txBody>
      </p:sp>
      <p:sp>
        <p:nvSpPr>
          <p:cNvPr id="14" name="Textfeld 13">
            <a:extLst>
              <a:ext uri="{FF2B5EF4-FFF2-40B4-BE49-F238E27FC236}">
                <a16:creationId xmlns:a16="http://schemas.microsoft.com/office/drawing/2014/main" id="{4A28318D-B736-4639-8DFC-4670EAAD84D7}"/>
              </a:ext>
            </a:extLst>
          </p:cNvPr>
          <p:cNvSpPr txBox="1"/>
          <p:nvPr/>
        </p:nvSpPr>
        <p:spPr>
          <a:xfrm>
            <a:off x="6587880" y="117397"/>
            <a:ext cx="4321605" cy="326256"/>
          </a:xfrm>
          <a:prstGeom prst="rect">
            <a:avLst/>
          </a:prstGeom>
          <a:noFill/>
        </p:spPr>
        <p:txBody>
          <a:bodyPr wrap="square" rtlCol="0">
            <a:spAutoFit/>
          </a:bodyPr>
          <a:lstStyle/>
          <a:p>
            <a:r>
              <a:rPr lang="de-DE" sz="1400" b="1" dirty="0"/>
              <a:t>Neuaufnahmen auf die ITS  </a:t>
            </a:r>
            <a:r>
              <a:rPr lang="de-DE" sz="1400" i="1" dirty="0"/>
              <a:t>(pro Tag)</a:t>
            </a:r>
          </a:p>
        </p:txBody>
      </p:sp>
      <p:pic>
        <p:nvPicPr>
          <p:cNvPr id="19" name="Grafik 18">
            <a:extLst>
              <a:ext uri="{FF2B5EF4-FFF2-40B4-BE49-F238E27FC236}">
                <a16:creationId xmlns:a16="http://schemas.microsoft.com/office/drawing/2014/main" id="{AA6C48BA-DBCA-4E42-9409-27AE09EA0DD1}"/>
              </a:ext>
            </a:extLst>
          </p:cNvPr>
          <p:cNvPicPr>
            <a:picLocks noChangeAspect="1"/>
          </p:cNvPicPr>
          <p:nvPr/>
        </p:nvPicPr>
        <p:blipFill>
          <a:blip r:embed="rId6"/>
          <a:stretch>
            <a:fillRect/>
          </a:stretch>
        </p:blipFill>
        <p:spPr>
          <a:xfrm>
            <a:off x="9694865" y="136525"/>
            <a:ext cx="2198781" cy="473593"/>
          </a:xfrm>
          <a:prstGeom prst="rect">
            <a:avLst/>
          </a:prstGeom>
        </p:spPr>
      </p:pic>
      <p:sp>
        <p:nvSpPr>
          <p:cNvPr id="7" name="Rechteck 6">
            <a:extLst>
              <a:ext uri="{FF2B5EF4-FFF2-40B4-BE49-F238E27FC236}">
                <a16:creationId xmlns:a16="http://schemas.microsoft.com/office/drawing/2014/main" id="{5AAA6FB0-3973-446F-85CA-9B0A7ED38003}"/>
              </a:ext>
            </a:extLst>
          </p:cNvPr>
          <p:cNvSpPr/>
          <p:nvPr/>
        </p:nvSpPr>
        <p:spPr>
          <a:xfrm>
            <a:off x="12016324" y="247403"/>
            <a:ext cx="111781" cy="196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 Verbindung mit Pfeil 16">
            <a:extLst>
              <a:ext uri="{FF2B5EF4-FFF2-40B4-BE49-F238E27FC236}">
                <a16:creationId xmlns:a16="http://schemas.microsoft.com/office/drawing/2014/main" id="{69613F9B-6184-43ED-B357-93E81FD51C3E}"/>
              </a:ext>
            </a:extLst>
          </p:cNvPr>
          <p:cNvCxnSpPr>
            <a:cxnSpLocks/>
          </p:cNvCxnSpPr>
          <p:nvPr/>
        </p:nvCxnSpPr>
        <p:spPr>
          <a:xfrm flipH="1">
            <a:off x="11471266" y="1063672"/>
            <a:ext cx="220407" cy="592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5A5CCA7F-C133-48F9-AA23-066889ED1C2D}"/>
              </a:ext>
            </a:extLst>
          </p:cNvPr>
          <p:cNvCxnSpPr>
            <a:cxnSpLocks/>
          </p:cNvCxnSpPr>
          <p:nvPr/>
        </p:nvCxnSpPr>
        <p:spPr>
          <a:xfrm flipH="1">
            <a:off x="11945150" y="5468983"/>
            <a:ext cx="111781" cy="575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50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0CC5F998-7246-46A0-9465-C91563D1A5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68" y="685084"/>
            <a:ext cx="12119064" cy="6165989"/>
          </a:xfrm>
          <a:prstGeom prst="rect">
            <a:avLst/>
          </a:prstGeom>
        </p:spPr>
      </p:pic>
      <p:sp>
        <p:nvSpPr>
          <p:cNvPr id="5" name="Textfeld 4">
            <a:extLst>
              <a:ext uri="{FF2B5EF4-FFF2-40B4-BE49-F238E27FC236}">
                <a16:creationId xmlns:a16="http://schemas.microsoft.com/office/drawing/2014/main" id="{3B4ADC84-E69C-48C0-A0C8-E3B81A78DC55}"/>
              </a:ext>
            </a:extLst>
          </p:cNvPr>
          <p:cNvSpPr txBox="1"/>
          <p:nvPr/>
        </p:nvSpPr>
        <p:spPr>
          <a:xfrm>
            <a:off x="119473" y="148045"/>
            <a:ext cx="11448750" cy="400110"/>
          </a:xfrm>
          <a:prstGeom prst="rect">
            <a:avLst/>
          </a:prstGeom>
          <a:noFill/>
        </p:spPr>
        <p:txBody>
          <a:bodyPr wrap="square" rtlCol="0">
            <a:spAutoFit/>
          </a:bodyPr>
          <a:lstStyle/>
          <a:p>
            <a:r>
              <a:rPr lang="de-DE" sz="2000" b="1" dirty="0">
                <a:latin typeface="+mj-lt"/>
              </a:rPr>
              <a:t>Anteil der COVID-19-Patient*innen an der Gesamtzahl betreibbarer ITS-Betten </a:t>
            </a:r>
            <a:r>
              <a:rPr lang="de-DE" sz="1400" b="1" dirty="0">
                <a:solidFill>
                  <a:schemeClr val="bg1">
                    <a:lumMod val="65000"/>
                  </a:schemeClr>
                </a:solidFill>
                <a:latin typeface="+mj-lt"/>
              </a:rPr>
              <a:t>(letzte 8 Wochen)</a:t>
            </a:r>
            <a:endParaRPr lang="de-DE" sz="2000" b="1" dirty="0">
              <a:solidFill>
                <a:schemeClr val="bg1">
                  <a:lumMod val="65000"/>
                </a:schemeClr>
              </a:solidFill>
              <a:latin typeface="+mj-lt"/>
            </a:endParaRPr>
          </a:p>
        </p:txBody>
      </p:sp>
    </p:spTree>
    <p:extLst>
      <p:ext uri="{BB962C8B-B14F-4D97-AF65-F5344CB8AC3E}">
        <p14:creationId xmlns:p14="http://schemas.microsoft.com/office/powerpoint/2010/main" val="141290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72D312E7-73C0-45FF-864B-432FA5C4CB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6856" y="95635"/>
            <a:ext cx="4345779" cy="3214588"/>
          </a:xfrm>
          <a:prstGeom prst="rect">
            <a:avLst/>
          </a:prstGeom>
        </p:spPr>
      </p:pic>
      <p:pic>
        <p:nvPicPr>
          <p:cNvPr id="6" name="Grafik 5">
            <a:extLst>
              <a:ext uri="{FF2B5EF4-FFF2-40B4-BE49-F238E27FC236}">
                <a16:creationId xmlns:a16="http://schemas.microsoft.com/office/drawing/2014/main" id="{996678E4-F95C-4DCA-9392-1A9120810E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034" y="942258"/>
            <a:ext cx="4666112" cy="4048267"/>
          </a:xfrm>
          <a:prstGeom prst="rect">
            <a:avLst/>
          </a:prstGeom>
        </p:spPr>
      </p:pic>
      <p:sp>
        <p:nvSpPr>
          <p:cNvPr id="31" name="Textfeld 30">
            <a:extLst>
              <a:ext uri="{FF2B5EF4-FFF2-40B4-BE49-F238E27FC236}">
                <a16:creationId xmlns:a16="http://schemas.microsoft.com/office/drawing/2014/main" id="{FB971EB3-0020-4DB3-9459-B953DC3FB4BD}"/>
              </a:ext>
            </a:extLst>
          </p:cNvPr>
          <p:cNvSpPr txBox="1"/>
          <p:nvPr/>
        </p:nvSpPr>
        <p:spPr>
          <a:xfrm>
            <a:off x="5627099" y="3803842"/>
            <a:ext cx="1636253" cy="830997"/>
          </a:xfrm>
          <a:prstGeom prst="rect">
            <a:avLst/>
          </a:prstGeom>
          <a:noFill/>
        </p:spPr>
        <p:txBody>
          <a:bodyPr wrap="square" rtlCol="0">
            <a:spAutoFit/>
          </a:bodyPr>
          <a:lstStyle/>
          <a:p>
            <a:r>
              <a:rPr lang="de-DE" sz="1600" b="1" dirty="0"/>
              <a:t>Gründe der </a:t>
            </a:r>
            <a:br>
              <a:rPr lang="de-DE" sz="1600" b="1" dirty="0"/>
            </a:br>
            <a:r>
              <a:rPr lang="de-DE" sz="1600" b="1" dirty="0"/>
              <a:t>Betriebs-einschränkung</a:t>
            </a:r>
          </a:p>
        </p:txBody>
      </p:sp>
      <p:pic>
        <p:nvPicPr>
          <p:cNvPr id="37" name="Grafik 36">
            <a:extLst>
              <a:ext uri="{FF2B5EF4-FFF2-40B4-BE49-F238E27FC236}">
                <a16:creationId xmlns:a16="http://schemas.microsoft.com/office/drawing/2014/main" id="{462F7C8C-599F-401B-ABCE-D93941BF0282}"/>
              </a:ext>
            </a:extLst>
          </p:cNvPr>
          <p:cNvPicPr>
            <a:picLocks noChangeAspect="1"/>
          </p:cNvPicPr>
          <p:nvPr/>
        </p:nvPicPr>
        <p:blipFill>
          <a:blip r:embed="rId5"/>
          <a:stretch>
            <a:fillRect/>
          </a:stretch>
        </p:blipFill>
        <p:spPr>
          <a:xfrm>
            <a:off x="5508374" y="5833691"/>
            <a:ext cx="1724025" cy="857250"/>
          </a:xfrm>
          <a:prstGeom prst="rect">
            <a:avLst/>
          </a:prstGeom>
        </p:spPr>
      </p:pic>
      <p:sp>
        <p:nvSpPr>
          <p:cNvPr id="17" name="Textfeld 16">
            <a:extLst>
              <a:ext uri="{FF2B5EF4-FFF2-40B4-BE49-F238E27FC236}">
                <a16:creationId xmlns:a16="http://schemas.microsoft.com/office/drawing/2014/main" id="{238293D3-A43C-4BE2-80CE-E6704B7094C6}"/>
              </a:ext>
            </a:extLst>
          </p:cNvPr>
          <p:cNvSpPr txBox="1"/>
          <p:nvPr/>
        </p:nvSpPr>
        <p:spPr>
          <a:xfrm>
            <a:off x="78216" y="245017"/>
            <a:ext cx="4032390" cy="584775"/>
          </a:xfrm>
          <a:prstGeom prst="rect">
            <a:avLst/>
          </a:prstGeom>
          <a:noFill/>
        </p:spPr>
        <p:txBody>
          <a:bodyPr wrap="square" rtlCol="0">
            <a:spAutoFit/>
          </a:bodyPr>
          <a:lstStyle/>
          <a:p>
            <a:r>
              <a:rPr lang="de-DE" sz="1600" b="1" dirty="0"/>
              <a:t>Behandlungsbelegung COVID-19 nach Schweregrad</a:t>
            </a:r>
          </a:p>
        </p:txBody>
      </p:sp>
      <p:pic>
        <p:nvPicPr>
          <p:cNvPr id="20" name="Grafik 19">
            <a:extLst>
              <a:ext uri="{FF2B5EF4-FFF2-40B4-BE49-F238E27FC236}">
                <a16:creationId xmlns:a16="http://schemas.microsoft.com/office/drawing/2014/main" id="{F6A99EC6-3536-4C3A-B41C-6B03BE042631}"/>
              </a:ext>
            </a:extLst>
          </p:cNvPr>
          <p:cNvPicPr>
            <a:picLocks noChangeAspect="1"/>
          </p:cNvPicPr>
          <p:nvPr/>
        </p:nvPicPr>
        <p:blipFill>
          <a:blip r:embed="rId6"/>
          <a:stretch>
            <a:fillRect/>
          </a:stretch>
        </p:blipFill>
        <p:spPr>
          <a:xfrm>
            <a:off x="444138" y="5102991"/>
            <a:ext cx="1811952" cy="1443536"/>
          </a:xfrm>
          <a:prstGeom prst="rect">
            <a:avLst/>
          </a:prstGeom>
        </p:spPr>
      </p:pic>
      <p:sp>
        <p:nvSpPr>
          <p:cNvPr id="16" name="Textfeld 15">
            <a:extLst>
              <a:ext uri="{FF2B5EF4-FFF2-40B4-BE49-F238E27FC236}">
                <a16:creationId xmlns:a16="http://schemas.microsoft.com/office/drawing/2014/main" id="{6FBE7F3B-05CF-41D0-8AF3-BE0FB5966504}"/>
              </a:ext>
            </a:extLst>
          </p:cNvPr>
          <p:cNvSpPr txBox="1"/>
          <p:nvPr/>
        </p:nvSpPr>
        <p:spPr>
          <a:xfrm>
            <a:off x="5488341" y="167059"/>
            <a:ext cx="1724025" cy="584775"/>
          </a:xfrm>
          <a:prstGeom prst="rect">
            <a:avLst/>
          </a:prstGeom>
          <a:noFill/>
        </p:spPr>
        <p:txBody>
          <a:bodyPr wrap="square" rtlCol="0">
            <a:spAutoFit/>
          </a:bodyPr>
          <a:lstStyle/>
          <a:p>
            <a:r>
              <a:rPr lang="de-DE" sz="1600" b="1" dirty="0"/>
              <a:t>Einschätzung Betriebssituation</a:t>
            </a:r>
          </a:p>
        </p:txBody>
      </p:sp>
      <p:pic>
        <p:nvPicPr>
          <p:cNvPr id="2" name="Grafik 1">
            <a:extLst>
              <a:ext uri="{FF2B5EF4-FFF2-40B4-BE49-F238E27FC236}">
                <a16:creationId xmlns:a16="http://schemas.microsoft.com/office/drawing/2014/main" id="{FD952C85-2393-4995-B293-1E1FD103FD1F}"/>
              </a:ext>
            </a:extLst>
          </p:cNvPr>
          <p:cNvPicPr>
            <a:picLocks noChangeAspect="1"/>
          </p:cNvPicPr>
          <p:nvPr/>
        </p:nvPicPr>
        <p:blipFill>
          <a:blip r:embed="rId7"/>
          <a:stretch>
            <a:fillRect/>
          </a:stretch>
        </p:blipFill>
        <p:spPr>
          <a:xfrm>
            <a:off x="10227834" y="95635"/>
            <a:ext cx="1885950" cy="533400"/>
          </a:xfrm>
          <a:prstGeom prst="rect">
            <a:avLst/>
          </a:prstGeom>
        </p:spPr>
      </p:pic>
      <p:sp>
        <p:nvSpPr>
          <p:cNvPr id="4" name="Rechteck 3">
            <a:extLst>
              <a:ext uri="{FF2B5EF4-FFF2-40B4-BE49-F238E27FC236}">
                <a16:creationId xmlns:a16="http://schemas.microsoft.com/office/drawing/2014/main" id="{F926F1F0-D294-4C6B-8E58-ADFB2AF01EBF}"/>
              </a:ext>
            </a:extLst>
          </p:cNvPr>
          <p:cNvSpPr/>
          <p:nvPr/>
        </p:nvSpPr>
        <p:spPr>
          <a:xfrm>
            <a:off x="4299332" y="3381647"/>
            <a:ext cx="545814" cy="1608878"/>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F150F66-EAD5-4481-A389-5A8CFD76A36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63352" y="3631993"/>
            <a:ext cx="4545471" cy="3130372"/>
          </a:xfrm>
          <a:prstGeom prst="rect">
            <a:avLst/>
          </a:prstGeom>
        </p:spPr>
      </p:pic>
    </p:spTree>
    <p:extLst>
      <p:ext uri="{BB962C8B-B14F-4D97-AF65-F5344CB8AC3E}">
        <p14:creationId xmlns:p14="http://schemas.microsoft.com/office/powerpoint/2010/main" val="147211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fik 15">
            <a:extLst>
              <a:ext uri="{FF2B5EF4-FFF2-40B4-BE49-F238E27FC236}">
                <a16:creationId xmlns:a16="http://schemas.microsoft.com/office/drawing/2014/main" id="{C0A859D9-080D-4895-AE64-D07143AC91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6429" y="553181"/>
            <a:ext cx="4658244" cy="2467237"/>
          </a:xfrm>
          <a:prstGeom prst="rect">
            <a:avLst/>
          </a:prstGeom>
          <a:ln>
            <a:solidFill>
              <a:schemeClr val="accent1"/>
            </a:solidFill>
          </a:ln>
        </p:spPr>
      </p:pic>
      <p:pic>
        <p:nvPicPr>
          <p:cNvPr id="4" name="Grafik 3">
            <a:extLst>
              <a:ext uri="{FF2B5EF4-FFF2-40B4-BE49-F238E27FC236}">
                <a16:creationId xmlns:a16="http://schemas.microsoft.com/office/drawing/2014/main" id="{C1E8F049-E702-468F-A48F-D858FADDA9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5305" y="452692"/>
            <a:ext cx="5815265" cy="3092057"/>
          </a:xfrm>
          <a:prstGeom prst="rect">
            <a:avLst/>
          </a:prstGeom>
        </p:spPr>
      </p:pic>
      <p:pic>
        <p:nvPicPr>
          <p:cNvPr id="3" name="Grafik 2">
            <a:extLst>
              <a:ext uri="{FF2B5EF4-FFF2-40B4-BE49-F238E27FC236}">
                <a16:creationId xmlns:a16="http://schemas.microsoft.com/office/drawing/2014/main" id="{555CED36-BC16-4C48-A16C-4F4851EDAD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82005" y="3829109"/>
            <a:ext cx="6458909" cy="2864838"/>
          </a:xfrm>
          <a:prstGeom prst="rect">
            <a:avLst/>
          </a:prstGeom>
        </p:spPr>
      </p:pic>
      <p:sp>
        <p:nvSpPr>
          <p:cNvPr id="21" name="Textfeld 20">
            <a:extLst>
              <a:ext uri="{FF2B5EF4-FFF2-40B4-BE49-F238E27FC236}">
                <a16:creationId xmlns:a16="http://schemas.microsoft.com/office/drawing/2014/main" id="{6E5DBD5B-F586-4CFC-96F1-BC191D90A6EA}"/>
              </a:ext>
            </a:extLst>
          </p:cNvPr>
          <p:cNvSpPr txBox="1"/>
          <p:nvPr/>
        </p:nvSpPr>
        <p:spPr>
          <a:xfrm>
            <a:off x="84683" y="167380"/>
            <a:ext cx="1857790" cy="830997"/>
          </a:xfrm>
          <a:prstGeom prst="rect">
            <a:avLst/>
          </a:prstGeom>
          <a:noFill/>
        </p:spPr>
        <p:txBody>
          <a:bodyPr wrap="square" rtlCol="0">
            <a:spAutoFit/>
          </a:bodyPr>
          <a:lstStyle/>
          <a:p>
            <a:r>
              <a:rPr lang="de-DE" sz="1600" b="1" dirty="0"/>
              <a:t>Altersgruppen Entwicklung  </a:t>
            </a:r>
            <a:r>
              <a:rPr lang="de-DE" sz="1600" dirty="0"/>
              <a:t>(absolut)</a:t>
            </a:r>
          </a:p>
        </p:txBody>
      </p:sp>
      <p:pic>
        <p:nvPicPr>
          <p:cNvPr id="14" name="Grafik 13">
            <a:extLst>
              <a:ext uri="{FF2B5EF4-FFF2-40B4-BE49-F238E27FC236}">
                <a16:creationId xmlns:a16="http://schemas.microsoft.com/office/drawing/2014/main" id="{974DD230-A680-4DA1-B2C4-29776E49A2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787" y="1332565"/>
            <a:ext cx="1181381" cy="1966030"/>
          </a:xfrm>
          <a:prstGeom prst="rect">
            <a:avLst/>
          </a:prstGeom>
        </p:spPr>
      </p:pic>
      <p:sp>
        <p:nvSpPr>
          <p:cNvPr id="7" name="Textfeld 6">
            <a:extLst>
              <a:ext uri="{FF2B5EF4-FFF2-40B4-BE49-F238E27FC236}">
                <a16:creationId xmlns:a16="http://schemas.microsoft.com/office/drawing/2014/main" id="{543499B8-02FB-49FA-A140-60A31A9067F1}"/>
              </a:ext>
            </a:extLst>
          </p:cNvPr>
          <p:cNvSpPr txBox="1"/>
          <p:nvPr/>
        </p:nvSpPr>
        <p:spPr>
          <a:xfrm>
            <a:off x="7210570" y="146104"/>
            <a:ext cx="2847829" cy="338554"/>
          </a:xfrm>
          <a:prstGeom prst="rect">
            <a:avLst/>
          </a:prstGeom>
          <a:noFill/>
        </p:spPr>
        <p:txBody>
          <a:bodyPr wrap="square" rtlCol="0">
            <a:spAutoFit/>
          </a:bodyPr>
          <a:lstStyle/>
          <a:p>
            <a:r>
              <a:rPr lang="de-DE" sz="1600" dirty="0"/>
              <a:t>(zoom):</a:t>
            </a:r>
            <a:endParaRPr lang="de-DE" dirty="0"/>
          </a:p>
        </p:txBody>
      </p:sp>
      <p:sp>
        <p:nvSpPr>
          <p:cNvPr id="32" name="Textfeld 31">
            <a:extLst>
              <a:ext uri="{FF2B5EF4-FFF2-40B4-BE49-F238E27FC236}">
                <a16:creationId xmlns:a16="http://schemas.microsoft.com/office/drawing/2014/main" id="{6FFF6E81-E8E7-4F54-AEBF-5D98A0924801}"/>
              </a:ext>
            </a:extLst>
          </p:cNvPr>
          <p:cNvSpPr txBox="1"/>
          <p:nvPr/>
        </p:nvSpPr>
        <p:spPr>
          <a:xfrm>
            <a:off x="90963" y="4088721"/>
            <a:ext cx="1857790" cy="830997"/>
          </a:xfrm>
          <a:prstGeom prst="rect">
            <a:avLst/>
          </a:prstGeom>
          <a:noFill/>
        </p:spPr>
        <p:txBody>
          <a:bodyPr wrap="square" rtlCol="0">
            <a:spAutoFit/>
          </a:bodyPr>
          <a:lstStyle/>
          <a:p>
            <a:r>
              <a:rPr lang="de-DE" sz="1600" b="1" dirty="0"/>
              <a:t>Altersgruppen Entwicklung  </a:t>
            </a:r>
            <a:r>
              <a:rPr lang="de-DE" sz="1600" dirty="0"/>
              <a:t>(prozentual)</a:t>
            </a:r>
          </a:p>
        </p:txBody>
      </p:sp>
      <p:sp>
        <p:nvSpPr>
          <p:cNvPr id="8" name="Textfeld 7">
            <a:extLst>
              <a:ext uri="{FF2B5EF4-FFF2-40B4-BE49-F238E27FC236}">
                <a16:creationId xmlns:a16="http://schemas.microsoft.com/office/drawing/2014/main" id="{CB234365-9641-49CA-BE6D-D97212076EE1}"/>
              </a:ext>
            </a:extLst>
          </p:cNvPr>
          <p:cNvSpPr txBox="1"/>
          <p:nvPr/>
        </p:nvSpPr>
        <p:spPr>
          <a:xfrm rot="10800000" flipV="1">
            <a:off x="3594627" y="3777353"/>
            <a:ext cx="2085173" cy="307777"/>
          </a:xfrm>
          <a:prstGeom prst="rect">
            <a:avLst/>
          </a:prstGeom>
          <a:noFill/>
        </p:spPr>
        <p:txBody>
          <a:bodyPr wrap="square" rtlCol="0">
            <a:spAutoFit/>
          </a:bodyPr>
          <a:lstStyle/>
          <a:p>
            <a:r>
              <a:rPr lang="de-DE" sz="1400" dirty="0"/>
              <a:t>(prozentuale Anteile)</a:t>
            </a:r>
          </a:p>
        </p:txBody>
      </p:sp>
      <p:sp>
        <p:nvSpPr>
          <p:cNvPr id="22" name="Textfeld 21">
            <a:extLst>
              <a:ext uri="{FF2B5EF4-FFF2-40B4-BE49-F238E27FC236}">
                <a16:creationId xmlns:a16="http://schemas.microsoft.com/office/drawing/2014/main" id="{3BCF6F6B-692F-4488-9C61-DA99AEF67C85}"/>
              </a:ext>
            </a:extLst>
          </p:cNvPr>
          <p:cNvSpPr txBox="1"/>
          <p:nvPr/>
        </p:nvSpPr>
        <p:spPr>
          <a:xfrm rot="10800000" flipV="1">
            <a:off x="3494808" y="27995"/>
            <a:ext cx="1767426" cy="307777"/>
          </a:xfrm>
          <a:prstGeom prst="rect">
            <a:avLst/>
          </a:prstGeom>
          <a:noFill/>
        </p:spPr>
        <p:txBody>
          <a:bodyPr wrap="square" rtlCol="0">
            <a:spAutoFit/>
          </a:bodyPr>
          <a:lstStyle/>
          <a:p>
            <a:r>
              <a:rPr lang="de-DE" sz="1400" dirty="0"/>
              <a:t>(absolute Anzahlen)</a:t>
            </a:r>
          </a:p>
        </p:txBody>
      </p:sp>
      <p:cxnSp>
        <p:nvCxnSpPr>
          <p:cNvPr id="6" name="Gerade Verbindung mit Pfeil 5">
            <a:extLst>
              <a:ext uri="{FF2B5EF4-FFF2-40B4-BE49-F238E27FC236}">
                <a16:creationId xmlns:a16="http://schemas.microsoft.com/office/drawing/2014/main" id="{4DE3AA27-9868-4AD0-8EBC-22760808AA57}"/>
              </a:ext>
            </a:extLst>
          </p:cNvPr>
          <p:cNvCxnSpPr>
            <a:cxnSpLocks/>
          </p:cNvCxnSpPr>
          <p:nvPr/>
        </p:nvCxnSpPr>
        <p:spPr>
          <a:xfrm flipV="1">
            <a:off x="7210570" y="2655605"/>
            <a:ext cx="368359" cy="441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64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8F0BC941-2666-4177-AD63-BEA1B204EE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7137" y="564304"/>
            <a:ext cx="4702978" cy="2282264"/>
          </a:xfrm>
          <a:prstGeom prst="rect">
            <a:avLst/>
          </a:prstGeom>
          <a:ln>
            <a:solidFill>
              <a:schemeClr val="accent1"/>
            </a:solidFill>
          </a:ln>
        </p:spPr>
      </p:pic>
      <p:pic>
        <p:nvPicPr>
          <p:cNvPr id="4" name="Grafik 3">
            <a:extLst>
              <a:ext uri="{FF2B5EF4-FFF2-40B4-BE49-F238E27FC236}">
                <a16:creationId xmlns:a16="http://schemas.microsoft.com/office/drawing/2014/main" id="{EEC78F8F-D9E9-4137-A46C-C0FD4C3AEB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77" y="2445303"/>
            <a:ext cx="7218199" cy="4381352"/>
          </a:xfrm>
          <a:prstGeom prst="rect">
            <a:avLst/>
          </a:prstGeom>
        </p:spPr>
      </p:pic>
      <p:sp>
        <p:nvSpPr>
          <p:cNvPr id="3" name="Titel 1">
            <a:extLst>
              <a:ext uri="{FF2B5EF4-FFF2-40B4-BE49-F238E27FC236}">
                <a16:creationId xmlns:a16="http://schemas.microsoft.com/office/drawing/2014/main" id="{B14323FE-0245-4C7B-83CD-E6C9908F9391}"/>
              </a:ext>
            </a:extLst>
          </p:cNvPr>
          <p:cNvSpPr txBox="1">
            <a:spLocks/>
          </p:cNvSpPr>
          <p:nvPr/>
        </p:nvSpPr>
        <p:spPr>
          <a:xfrm>
            <a:off x="59378" y="0"/>
            <a:ext cx="12085122" cy="5631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400" b="1" dirty="0">
                <a:solidFill>
                  <a:srgbClr val="0070C0"/>
                </a:solidFill>
              </a:rPr>
              <a:t> </a:t>
            </a:r>
            <a:r>
              <a:rPr lang="de-DE" sz="2400" b="1" dirty="0" err="1">
                <a:solidFill>
                  <a:srgbClr val="0070C0"/>
                </a:solidFill>
              </a:rPr>
              <a:t>SPoCK</a:t>
            </a:r>
            <a:r>
              <a:rPr lang="de-DE" sz="2400" b="1" dirty="0">
                <a:solidFill>
                  <a:srgbClr val="0070C0"/>
                </a:solidFill>
              </a:rPr>
              <a:t>: Prognosen intensivpflichtiger COVID-19-Patient*innen</a:t>
            </a:r>
            <a:endParaRPr lang="de-DE" sz="2400" dirty="0">
              <a:solidFill>
                <a:srgbClr val="0070C0"/>
              </a:solidFill>
            </a:endParaRPr>
          </a:p>
        </p:txBody>
      </p:sp>
      <p:sp>
        <p:nvSpPr>
          <p:cNvPr id="11" name="Textfeld 10">
            <a:extLst>
              <a:ext uri="{FF2B5EF4-FFF2-40B4-BE49-F238E27FC236}">
                <a16:creationId xmlns:a16="http://schemas.microsoft.com/office/drawing/2014/main" id="{36D316A3-AAC9-4090-A57A-7FD12D8B0A41}"/>
              </a:ext>
            </a:extLst>
          </p:cNvPr>
          <p:cNvSpPr txBox="1"/>
          <p:nvPr/>
        </p:nvSpPr>
        <p:spPr>
          <a:xfrm>
            <a:off x="181886" y="1893169"/>
            <a:ext cx="5334994" cy="369332"/>
          </a:xfrm>
          <a:prstGeom prst="rect">
            <a:avLst/>
          </a:prstGeom>
          <a:noFill/>
        </p:spPr>
        <p:txBody>
          <a:bodyPr wrap="square" rtlCol="0">
            <a:spAutoFit/>
          </a:bodyPr>
          <a:lstStyle/>
          <a:p>
            <a:r>
              <a:rPr lang="de-DE" dirty="0"/>
              <a:t>Länder (nach Kleeblättern) mit Kapazitäts-Prognosen:</a:t>
            </a:r>
          </a:p>
        </p:txBody>
      </p:sp>
      <p:pic>
        <p:nvPicPr>
          <p:cNvPr id="8" name="Grafik 7">
            <a:extLst>
              <a:ext uri="{FF2B5EF4-FFF2-40B4-BE49-F238E27FC236}">
                <a16:creationId xmlns:a16="http://schemas.microsoft.com/office/drawing/2014/main" id="{1BB67F89-C932-455D-A624-9369B62AD9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193" y="701445"/>
            <a:ext cx="7057909" cy="781298"/>
          </a:xfrm>
          <a:prstGeom prst="rect">
            <a:avLst/>
          </a:prstGeom>
        </p:spPr>
      </p:pic>
      <p:sp>
        <p:nvSpPr>
          <p:cNvPr id="6" name="Textfeld 5">
            <a:extLst>
              <a:ext uri="{FF2B5EF4-FFF2-40B4-BE49-F238E27FC236}">
                <a16:creationId xmlns:a16="http://schemas.microsoft.com/office/drawing/2014/main" id="{632F46F8-91F6-44BC-9FD1-30BA5CABA547}"/>
              </a:ext>
            </a:extLst>
          </p:cNvPr>
          <p:cNvSpPr txBox="1"/>
          <p:nvPr/>
        </p:nvSpPr>
        <p:spPr>
          <a:xfrm>
            <a:off x="8085923" y="135650"/>
            <a:ext cx="1372769" cy="338554"/>
          </a:xfrm>
          <a:prstGeom prst="rect">
            <a:avLst/>
          </a:prstGeom>
          <a:noFill/>
        </p:spPr>
        <p:txBody>
          <a:bodyPr wrap="square" rtlCol="0">
            <a:spAutoFit/>
          </a:bodyPr>
          <a:lstStyle/>
          <a:p>
            <a:r>
              <a:rPr lang="de-DE" sz="1600" dirty="0"/>
              <a:t>Deutschland</a:t>
            </a:r>
          </a:p>
        </p:txBody>
      </p:sp>
      <p:pic>
        <p:nvPicPr>
          <p:cNvPr id="27" name="Grafik 26">
            <a:extLst>
              <a:ext uri="{FF2B5EF4-FFF2-40B4-BE49-F238E27FC236}">
                <a16:creationId xmlns:a16="http://schemas.microsoft.com/office/drawing/2014/main" id="{B5BB7390-FD8F-488E-96F7-13B9597D65C0}"/>
              </a:ext>
            </a:extLst>
          </p:cNvPr>
          <p:cNvPicPr>
            <a:picLocks noChangeAspect="1"/>
          </p:cNvPicPr>
          <p:nvPr/>
        </p:nvPicPr>
        <p:blipFill>
          <a:blip r:embed="rId6"/>
          <a:stretch>
            <a:fillRect/>
          </a:stretch>
        </p:blipFill>
        <p:spPr>
          <a:xfrm>
            <a:off x="8369350" y="3017299"/>
            <a:ext cx="2956717" cy="3794600"/>
          </a:xfrm>
          <a:prstGeom prst="rect">
            <a:avLst/>
          </a:prstGeom>
        </p:spPr>
      </p:pic>
      <p:sp>
        <p:nvSpPr>
          <p:cNvPr id="29" name="Textfeld 28">
            <a:extLst>
              <a:ext uri="{FF2B5EF4-FFF2-40B4-BE49-F238E27FC236}">
                <a16:creationId xmlns:a16="http://schemas.microsoft.com/office/drawing/2014/main" id="{72D84F85-3FF1-40EF-9A5C-17EA3996C8E2}"/>
              </a:ext>
            </a:extLst>
          </p:cNvPr>
          <p:cNvSpPr txBox="1"/>
          <p:nvPr/>
        </p:nvSpPr>
        <p:spPr>
          <a:xfrm>
            <a:off x="10815043" y="5114586"/>
            <a:ext cx="1626368" cy="646331"/>
          </a:xfrm>
          <a:prstGeom prst="rect">
            <a:avLst/>
          </a:prstGeom>
          <a:noFill/>
        </p:spPr>
        <p:txBody>
          <a:bodyPr wrap="square" rtlCol="0">
            <a:spAutoFit/>
          </a:bodyPr>
          <a:lstStyle/>
          <a:p>
            <a:r>
              <a:rPr lang="de-DE" dirty="0"/>
              <a:t>Kleeblatt Zuordnungen</a:t>
            </a:r>
          </a:p>
        </p:txBody>
      </p:sp>
    </p:spTree>
    <p:extLst>
      <p:ext uri="{BB962C8B-B14F-4D97-AF65-F5344CB8AC3E}">
        <p14:creationId xmlns:p14="http://schemas.microsoft.com/office/powerpoint/2010/main" val="76255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Words>
  <Application>Microsoft Office PowerPoint</Application>
  <PresentationFormat>Breitbild</PresentationFormat>
  <Paragraphs>41</Paragraphs>
  <Slides>5</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DIVI-Intensivregister</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Infektionssituation in Schulen</dc:title>
  <dc:creator>Lehfeld, Ann-Sophie</dc:creator>
  <cp:lastModifiedBy>Fischer, Martina</cp:lastModifiedBy>
  <cp:revision>694</cp:revision>
  <dcterms:created xsi:type="dcterms:W3CDTF">2021-01-13T08:46:29Z</dcterms:created>
  <dcterms:modified xsi:type="dcterms:W3CDTF">2022-08-03T08:53:42Z</dcterms:modified>
</cp:coreProperties>
</file>