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267" r:id="rId3"/>
    <p:sldId id="274" r:id="rId4"/>
    <p:sldId id="276" r:id="rId5"/>
    <p:sldId id="277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83424" autoAdjust="0"/>
  </p:normalViewPr>
  <p:slideViewPr>
    <p:cSldViewPr snapToGrid="0" snapToObjects="1">
      <p:cViewPr varScale="1">
        <p:scale>
          <a:sx n="105" d="100"/>
          <a:sy n="105" d="100"/>
        </p:scale>
        <p:origin x="92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03.08.2022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lingUlrich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EllingUlrich/status/15443343119269560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03.08.2022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01.08.2022)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622927F0-3E8D-41D0-945B-184247927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05566"/>
              </p:ext>
            </p:extLst>
          </p:nvPr>
        </p:nvGraphicFramePr>
        <p:xfrm>
          <a:off x="457200" y="1823942"/>
          <a:ext cx="7983539" cy="2221103"/>
        </p:xfrm>
        <a:graphic>
          <a:graphicData uri="http://schemas.openxmlformats.org/drawingml/2006/table">
            <a:tbl>
              <a:tblPr firstRow="1" firstCol="1" bandRow="1"/>
              <a:tblGrid>
                <a:gridCol w="1432247">
                  <a:extLst>
                    <a:ext uri="{9D8B030D-6E8A-4147-A177-3AD203B41FA5}">
                      <a16:colId xmlns:a16="http://schemas.microsoft.com/office/drawing/2014/main" val="533677673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4046134091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144243175"/>
                    </a:ext>
                  </a:extLst>
                </a:gridCol>
                <a:gridCol w="1284002">
                  <a:extLst>
                    <a:ext uri="{9D8B030D-6E8A-4147-A177-3AD203B41FA5}">
                      <a16:colId xmlns:a16="http://schemas.microsoft.com/office/drawing/2014/main" val="1150502177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177837148"/>
                    </a:ext>
                  </a:extLst>
                </a:gridCol>
                <a:gridCol w="1023939">
                  <a:extLst>
                    <a:ext uri="{9D8B030D-6E8A-4147-A177-3AD203B41FA5}">
                      <a16:colId xmlns:a16="http://schemas.microsoft.com/office/drawing/2014/main" val="2322797822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086039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7838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22186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28415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489718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65055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52698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2374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10758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0537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613088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92,1 %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43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01.08.2022)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5D83527-EF5F-46D2-A805-034D1AB7537F}"/>
              </a:ext>
            </a:extLst>
          </p:cNvPr>
          <p:cNvSpPr txBox="1"/>
          <p:nvPr/>
        </p:nvSpPr>
        <p:spPr>
          <a:xfrm>
            <a:off x="5539372" y="4525902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B9576F-D428-483D-BC18-A8252C6E3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786" y="842442"/>
            <a:ext cx="5245215" cy="38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9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01.08.2022)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5D83527-EF5F-46D2-A805-034D1AB7537F}"/>
              </a:ext>
            </a:extLst>
          </p:cNvPr>
          <p:cNvSpPr txBox="1"/>
          <p:nvPr/>
        </p:nvSpPr>
        <p:spPr>
          <a:xfrm>
            <a:off x="5912127" y="4538342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984322-D8D6-4233-8A58-9B5048EED3D6}"/>
              </a:ext>
            </a:extLst>
          </p:cNvPr>
          <p:cNvSpPr txBox="1"/>
          <p:nvPr/>
        </p:nvSpPr>
        <p:spPr>
          <a:xfrm>
            <a:off x="5886997" y="748480"/>
            <a:ext cx="3205551" cy="15465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KW29/2022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100 %</a:t>
            </a:r>
          </a:p>
          <a:p>
            <a:r>
              <a:rPr lang="de-DE" sz="1350" dirty="0"/>
              <a:t>BA.5.1			29,3%</a:t>
            </a:r>
          </a:p>
          <a:p>
            <a:r>
              <a:rPr lang="de-DE" sz="1350" dirty="0"/>
              <a:t>BE.1.1 		19,3%</a:t>
            </a:r>
          </a:p>
          <a:p>
            <a:r>
              <a:rPr lang="de-DE" sz="1350" dirty="0"/>
              <a:t>BA.5.2.1 		13,5%</a:t>
            </a:r>
          </a:p>
          <a:p>
            <a:endParaRPr lang="de-DE" sz="135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A21B2F-E6B3-4BA2-9773-A4BA2A5D2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489" y="685217"/>
            <a:ext cx="5488484" cy="399162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E11CA80-4FF5-41DB-BA0F-567104F40371}"/>
              </a:ext>
            </a:extLst>
          </p:cNvPr>
          <p:cNvSpPr txBox="1"/>
          <p:nvPr/>
        </p:nvSpPr>
        <p:spPr>
          <a:xfrm>
            <a:off x="5835545" y="3044190"/>
            <a:ext cx="3257003" cy="7155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BA.2.75       8 (5 in Stichprobe KW 25/26/29)</a:t>
            </a:r>
          </a:p>
        </p:txBody>
      </p:sp>
    </p:spTree>
    <p:extLst>
      <p:ext uri="{BB962C8B-B14F-4D97-AF65-F5344CB8AC3E}">
        <p14:creationId xmlns:p14="http://schemas.microsoft.com/office/powerpoint/2010/main" val="307428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A246D5-810E-44EE-B90A-651B218E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03.08.2022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AB3197-BBF8-4F91-937E-3819F31F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99B585C-3153-4596-A211-B61244D243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5641319" cy="37664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Defining mutations: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6 Sequenzen, davon 4 in der Stichprobe</a:t>
            </a:r>
          </a:p>
          <a:p>
            <a:r>
              <a:rPr lang="de-DE" dirty="0"/>
              <a:t>Alter zwischen 35 bis 57 Jahre, Geschlecht 2xMännlich, 3x Weiblich</a:t>
            </a:r>
          </a:p>
          <a:p>
            <a:r>
              <a:rPr lang="de-DE" dirty="0"/>
              <a:t>2x RP, 2xNRW, 1xBW, 1xHE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Epidemiologische Informationen zu drei Fällen vorhanden bei 5von 6:</a:t>
            </a:r>
          </a:p>
          <a:p>
            <a:r>
              <a:rPr lang="de-DE" dirty="0"/>
              <a:t>Milde Symptome (Husten, Schnupfen, Fieber und /oder </a:t>
            </a:r>
            <a:r>
              <a:rPr lang="de-DE" dirty="0" err="1"/>
              <a:t>Giederschmerzen</a:t>
            </a:r>
            <a:r>
              <a:rPr lang="de-DE" dirty="0"/>
              <a:t>)</a:t>
            </a:r>
          </a:p>
          <a:p>
            <a:r>
              <a:rPr lang="de-DE" dirty="0"/>
              <a:t>Keine Hospitalisierung</a:t>
            </a:r>
          </a:p>
          <a:p>
            <a:r>
              <a:rPr lang="de-DE" dirty="0"/>
              <a:t>3x 3-fach geimpft, 1x </a:t>
            </a:r>
            <a:r>
              <a:rPr lang="de-DE" dirty="0" err="1"/>
              <a:t>ungeimft</a:t>
            </a:r>
            <a:r>
              <a:rPr lang="de-DE" dirty="0"/>
              <a:t>, 1x NA</a:t>
            </a:r>
          </a:p>
          <a:p>
            <a:r>
              <a:rPr lang="de-DE" dirty="0"/>
              <a:t>3x Keine Reiseanamnese, 2x NA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16CA84-0942-40BB-B8F1-9F89DEB3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BA.2.75 (stand 11.07.2022)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F3FAD65-F2AB-4DB4-844E-16585EE8D60B}"/>
              </a:ext>
            </a:extLst>
          </p:cNvPr>
          <p:cNvGrpSpPr/>
          <p:nvPr/>
        </p:nvGrpSpPr>
        <p:grpSpPr>
          <a:xfrm>
            <a:off x="5878907" y="81599"/>
            <a:ext cx="3801314" cy="2861191"/>
            <a:chOff x="5009848" y="158698"/>
            <a:chExt cx="4765163" cy="3586665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8D0DD6BC-B913-4405-AAE4-36A09929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9848" y="158698"/>
              <a:ext cx="3753097" cy="3405384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D857BFA2-7BCC-443C-9FAA-0423CC0DF53E}"/>
                </a:ext>
              </a:extLst>
            </p:cNvPr>
            <p:cNvSpPr/>
            <p:nvPr/>
          </p:nvSpPr>
          <p:spPr>
            <a:xfrm>
              <a:off x="5203011" y="3483753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sz="1100" dirty="0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Quelle: Twitter. @</a:t>
              </a:r>
              <a:r>
                <a:rPr lang="de-DE" sz="1100" dirty="0" err="1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EllingUlrich</a:t>
              </a:r>
              <a:r>
                <a:rPr lang="de-DE" sz="1100" dirty="0"/>
                <a:t>, J</a:t>
              </a:r>
              <a:r>
                <a:rPr lang="de-DE" sz="1100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 5</a:t>
              </a:r>
              <a:r>
                <a:rPr lang="de-DE" sz="1100" dirty="0"/>
                <a:t>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44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Bildschirmpräsentation (16:9)</PresentationFormat>
  <Paragraphs>105</Paragraphs>
  <Slides>5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PowerPoint-Präsentation</vt:lpstr>
      <vt:lpstr>PowerPoint-Präsentation</vt:lpstr>
      <vt:lpstr>BA.2.75 (stand 11.07.2022)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Claudia Sievers</cp:lastModifiedBy>
  <cp:revision>212</cp:revision>
  <dcterms:created xsi:type="dcterms:W3CDTF">2015-11-02T12:29:13Z</dcterms:created>
  <dcterms:modified xsi:type="dcterms:W3CDTF">2022-08-02T12:27:04Z</dcterms:modified>
</cp:coreProperties>
</file>