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62" r:id="rId2"/>
    <p:sldId id="772" r:id="rId3"/>
    <p:sldId id="771" r:id="rId4"/>
    <p:sldId id="275" r:id="rId5"/>
    <p:sldId id="2722" r:id="rId6"/>
    <p:sldId id="2713" r:id="rId7"/>
    <p:sldId id="774" r:id="rId8"/>
    <p:sldId id="775" r:id="rId9"/>
    <p:sldId id="2723" r:id="rId10"/>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chorn, Mira" initials="TM" lastIdx="2" clrIdx="0">
    <p:extLst>
      <p:ext uri="{19B8F6BF-5375-455C-9EA6-DF929625EA0E}">
        <p15:presenceInfo xmlns:p15="http://schemas.microsoft.com/office/powerpoint/2012/main" userId="Tschorn, Mira" providerId="None"/>
      </p:ext>
    </p:extLst>
  </p:cmAuthor>
  <p:cmAuthor id="2" name="Reviewer1" initials="R1" lastIdx="14" clrIdx="1">
    <p:extLst>
      <p:ext uri="{19B8F6BF-5375-455C-9EA6-DF929625EA0E}">
        <p15:presenceInfo xmlns:p15="http://schemas.microsoft.com/office/powerpoint/2012/main" userId="Reviewer1" providerId="None"/>
      </p:ext>
    </p:extLst>
  </p:cmAuthor>
  <p:cmAuthor id="3" name="Flerlage, Nadine" initials="FN" lastIdx="16" clrIdx="2">
    <p:extLst>
      <p:ext uri="{19B8F6BF-5375-455C-9EA6-DF929625EA0E}">
        <p15:presenceInfo xmlns:p15="http://schemas.microsoft.com/office/powerpoint/2012/main" userId="Flerlage, Nad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67A6"/>
    <a:srgbClr val="64ADDA"/>
    <a:srgbClr val="E4B2D1"/>
    <a:srgbClr val="EBC7DD"/>
    <a:srgbClr val="AB4B90"/>
    <a:srgbClr val="D16DAB"/>
    <a:srgbClr val="9CCBE8"/>
    <a:srgbClr val="0060C0"/>
    <a:srgbClr val="4F80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1" autoAdjust="0"/>
    <p:restoredTop sz="93883" autoAdjust="0"/>
  </p:normalViewPr>
  <p:slideViewPr>
    <p:cSldViewPr snapToGrid="0" snapToObjects="1">
      <p:cViewPr varScale="1">
        <p:scale>
          <a:sx n="85" d="100"/>
          <a:sy n="85" d="100"/>
        </p:scale>
        <p:origin x="828"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03.08.2022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03.08.2022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02.11.15</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de-DE"/>
              <a:t>02.11.15</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02.11.15</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02.11.15</a:t>
            </a:r>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r>
              <a:rPr lang="de-DE" dirty="0"/>
              <a:t>02.11.15</a:t>
            </a:r>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890" y="1700479"/>
            <a:ext cx="4504844" cy="1265345"/>
          </a:xfrm>
        </p:spPr>
        <p:txBody>
          <a:bodyPr>
            <a:normAutofit/>
          </a:bodyPr>
          <a:lstStyle/>
          <a:p>
            <a:r>
              <a:rPr lang="de-DE" dirty="0"/>
              <a:t>KIDA – Kindergesundheit in Deutschland aktuell</a:t>
            </a:r>
            <a:br>
              <a:rPr lang="de-DE" dirty="0"/>
            </a:br>
            <a:endParaRPr lang="de-DE" dirty="0"/>
          </a:p>
        </p:txBody>
      </p:sp>
      <p:sp>
        <p:nvSpPr>
          <p:cNvPr id="5" name="Textplatzhalter 4"/>
          <p:cNvSpPr>
            <a:spLocks noGrp="1"/>
          </p:cNvSpPr>
          <p:nvPr>
            <p:ph type="body" sz="quarter" idx="14"/>
          </p:nvPr>
        </p:nvSpPr>
        <p:spPr/>
        <p:txBody>
          <a:bodyPr/>
          <a:lstStyle/>
          <a:p>
            <a:r>
              <a:rPr lang="de-DE" dirty="0"/>
              <a:t>Studiendesign &amp; erste Ergebnisse</a:t>
            </a:r>
          </a:p>
        </p:txBody>
      </p:sp>
      <p:pic>
        <p:nvPicPr>
          <p:cNvPr id="6" name="Grafik 5">
            <a:extLst>
              <a:ext uri="{FF2B5EF4-FFF2-40B4-BE49-F238E27FC236}">
                <a16:creationId xmlns:a16="http://schemas.microsoft.com/office/drawing/2014/main" id="{99C1E087-4572-456B-9B53-96D401C52463}"/>
              </a:ext>
            </a:extLst>
          </p:cNvPr>
          <p:cNvPicPr>
            <a:picLocks noChangeAspect="1"/>
          </p:cNvPicPr>
          <p:nvPr/>
        </p:nvPicPr>
        <p:blipFill>
          <a:blip r:embed="rId2"/>
          <a:stretch>
            <a:fillRect/>
          </a:stretch>
        </p:blipFill>
        <p:spPr>
          <a:xfrm>
            <a:off x="5063722" y="0"/>
            <a:ext cx="1969892" cy="652007"/>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Gerade Verbindung mit Pfeil 23">
            <a:extLst>
              <a:ext uri="{FF2B5EF4-FFF2-40B4-BE49-F238E27FC236}">
                <a16:creationId xmlns:a16="http://schemas.microsoft.com/office/drawing/2014/main" id="{C882F924-9759-499B-A836-7AE895753D4A}"/>
              </a:ext>
            </a:extLst>
          </p:cNvPr>
          <p:cNvCxnSpPr>
            <a:cxnSpLocks/>
          </p:cNvCxnSpPr>
          <p:nvPr/>
        </p:nvCxnSpPr>
        <p:spPr>
          <a:xfrm flipV="1">
            <a:off x="4469956" y="2164084"/>
            <a:ext cx="0" cy="693254"/>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Ellipse 38">
            <a:extLst>
              <a:ext uri="{FF2B5EF4-FFF2-40B4-BE49-F238E27FC236}">
                <a16:creationId xmlns:a16="http://schemas.microsoft.com/office/drawing/2014/main" id="{4A4FE88B-A02E-4B92-B7C5-FCEF1DB3C8EF}"/>
              </a:ext>
            </a:extLst>
          </p:cNvPr>
          <p:cNvSpPr/>
          <p:nvPr/>
        </p:nvSpPr>
        <p:spPr>
          <a:xfrm>
            <a:off x="1327869" y="1201293"/>
            <a:ext cx="6424651" cy="1300142"/>
          </a:xfrm>
          <a:prstGeom prst="ellipse">
            <a:avLst/>
          </a:prstGeom>
          <a:solidFill>
            <a:srgbClr val="EFF5FB"/>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27000" rIns="0" rtlCol="0" anchor="ctr"/>
          <a:lstStyle/>
          <a:p>
            <a:pPr algn="ctr" defTabSz="685800" eaLnBrk="0" fontAlgn="base" hangingPunct="0">
              <a:spcBef>
                <a:spcPct val="0"/>
              </a:spcBef>
              <a:spcAft>
                <a:spcPct val="0"/>
              </a:spcAft>
            </a:pPr>
            <a:r>
              <a:rPr lang="de-DE" altLang="de-DE" sz="24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COVID 19-Pandemie</a:t>
            </a:r>
            <a:endParaRPr lang="de-DE" altLang="de-DE" sz="2400" b="1" dirty="0">
              <a:solidFill>
                <a:schemeClr val="bg1">
                  <a:lumMod val="50000"/>
                </a:schemeClr>
              </a:solidFill>
              <a:latin typeface="Arial" panose="020B0604020202020204" pitchFamily="34" charset="0"/>
            </a:endParaRPr>
          </a:p>
        </p:txBody>
      </p:sp>
      <p:sp>
        <p:nvSpPr>
          <p:cNvPr id="3" name="Foliennummernplatzhalter 2">
            <a:extLst>
              <a:ext uri="{FF2B5EF4-FFF2-40B4-BE49-F238E27FC236}">
                <a16:creationId xmlns:a16="http://schemas.microsoft.com/office/drawing/2014/main" id="{7BB0184D-F837-413C-9F75-9AE52D1157B0}"/>
              </a:ext>
            </a:extLst>
          </p:cNvPr>
          <p:cNvSpPr>
            <a:spLocks noGrp="1"/>
          </p:cNvSpPr>
          <p:nvPr>
            <p:ph type="sldNum" sz="quarter" idx="12"/>
          </p:nvPr>
        </p:nvSpPr>
        <p:spPr/>
        <p:txBody>
          <a:bodyPr/>
          <a:lstStyle/>
          <a:p>
            <a:fld id="{162A217B-ED1C-D84B-8478-63C77FA79618}" type="slidenum">
              <a:rPr lang="de-DE" smtClean="0"/>
              <a:t>2</a:t>
            </a:fld>
            <a:endParaRPr lang="de-DE"/>
          </a:p>
        </p:txBody>
      </p:sp>
      <p:pic>
        <p:nvPicPr>
          <p:cNvPr id="11" name="Grafik 10">
            <a:extLst>
              <a:ext uri="{FF2B5EF4-FFF2-40B4-BE49-F238E27FC236}">
                <a16:creationId xmlns:a16="http://schemas.microsoft.com/office/drawing/2014/main" id="{DC792C6A-A232-4039-A589-7A922AC87D82}"/>
              </a:ext>
            </a:extLst>
          </p:cNvPr>
          <p:cNvPicPr>
            <a:picLocks noChangeAspect="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22333"/>
          <a:stretch/>
        </p:blipFill>
        <p:spPr>
          <a:xfrm>
            <a:off x="3651018" y="2828817"/>
            <a:ext cx="1479452" cy="1067119"/>
          </a:xfrm>
          <a:prstGeom prst="rect">
            <a:avLst/>
          </a:prstGeom>
        </p:spPr>
      </p:pic>
      <p:sp>
        <p:nvSpPr>
          <p:cNvPr id="32" name="Rechteck 31">
            <a:extLst>
              <a:ext uri="{FF2B5EF4-FFF2-40B4-BE49-F238E27FC236}">
                <a16:creationId xmlns:a16="http://schemas.microsoft.com/office/drawing/2014/main" id="{F0EA0658-EC83-4B9F-A97F-A450FDC33178}"/>
              </a:ext>
            </a:extLst>
          </p:cNvPr>
          <p:cNvSpPr/>
          <p:nvPr/>
        </p:nvSpPr>
        <p:spPr>
          <a:xfrm>
            <a:off x="1327869" y="3799572"/>
            <a:ext cx="6583300" cy="655982"/>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a:solidFill>
                  <a:schemeClr val="tx1">
                    <a:lumMod val="85000"/>
                    <a:lumOff val="15000"/>
                  </a:schemeClr>
                </a:solidFill>
              </a:rPr>
              <a:t>Kindergesundheit</a:t>
            </a:r>
            <a:endParaRPr lang="de-DE" sz="2000" b="1" dirty="0">
              <a:solidFill>
                <a:schemeClr val="tx1">
                  <a:lumMod val="85000"/>
                  <a:lumOff val="15000"/>
                </a:schemeClr>
              </a:solidFill>
            </a:endParaRPr>
          </a:p>
        </p:txBody>
      </p:sp>
      <p:sp>
        <p:nvSpPr>
          <p:cNvPr id="27" name="Titel 3">
            <a:extLst>
              <a:ext uri="{FF2B5EF4-FFF2-40B4-BE49-F238E27FC236}">
                <a16:creationId xmlns:a16="http://schemas.microsoft.com/office/drawing/2014/main" id="{D23627C6-403F-4022-8D89-F0BA3786951A}"/>
              </a:ext>
            </a:extLst>
          </p:cNvPr>
          <p:cNvSpPr>
            <a:spLocks noGrp="1"/>
          </p:cNvSpPr>
          <p:nvPr>
            <p:ph type="title"/>
          </p:nvPr>
        </p:nvSpPr>
        <p:spPr>
          <a:xfrm>
            <a:off x="393590" y="18924"/>
            <a:ext cx="7983646" cy="714291"/>
          </a:xfrm>
        </p:spPr>
        <p:txBody>
          <a:bodyPr/>
          <a:lstStyle/>
          <a:p>
            <a:r>
              <a:rPr lang="de-DE" dirty="0"/>
              <a:t>Kindergesundheit in der Pandemie</a:t>
            </a:r>
          </a:p>
        </p:txBody>
      </p:sp>
      <p:cxnSp>
        <p:nvCxnSpPr>
          <p:cNvPr id="23" name="Gerade Verbindung mit Pfeil 22">
            <a:extLst>
              <a:ext uri="{FF2B5EF4-FFF2-40B4-BE49-F238E27FC236}">
                <a16:creationId xmlns:a16="http://schemas.microsoft.com/office/drawing/2014/main" id="{F634B119-732C-42D8-BE15-DE6C106C667D}"/>
              </a:ext>
            </a:extLst>
          </p:cNvPr>
          <p:cNvCxnSpPr>
            <a:cxnSpLocks/>
          </p:cNvCxnSpPr>
          <p:nvPr/>
        </p:nvCxnSpPr>
        <p:spPr>
          <a:xfrm flipV="1">
            <a:off x="4476583" y="2162759"/>
            <a:ext cx="0" cy="693254"/>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8" name="Gruppieren 7">
            <a:extLst>
              <a:ext uri="{FF2B5EF4-FFF2-40B4-BE49-F238E27FC236}">
                <a16:creationId xmlns:a16="http://schemas.microsoft.com/office/drawing/2014/main" id="{79309E18-F143-4A84-9724-AFC666DA4EC0}"/>
              </a:ext>
            </a:extLst>
          </p:cNvPr>
          <p:cNvGrpSpPr/>
          <p:nvPr/>
        </p:nvGrpSpPr>
        <p:grpSpPr>
          <a:xfrm>
            <a:off x="3555617" y="733215"/>
            <a:ext cx="1843577" cy="1488625"/>
            <a:chOff x="3555617" y="733215"/>
            <a:chExt cx="1843577" cy="1488625"/>
          </a:xfrm>
        </p:grpSpPr>
        <p:sp>
          <p:nvSpPr>
            <p:cNvPr id="9" name="Ellipse 8">
              <a:extLst>
                <a:ext uri="{FF2B5EF4-FFF2-40B4-BE49-F238E27FC236}">
                  <a16:creationId xmlns:a16="http://schemas.microsoft.com/office/drawing/2014/main" id="{3B19BE9D-189B-453B-ABBF-CA47A4A95DA6}"/>
                </a:ext>
              </a:extLst>
            </p:cNvPr>
            <p:cNvSpPr/>
            <p:nvPr/>
          </p:nvSpPr>
          <p:spPr>
            <a:xfrm>
              <a:off x="3555617" y="1319943"/>
              <a:ext cx="1843577" cy="901897"/>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altLang="de-DE" sz="17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Familiäre Situation</a:t>
              </a:r>
              <a:endParaRPr lang="de-DE" sz="1700" b="1" dirty="0"/>
            </a:p>
          </p:txBody>
        </p:sp>
        <p:pic>
          <p:nvPicPr>
            <p:cNvPr id="10" name="Grafik 9">
              <a:extLst>
                <a:ext uri="{FF2B5EF4-FFF2-40B4-BE49-F238E27FC236}">
                  <a16:creationId xmlns:a16="http://schemas.microsoft.com/office/drawing/2014/main" id="{18120F61-56D4-4390-9519-A3D887929C5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028800" y="733215"/>
              <a:ext cx="873017" cy="787465"/>
            </a:xfrm>
            <a:prstGeom prst="rect">
              <a:avLst/>
            </a:prstGeom>
          </p:spPr>
        </p:pic>
      </p:grpSp>
      <p:cxnSp>
        <p:nvCxnSpPr>
          <p:cNvPr id="21" name="Gerade Verbindung mit Pfeil 20">
            <a:extLst>
              <a:ext uri="{FF2B5EF4-FFF2-40B4-BE49-F238E27FC236}">
                <a16:creationId xmlns:a16="http://schemas.microsoft.com/office/drawing/2014/main" id="{1BB42CFA-0D86-46B5-9ACB-21715E3DD618}"/>
              </a:ext>
            </a:extLst>
          </p:cNvPr>
          <p:cNvCxnSpPr>
            <a:cxnSpLocks/>
          </p:cNvCxnSpPr>
          <p:nvPr/>
        </p:nvCxnSpPr>
        <p:spPr>
          <a:xfrm flipH="1" flipV="1">
            <a:off x="3275937" y="2091193"/>
            <a:ext cx="468418" cy="679661"/>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 name="Gruppieren 11">
            <a:extLst>
              <a:ext uri="{FF2B5EF4-FFF2-40B4-BE49-F238E27FC236}">
                <a16:creationId xmlns:a16="http://schemas.microsoft.com/office/drawing/2014/main" id="{687F8849-627F-4D9F-AC35-71DF4520EEFE}"/>
              </a:ext>
            </a:extLst>
          </p:cNvPr>
          <p:cNvGrpSpPr/>
          <p:nvPr/>
        </p:nvGrpSpPr>
        <p:grpSpPr>
          <a:xfrm>
            <a:off x="1447137" y="1095258"/>
            <a:ext cx="2029119" cy="1226268"/>
            <a:chOff x="1447137" y="1095258"/>
            <a:chExt cx="2029119" cy="1226268"/>
          </a:xfrm>
        </p:grpSpPr>
        <p:sp>
          <p:nvSpPr>
            <p:cNvPr id="13" name="Ellipse 12">
              <a:extLst>
                <a:ext uri="{FF2B5EF4-FFF2-40B4-BE49-F238E27FC236}">
                  <a16:creationId xmlns:a16="http://schemas.microsoft.com/office/drawing/2014/main" id="{8C9638A0-1DC5-43DB-BE6A-A43D62F48023}"/>
                </a:ext>
              </a:extLst>
            </p:cNvPr>
            <p:cNvSpPr/>
            <p:nvPr/>
          </p:nvSpPr>
          <p:spPr>
            <a:xfrm>
              <a:off x="1447137" y="1380362"/>
              <a:ext cx="2029119" cy="941164"/>
            </a:xfrm>
            <a:prstGeom prst="ellipse">
              <a:avLst/>
            </a:prstGeom>
            <a:solidFill>
              <a:srgbClr val="D7E5F5"/>
            </a:solidFill>
          </p:spPr>
          <p:style>
            <a:lnRef idx="1">
              <a:schemeClr val="accent1"/>
            </a:lnRef>
            <a:fillRef idx="3">
              <a:schemeClr val="accent1"/>
            </a:fillRef>
            <a:effectRef idx="2">
              <a:schemeClr val="accent1"/>
            </a:effectRef>
            <a:fontRef idx="minor">
              <a:schemeClr val="lt1"/>
            </a:fontRef>
          </p:style>
          <p:txBody>
            <a:bodyPr lIns="27000" rIns="0" rtlCol="0" anchor="b"/>
            <a:lstStyle/>
            <a:p>
              <a:pPr algn="ctr" defTabSz="685800" eaLnBrk="0" fontAlgn="base" hangingPunct="0">
                <a:lnSpc>
                  <a:spcPct val="90000"/>
                </a:lnSpc>
                <a:spcBef>
                  <a:spcPct val="0"/>
                </a:spcBef>
                <a:spcAft>
                  <a:spcPct val="0"/>
                </a:spcAft>
              </a:pPr>
              <a:r>
                <a:rPr lang="de-DE" altLang="de-DE" sz="16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Infektionen</a:t>
              </a:r>
              <a:r>
                <a:rPr lang="de-DE" altLang="de-DE" sz="16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 mit SARS-CoV-2 </a:t>
              </a:r>
              <a:endParaRPr lang="de-DE" altLang="de-DE" sz="1600" b="1" dirty="0">
                <a:solidFill>
                  <a:schemeClr val="tx2">
                    <a:lumMod val="75000"/>
                  </a:schemeClr>
                </a:solidFill>
                <a:latin typeface="Arial" panose="020B0604020202020204" pitchFamily="34" charset="0"/>
              </a:endParaRPr>
            </a:p>
          </p:txBody>
        </p:sp>
        <p:pic>
          <p:nvPicPr>
            <p:cNvPr id="14" name="Grafik 13">
              <a:extLst>
                <a:ext uri="{FF2B5EF4-FFF2-40B4-BE49-F238E27FC236}">
                  <a16:creationId xmlns:a16="http://schemas.microsoft.com/office/drawing/2014/main" id="{2C2AB5C1-9582-4A6D-9167-02D2B730B666}"/>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3072" t="2686" r="46552" b="67185"/>
            <a:stretch/>
          </p:blipFill>
          <p:spPr>
            <a:xfrm rot="17347531">
              <a:off x="1993722" y="1097636"/>
              <a:ext cx="588012" cy="583256"/>
            </a:xfrm>
            <a:prstGeom prst="rect">
              <a:avLst/>
            </a:prstGeom>
          </p:spPr>
        </p:pic>
        <p:pic>
          <p:nvPicPr>
            <p:cNvPr id="15" name="Grafik 14">
              <a:extLst>
                <a:ext uri="{FF2B5EF4-FFF2-40B4-BE49-F238E27FC236}">
                  <a16:creationId xmlns:a16="http://schemas.microsoft.com/office/drawing/2014/main" id="{52A21046-1A91-47B6-9EE0-0D74BFF168EA}"/>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3072" t="2686" r="46552" b="67185"/>
            <a:stretch/>
          </p:blipFill>
          <p:spPr>
            <a:xfrm>
              <a:off x="1477583" y="1237366"/>
              <a:ext cx="588012" cy="583256"/>
            </a:xfrm>
            <a:prstGeom prst="rect">
              <a:avLst/>
            </a:prstGeom>
          </p:spPr>
        </p:pic>
      </p:grpSp>
      <p:cxnSp>
        <p:nvCxnSpPr>
          <p:cNvPr id="22" name="Gerade Verbindung mit Pfeil 21">
            <a:extLst>
              <a:ext uri="{FF2B5EF4-FFF2-40B4-BE49-F238E27FC236}">
                <a16:creationId xmlns:a16="http://schemas.microsoft.com/office/drawing/2014/main" id="{B32BE50E-E989-49E7-91A7-6F5C7486CE38}"/>
              </a:ext>
            </a:extLst>
          </p:cNvPr>
          <p:cNvCxnSpPr>
            <a:cxnSpLocks/>
          </p:cNvCxnSpPr>
          <p:nvPr/>
        </p:nvCxnSpPr>
        <p:spPr>
          <a:xfrm flipV="1">
            <a:off x="5433996" y="2149159"/>
            <a:ext cx="505628" cy="638768"/>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6" name="Gruppieren 15">
            <a:extLst>
              <a:ext uri="{FF2B5EF4-FFF2-40B4-BE49-F238E27FC236}">
                <a16:creationId xmlns:a16="http://schemas.microsoft.com/office/drawing/2014/main" id="{62FFD4F7-4310-4064-9912-ACFE94CA2431}"/>
              </a:ext>
            </a:extLst>
          </p:cNvPr>
          <p:cNvGrpSpPr/>
          <p:nvPr/>
        </p:nvGrpSpPr>
        <p:grpSpPr>
          <a:xfrm>
            <a:off x="5765434" y="1043994"/>
            <a:ext cx="1946256" cy="1342290"/>
            <a:chOff x="5765434" y="1043994"/>
            <a:chExt cx="1946256" cy="1342290"/>
          </a:xfrm>
        </p:grpSpPr>
        <p:sp>
          <p:nvSpPr>
            <p:cNvPr id="17" name="Ellipse 16">
              <a:extLst>
                <a:ext uri="{FF2B5EF4-FFF2-40B4-BE49-F238E27FC236}">
                  <a16:creationId xmlns:a16="http://schemas.microsoft.com/office/drawing/2014/main" id="{B69D240F-F167-47CE-8CAF-5E6D6D82934B}"/>
                </a:ext>
              </a:extLst>
            </p:cNvPr>
            <p:cNvSpPr/>
            <p:nvPr/>
          </p:nvSpPr>
          <p:spPr>
            <a:xfrm>
              <a:off x="5765434" y="1414406"/>
              <a:ext cx="1921371" cy="971878"/>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000" rIns="27000" rtlCol="0" anchor="b"/>
            <a:lstStyle/>
            <a:p>
              <a:pPr algn="ctr">
                <a:lnSpc>
                  <a:spcPct val="90000"/>
                </a:lnSpc>
              </a:pPr>
              <a:r>
                <a:rPr lang="de-DE" altLang="de-DE"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Eindämmungs-</a:t>
              </a:r>
              <a:r>
                <a:rPr lang="de-DE" altLang="de-DE" sz="16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maßnahmen</a:t>
              </a:r>
              <a:r>
                <a:rPr lang="de-DE" altLang="de-DE"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1600" b="1" dirty="0">
                <a:solidFill>
                  <a:schemeClr val="bg1"/>
                </a:solidFill>
              </a:endParaRPr>
            </a:p>
          </p:txBody>
        </p:sp>
        <p:pic>
          <p:nvPicPr>
            <p:cNvPr id="18" name="Grafik 17">
              <a:extLst>
                <a:ext uri="{FF2B5EF4-FFF2-40B4-BE49-F238E27FC236}">
                  <a16:creationId xmlns:a16="http://schemas.microsoft.com/office/drawing/2014/main" id="{1B64CBAE-F3B7-4F83-9D2A-34E9D57575C6}"/>
                </a:ext>
              </a:extLst>
            </p:cNvPr>
            <p:cNvPicPr>
              <a:picLocks noChangeAspect="1"/>
            </p:cNvPicPr>
            <p:nvPr/>
          </p:nvPicPr>
          <p:blipFill>
            <a:blip r:embed="rId5">
              <a:clrChange>
                <a:clrFrom>
                  <a:srgbClr val="FCFCFC"/>
                </a:clrFrom>
                <a:clrTo>
                  <a:srgbClr val="FCFCFC">
                    <a:alpha val="0"/>
                  </a:srgbClr>
                </a:clrTo>
              </a:clrChange>
              <a:duotone>
                <a:schemeClr val="accent5">
                  <a:shade val="45000"/>
                  <a:satMod val="135000"/>
                </a:schemeClr>
                <a:prstClr val="white"/>
              </a:duotone>
            </a:blip>
            <a:stretch>
              <a:fillRect/>
            </a:stretch>
          </p:blipFill>
          <p:spPr>
            <a:xfrm>
              <a:off x="6614198" y="1071996"/>
              <a:ext cx="1097492" cy="914576"/>
            </a:xfrm>
            <a:prstGeom prst="rect">
              <a:avLst/>
            </a:prstGeom>
          </p:spPr>
        </p:pic>
        <p:pic>
          <p:nvPicPr>
            <p:cNvPr id="19" name="Grafik 18">
              <a:extLst>
                <a:ext uri="{FF2B5EF4-FFF2-40B4-BE49-F238E27FC236}">
                  <a16:creationId xmlns:a16="http://schemas.microsoft.com/office/drawing/2014/main" id="{3A0D95D8-D40F-4732-8E67-A37D18F96C12}"/>
                </a:ext>
              </a:extLst>
            </p:cNvPr>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l="4798" t="5017" r="62091" b="61625"/>
            <a:stretch/>
          </p:blipFill>
          <p:spPr>
            <a:xfrm>
              <a:off x="5867003" y="1043994"/>
              <a:ext cx="738255" cy="745308"/>
            </a:xfrm>
            <a:prstGeom prst="rect">
              <a:avLst/>
            </a:prstGeom>
          </p:spPr>
        </p:pic>
      </p:grpSp>
      <p:cxnSp>
        <p:nvCxnSpPr>
          <p:cNvPr id="20" name="Gerade Verbindung mit Pfeil 19">
            <a:extLst>
              <a:ext uri="{FF2B5EF4-FFF2-40B4-BE49-F238E27FC236}">
                <a16:creationId xmlns:a16="http://schemas.microsoft.com/office/drawing/2014/main" id="{4C203B26-4ADF-4644-82E3-CCEEBA2BB69F}"/>
              </a:ext>
            </a:extLst>
          </p:cNvPr>
          <p:cNvCxnSpPr>
            <a:cxnSpLocks/>
            <a:stCxn id="9" idx="6"/>
          </p:cNvCxnSpPr>
          <p:nvPr/>
        </p:nvCxnSpPr>
        <p:spPr>
          <a:xfrm>
            <a:off x="5399194" y="1770892"/>
            <a:ext cx="435828" cy="64779"/>
          </a:xfrm>
          <a:prstGeom prst="straightConnector1">
            <a:avLst/>
          </a:prstGeom>
          <a:ln w="50800">
            <a:solidFill>
              <a:schemeClr val="tx2">
                <a:lumMod val="75000"/>
              </a:schemeClr>
            </a:solidFill>
            <a:prstDash val="sysDot"/>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Datumsplatzhalter 1">
            <a:extLst>
              <a:ext uri="{FF2B5EF4-FFF2-40B4-BE49-F238E27FC236}">
                <a16:creationId xmlns:a16="http://schemas.microsoft.com/office/drawing/2014/main" id="{06C26986-E043-42EA-9BA0-D1052DD8A39B}"/>
              </a:ext>
            </a:extLst>
          </p:cNvPr>
          <p:cNvSpPr>
            <a:spLocks noGrp="1"/>
          </p:cNvSpPr>
          <p:nvPr>
            <p:ph type="dt" sz="half" idx="10"/>
          </p:nvPr>
        </p:nvSpPr>
        <p:spPr>
          <a:xfrm>
            <a:off x="564826" y="4767263"/>
            <a:ext cx="1860421" cy="273844"/>
          </a:xfrm>
        </p:spPr>
        <p:txBody>
          <a:bodyPr/>
          <a:lstStyle/>
          <a:p>
            <a:r>
              <a:rPr lang="de-DE" dirty="0"/>
              <a:t>03.08.22</a:t>
            </a:r>
          </a:p>
        </p:txBody>
      </p:sp>
      <p:sp>
        <p:nvSpPr>
          <p:cNvPr id="26" name="Fußzeilenplatzhalter 2">
            <a:extLst>
              <a:ext uri="{FF2B5EF4-FFF2-40B4-BE49-F238E27FC236}">
                <a16:creationId xmlns:a16="http://schemas.microsoft.com/office/drawing/2014/main" id="{23776F64-AECF-47C5-801A-4E56B577F3C1}"/>
              </a:ext>
            </a:extLst>
          </p:cNvPr>
          <p:cNvSpPr>
            <a:spLocks noGrp="1"/>
          </p:cNvSpPr>
          <p:nvPr>
            <p:ph type="ftr" sz="quarter" idx="11"/>
          </p:nvPr>
        </p:nvSpPr>
        <p:spPr>
          <a:xfrm>
            <a:off x="2699792" y="4767263"/>
            <a:ext cx="2895600" cy="273844"/>
          </a:xfrm>
        </p:spPr>
        <p:txBody>
          <a:bodyPr/>
          <a:lstStyle/>
          <a:p>
            <a:r>
              <a:rPr lang="de-DE" dirty="0"/>
              <a:t>KIDA Erster Quartalsbericht</a:t>
            </a:r>
          </a:p>
        </p:txBody>
      </p:sp>
    </p:spTree>
    <p:extLst>
      <p:ext uri="{BB962C8B-B14F-4D97-AF65-F5344CB8AC3E}">
        <p14:creationId xmlns:p14="http://schemas.microsoft.com/office/powerpoint/2010/main" val="33198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Grafik 39">
            <a:extLst>
              <a:ext uri="{FF2B5EF4-FFF2-40B4-BE49-F238E27FC236}">
                <a16:creationId xmlns:a16="http://schemas.microsoft.com/office/drawing/2014/main" id="{655E3A7A-18EA-4B14-98F1-68EE2C84A559}"/>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Lst>
          </a:blip>
          <a:srcRect t="7705"/>
          <a:stretch/>
        </p:blipFill>
        <p:spPr>
          <a:xfrm>
            <a:off x="973582" y="1178704"/>
            <a:ext cx="6921965" cy="2853707"/>
          </a:xfrm>
          <a:prstGeom prst="rect">
            <a:avLst/>
          </a:prstGeom>
        </p:spPr>
      </p:pic>
      <p:sp>
        <p:nvSpPr>
          <p:cNvPr id="39" name="Ellipse 38">
            <a:extLst>
              <a:ext uri="{FF2B5EF4-FFF2-40B4-BE49-F238E27FC236}">
                <a16:creationId xmlns:a16="http://schemas.microsoft.com/office/drawing/2014/main" id="{4A4FE88B-A02E-4B92-B7C5-FCEF1DB3C8EF}"/>
              </a:ext>
            </a:extLst>
          </p:cNvPr>
          <p:cNvSpPr/>
          <p:nvPr/>
        </p:nvSpPr>
        <p:spPr>
          <a:xfrm>
            <a:off x="1327869" y="1201293"/>
            <a:ext cx="6424651" cy="1300142"/>
          </a:xfrm>
          <a:prstGeom prst="ellipse">
            <a:avLst/>
          </a:prstGeom>
          <a:solidFill>
            <a:srgbClr val="EFF5FB"/>
          </a:solidFill>
          <a:ln>
            <a:solidFill>
              <a:srgbClr val="EFF5FB"/>
            </a:solidFill>
          </a:ln>
        </p:spPr>
        <p:style>
          <a:lnRef idx="1">
            <a:schemeClr val="accent1"/>
          </a:lnRef>
          <a:fillRef idx="3">
            <a:schemeClr val="accent1"/>
          </a:fillRef>
          <a:effectRef idx="2">
            <a:schemeClr val="accent1"/>
          </a:effectRef>
          <a:fontRef idx="minor">
            <a:schemeClr val="lt1"/>
          </a:fontRef>
        </p:style>
        <p:txBody>
          <a:bodyPr lIns="27000" rIns="0" rtlCol="0" anchor="ctr"/>
          <a:lstStyle/>
          <a:p>
            <a:pPr algn="ctr" defTabSz="685800" eaLnBrk="0" fontAlgn="base" hangingPunct="0">
              <a:spcBef>
                <a:spcPct val="0"/>
              </a:spcBef>
              <a:spcAft>
                <a:spcPct val="0"/>
              </a:spcAft>
            </a:pPr>
            <a:r>
              <a:rPr lang="de-DE" altLang="de-DE" sz="2400" b="1"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COVID 19-Pandemie</a:t>
            </a:r>
            <a:endParaRPr lang="de-DE" altLang="de-DE" sz="2400" b="1" dirty="0">
              <a:solidFill>
                <a:schemeClr val="bg1">
                  <a:lumMod val="85000"/>
                </a:schemeClr>
              </a:solidFill>
              <a:latin typeface="Arial" panose="020B0604020202020204" pitchFamily="34" charset="0"/>
            </a:endParaRPr>
          </a:p>
        </p:txBody>
      </p:sp>
      <p:sp>
        <p:nvSpPr>
          <p:cNvPr id="3" name="Foliennummernplatzhalter 2">
            <a:extLst>
              <a:ext uri="{FF2B5EF4-FFF2-40B4-BE49-F238E27FC236}">
                <a16:creationId xmlns:a16="http://schemas.microsoft.com/office/drawing/2014/main" id="{7BB0184D-F837-413C-9F75-9AE52D1157B0}"/>
              </a:ext>
            </a:extLst>
          </p:cNvPr>
          <p:cNvSpPr>
            <a:spLocks noGrp="1"/>
          </p:cNvSpPr>
          <p:nvPr>
            <p:ph type="sldNum" sz="quarter" idx="12"/>
          </p:nvPr>
        </p:nvSpPr>
        <p:spPr/>
        <p:txBody>
          <a:bodyPr/>
          <a:lstStyle/>
          <a:p>
            <a:fld id="{162A217B-ED1C-D84B-8478-63C77FA79618}" type="slidenum">
              <a:rPr lang="de-DE" smtClean="0"/>
              <a:t>3</a:t>
            </a:fld>
            <a:endParaRPr lang="de-DE"/>
          </a:p>
        </p:txBody>
      </p:sp>
      <p:pic>
        <p:nvPicPr>
          <p:cNvPr id="11" name="Grafik 10">
            <a:extLst>
              <a:ext uri="{FF2B5EF4-FFF2-40B4-BE49-F238E27FC236}">
                <a16:creationId xmlns:a16="http://schemas.microsoft.com/office/drawing/2014/main" id="{DC792C6A-A232-4039-A589-7A922AC87D82}"/>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22333"/>
          <a:stretch/>
        </p:blipFill>
        <p:spPr>
          <a:xfrm>
            <a:off x="3651018" y="2828817"/>
            <a:ext cx="1479452" cy="1067119"/>
          </a:xfrm>
          <a:prstGeom prst="rect">
            <a:avLst/>
          </a:prstGeom>
        </p:spPr>
      </p:pic>
      <p:sp>
        <p:nvSpPr>
          <p:cNvPr id="29" name="Rechteck 28">
            <a:extLst>
              <a:ext uri="{FF2B5EF4-FFF2-40B4-BE49-F238E27FC236}">
                <a16:creationId xmlns:a16="http://schemas.microsoft.com/office/drawing/2014/main" id="{A72FF725-31CE-4532-8BF5-C2006357F72E}"/>
              </a:ext>
            </a:extLst>
          </p:cNvPr>
          <p:cNvSpPr/>
          <p:nvPr/>
        </p:nvSpPr>
        <p:spPr>
          <a:xfrm>
            <a:off x="1248453" y="3801524"/>
            <a:ext cx="2127694" cy="655982"/>
          </a:xfrm>
          <a:prstGeom prst="rect">
            <a:avLst/>
          </a:prstGeom>
          <a:solidFill>
            <a:schemeClr val="accent2">
              <a:lumMod val="40000"/>
              <a:lumOff val="60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lumMod val="85000"/>
                    <a:lumOff val="15000"/>
                  </a:schemeClr>
                </a:solidFill>
              </a:rPr>
              <a:t>Körperliche Gesundheit</a:t>
            </a:r>
          </a:p>
        </p:txBody>
      </p:sp>
      <p:sp>
        <p:nvSpPr>
          <p:cNvPr id="31" name="Rechteck 30">
            <a:extLst>
              <a:ext uri="{FF2B5EF4-FFF2-40B4-BE49-F238E27FC236}">
                <a16:creationId xmlns:a16="http://schemas.microsoft.com/office/drawing/2014/main" id="{9303B086-A759-4885-AE2C-CC924629D713}"/>
              </a:ext>
            </a:extLst>
          </p:cNvPr>
          <p:cNvSpPr/>
          <p:nvPr/>
        </p:nvSpPr>
        <p:spPr>
          <a:xfrm>
            <a:off x="3476256" y="3808973"/>
            <a:ext cx="2127694" cy="655982"/>
          </a:xfrm>
          <a:prstGeom prst="rect">
            <a:avLst/>
          </a:prstGeom>
          <a:solidFill>
            <a:schemeClr val="accent3">
              <a:lumMod val="40000"/>
              <a:lumOff val="60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lumMod val="85000"/>
                    <a:lumOff val="15000"/>
                  </a:schemeClr>
                </a:solidFill>
              </a:rPr>
              <a:t>Psychische Gesundheit</a:t>
            </a:r>
          </a:p>
        </p:txBody>
      </p:sp>
      <p:sp>
        <p:nvSpPr>
          <p:cNvPr id="32" name="Rechteck 31">
            <a:extLst>
              <a:ext uri="{FF2B5EF4-FFF2-40B4-BE49-F238E27FC236}">
                <a16:creationId xmlns:a16="http://schemas.microsoft.com/office/drawing/2014/main" id="{F0EA0658-EC83-4B9F-A97F-A450FDC33178}"/>
              </a:ext>
            </a:extLst>
          </p:cNvPr>
          <p:cNvSpPr/>
          <p:nvPr/>
        </p:nvSpPr>
        <p:spPr>
          <a:xfrm>
            <a:off x="5704059" y="3807541"/>
            <a:ext cx="2127694" cy="655982"/>
          </a:xfrm>
          <a:prstGeom prst="rect">
            <a:avLst/>
          </a:prstGeom>
          <a:solidFill>
            <a:schemeClr val="accent6">
              <a:lumMod val="40000"/>
              <a:lumOff val="60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lumMod val="85000"/>
                    <a:lumOff val="15000"/>
                  </a:schemeClr>
                </a:solidFill>
              </a:rPr>
              <a:t>Gesundheits-verhalten</a:t>
            </a:r>
          </a:p>
        </p:txBody>
      </p:sp>
      <p:cxnSp>
        <p:nvCxnSpPr>
          <p:cNvPr id="36" name="Gerade Verbindung mit Pfeil 35">
            <a:extLst>
              <a:ext uri="{FF2B5EF4-FFF2-40B4-BE49-F238E27FC236}">
                <a16:creationId xmlns:a16="http://schemas.microsoft.com/office/drawing/2014/main" id="{CD07161B-0DD1-4CED-A857-C0CCF6782949}"/>
              </a:ext>
            </a:extLst>
          </p:cNvPr>
          <p:cNvCxnSpPr>
            <a:cxnSpLocks/>
          </p:cNvCxnSpPr>
          <p:nvPr/>
        </p:nvCxnSpPr>
        <p:spPr>
          <a:xfrm flipV="1">
            <a:off x="4465309" y="2149159"/>
            <a:ext cx="0" cy="693254"/>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 name="Gruppieren 4">
            <a:extLst>
              <a:ext uri="{FF2B5EF4-FFF2-40B4-BE49-F238E27FC236}">
                <a16:creationId xmlns:a16="http://schemas.microsoft.com/office/drawing/2014/main" id="{4A6C7B69-7B2A-44FA-881C-092D46E9F5DB}"/>
              </a:ext>
            </a:extLst>
          </p:cNvPr>
          <p:cNvGrpSpPr/>
          <p:nvPr/>
        </p:nvGrpSpPr>
        <p:grpSpPr>
          <a:xfrm>
            <a:off x="3555617" y="733215"/>
            <a:ext cx="1843577" cy="1488625"/>
            <a:chOff x="3555617" y="733215"/>
            <a:chExt cx="1843577" cy="1488625"/>
          </a:xfrm>
        </p:grpSpPr>
        <p:sp>
          <p:nvSpPr>
            <p:cNvPr id="21" name="Ellipse 20">
              <a:extLst>
                <a:ext uri="{FF2B5EF4-FFF2-40B4-BE49-F238E27FC236}">
                  <a16:creationId xmlns:a16="http://schemas.microsoft.com/office/drawing/2014/main" id="{5B59C9E3-B158-4C15-8652-67BC783B26D9}"/>
                </a:ext>
              </a:extLst>
            </p:cNvPr>
            <p:cNvSpPr/>
            <p:nvPr/>
          </p:nvSpPr>
          <p:spPr>
            <a:xfrm>
              <a:off x="3555617" y="1319943"/>
              <a:ext cx="1843577" cy="901897"/>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altLang="de-DE" sz="17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Familiäre Situation</a:t>
              </a:r>
              <a:endParaRPr lang="de-DE" sz="1700" b="1" dirty="0"/>
            </a:p>
          </p:txBody>
        </p:sp>
        <p:pic>
          <p:nvPicPr>
            <p:cNvPr id="26" name="Grafik 25">
              <a:extLst>
                <a:ext uri="{FF2B5EF4-FFF2-40B4-BE49-F238E27FC236}">
                  <a16:creationId xmlns:a16="http://schemas.microsoft.com/office/drawing/2014/main" id="{E30D6A6E-D07B-4F1F-9423-BA9BD291DFB3}"/>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028800" y="733215"/>
              <a:ext cx="873017" cy="787465"/>
            </a:xfrm>
            <a:prstGeom prst="rect">
              <a:avLst/>
            </a:prstGeom>
          </p:spPr>
        </p:pic>
      </p:grpSp>
      <p:cxnSp>
        <p:nvCxnSpPr>
          <p:cNvPr id="33" name="Gerade Verbindung mit Pfeil 32">
            <a:extLst>
              <a:ext uri="{FF2B5EF4-FFF2-40B4-BE49-F238E27FC236}">
                <a16:creationId xmlns:a16="http://schemas.microsoft.com/office/drawing/2014/main" id="{18B7C0E3-F4A6-4BB2-B6BF-54D2AA6AB538}"/>
              </a:ext>
            </a:extLst>
          </p:cNvPr>
          <p:cNvCxnSpPr>
            <a:cxnSpLocks/>
          </p:cNvCxnSpPr>
          <p:nvPr/>
        </p:nvCxnSpPr>
        <p:spPr>
          <a:xfrm flipH="1" flipV="1">
            <a:off x="3275937" y="2091193"/>
            <a:ext cx="468418" cy="679661"/>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4" name="Gruppieren 3">
            <a:extLst>
              <a:ext uri="{FF2B5EF4-FFF2-40B4-BE49-F238E27FC236}">
                <a16:creationId xmlns:a16="http://schemas.microsoft.com/office/drawing/2014/main" id="{F2F7CF24-1447-4831-B46C-65D25C87B2DF}"/>
              </a:ext>
            </a:extLst>
          </p:cNvPr>
          <p:cNvGrpSpPr/>
          <p:nvPr/>
        </p:nvGrpSpPr>
        <p:grpSpPr>
          <a:xfrm>
            <a:off x="1447137" y="1095258"/>
            <a:ext cx="2029119" cy="1226268"/>
            <a:chOff x="1447137" y="1095258"/>
            <a:chExt cx="2029119" cy="1226268"/>
          </a:xfrm>
        </p:grpSpPr>
        <p:sp>
          <p:nvSpPr>
            <p:cNvPr id="25" name="Ellipse 24">
              <a:extLst>
                <a:ext uri="{FF2B5EF4-FFF2-40B4-BE49-F238E27FC236}">
                  <a16:creationId xmlns:a16="http://schemas.microsoft.com/office/drawing/2014/main" id="{13E59F08-FD00-4E66-B3D9-419446243DD0}"/>
                </a:ext>
              </a:extLst>
            </p:cNvPr>
            <p:cNvSpPr/>
            <p:nvPr/>
          </p:nvSpPr>
          <p:spPr>
            <a:xfrm>
              <a:off x="1447137" y="1380362"/>
              <a:ext cx="2029119" cy="941164"/>
            </a:xfrm>
            <a:prstGeom prst="ellipse">
              <a:avLst/>
            </a:prstGeom>
            <a:solidFill>
              <a:srgbClr val="D7E5F5"/>
            </a:solidFill>
          </p:spPr>
          <p:style>
            <a:lnRef idx="1">
              <a:schemeClr val="accent1"/>
            </a:lnRef>
            <a:fillRef idx="3">
              <a:schemeClr val="accent1"/>
            </a:fillRef>
            <a:effectRef idx="2">
              <a:schemeClr val="accent1"/>
            </a:effectRef>
            <a:fontRef idx="minor">
              <a:schemeClr val="lt1"/>
            </a:fontRef>
          </p:style>
          <p:txBody>
            <a:bodyPr lIns="27000" rIns="0" rtlCol="0" anchor="b"/>
            <a:lstStyle/>
            <a:p>
              <a:pPr algn="ctr" defTabSz="685800" eaLnBrk="0" fontAlgn="base" hangingPunct="0">
                <a:lnSpc>
                  <a:spcPct val="90000"/>
                </a:lnSpc>
                <a:spcBef>
                  <a:spcPct val="0"/>
                </a:spcBef>
                <a:spcAft>
                  <a:spcPct val="0"/>
                </a:spcAft>
              </a:pPr>
              <a:r>
                <a:rPr lang="de-DE" altLang="de-DE" sz="16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Infektionen</a:t>
              </a:r>
              <a:r>
                <a:rPr lang="de-DE" altLang="de-DE" sz="16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 mit SARS-CoV-2 </a:t>
              </a:r>
              <a:endParaRPr lang="de-DE" altLang="de-DE" sz="1600" b="1" dirty="0">
                <a:solidFill>
                  <a:schemeClr val="tx2">
                    <a:lumMod val="75000"/>
                  </a:schemeClr>
                </a:solidFill>
                <a:latin typeface="Arial" panose="020B0604020202020204" pitchFamily="34" charset="0"/>
              </a:endParaRPr>
            </a:p>
          </p:txBody>
        </p:sp>
        <p:pic>
          <p:nvPicPr>
            <p:cNvPr id="28" name="Grafik 27">
              <a:extLst>
                <a:ext uri="{FF2B5EF4-FFF2-40B4-BE49-F238E27FC236}">
                  <a16:creationId xmlns:a16="http://schemas.microsoft.com/office/drawing/2014/main" id="{097EB061-D872-4A59-9FD9-E71DA30C2EDA}"/>
                </a:ext>
              </a:extLst>
            </p:cNvPr>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3072" t="2686" r="46552" b="67185"/>
            <a:stretch/>
          </p:blipFill>
          <p:spPr>
            <a:xfrm rot="17347531">
              <a:off x="1993722" y="1097636"/>
              <a:ext cx="588012" cy="583256"/>
            </a:xfrm>
            <a:prstGeom prst="rect">
              <a:avLst/>
            </a:prstGeom>
          </p:spPr>
        </p:pic>
        <p:pic>
          <p:nvPicPr>
            <p:cNvPr id="30" name="Grafik 29">
              <a:extLst>
                <a:ext uri="{FF2B5EF4-FFF2-40B4-BE49-F238E27FC236}">
                  <a16:creationId xmlns:a16="http://schemas.microsoft.com/office/drawing/2014/main" id="{2A9A5F5A-3B84-4FD2-A6A7-F2755D0F9BC9}"/>
                </a:ext>
              </a:extLst>
            </p:cNvPr>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3072" t="2686" r="46552" b="67185"/>
            <a:stretch/>
          </p:blipFill>
          <p:spPr>
            <a:xfrm>
              <a:off x="1477583" y="1237366"/>
              <a:ext cx="588012" cy="583256"/>
            </a:xfrm>
            <a:prstGeom prst="rect">
              <a:avLst/>
            </a:prstGeom>
          </p:spPr>
        </p:pic>
      </p:grpSp>
      <p:grpSp>
        <p:nvGrpSpPr>
          <p:cNvPr id="6" name="Gruppieren 5">
            <a:extLst>
              <a:ext uri="{FF2B5EF4-FFF2-40B4-BE49-F238E27FC236}">
                <a16:creationId xmlns:a16="http://schemas.microsoft.com/office/drawing/2014/main" id="{825BBDDA-1029-417C-A75D-9C025A722740}"/>
              </a:ext>
            </a:extLst>
          </p:cNvPr>
          <p:cNvGrpSpPr/>
          <p:nvPr/>
        </p:nvGrpSpPr>
        <p:grpSpPr>
          <a:xfrm>
            <a:off x="5765434" y="1043994"/>
            <a:ext cx="1946256" cy="1342290"/>
            <a:chOff x="5765434" y="1043994"/>
            <a:chExt cx="1946256" cy="1342290"/>
          </a:xfrm>
        </p:grpSpPr>
        <p:sp>
          <p:nvSpPr>
            <p:cNvPr id="23" name="Ellipse 22">
              <a:extLst>
                <a:ext uri="{FF2B5EF4-FFF2-40B4-BE49-F238E27FC236}">
                  <a16:creationId xmlns:a16="http://schemas.microsoft.com/office/drawing/2014/main" id="{167E25A9-D408-4177-82A7-2E5BFF0E73EB}"/>
                </a:ext>
              </a:extLst>
            </p:cNvPr>
            <p:cNvSpPr/>
            <p:nvPr/>
          </p:nvSpPr>
          <p:spPr>
            <a:xfrm>
              <a:off x="5765434" y="1414406"/>
              <a:ext cx="1921371" cy="971878"/>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000" rIns="27000" rtlCol="0" anchor="b"/>
            <a:lstStyle/>
            <a:p>
              <a:pPr algn="ctr">
                <a:lnSpc>
                  <a:spcPct val="90000"/>
                </a:lnSpc>
              </a:pPr>
              <a:r>
                <a:rPr lang="de-DE" altLang="de-DE"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Eindämmungs-</a:t>
              </a:r>
              <a:r>
                <a:rPr lang="de-DE" altLang="de-DE" sz="16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maßnahmen</a:t>
              </a:r>
              <a:r>
                <a:rPr lang="de-DE" altLang="de-DE"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1600" b="1" dirty="0">
                <a:solidFill>
                  <a:schemeClr val="bg1"/>
                </a:solidFill>
              </a:endParaRPr>
            </a:p>
          </p:txBody>
        </p:sp>
        <p:pic>
          <p:nvPicPr>
            <p:cNvPr id="34" name="Grafik 33">
              <a:extLst>
                <a:ext uri="{FF2B5EF4-FFF2-40B4-BE49-F238E27FC236}">
                  <a16:creationId xmlns:a16="http://schemas.microsoft.com/office/drawing/2014/main" id="{A5FE0A0D-2309-48AA-BF75-CB69FC4E3ECE}"/>
                </a:ext>
              </a:extLst>
            </p:cNvPr>
            <p:cNvPicPr>
              <a:picLocks noChangeAspect="1"/>
            </p:cNvPicPr>
            <p:nvPr/>
          </p:nvPicPr>
          <p:blipFill>
            <a:blip r:embed="rId7">
              <a:clrChange>
                <a:clrFrom>
                  <a:srgbClr val="FCFCFC"/>
                </a:clrFrom>
                <a:clrTo>
                  <a:srgbClr val="FCFCFC">
                    <a:alpha val="0"/>
                  </a:srgbClr>
                </a:clrTo>
              </a:clrChange>
              <a:duotone>
                <a:schemeClr val="accent5">
                  <a:shade val="45000"/>
                  <a:satMod val="135000"/>
                </a:schemeClr>
                <a:prstClr val="white"/>
              </a:duotone>
            </a:blip>
            <a:stretch>
              <a:fillRect/>
            </a:stretch>
          </p:blipFill>
          <p:spPr>
            <a:xfrm>
              <a:off x="6614198" y="1071996"/>
              <a:ext cx="1097492" cy="914576"/>
            </a:xfrm>
            <a:prstGeom prst="rect">
              <a:avLst/>
            </a:prstGeom>
          </p:spPr>
        </p:pic>
        <p:pic>
          <p:nvPicPr>
            <p:cNvPr id="35" name="Grafik 34">
              <a:extLst>
                <a:ext uri="{FF2B5EF4-FFF2-40B4-BE49-F238E27FC236}">
                  <a16:creationId xmlns:a16="http://schemas.microsoft.com/office/drawing/2014/main" id="{60EB3FB0-47BB-4E18-84BF-194B41E10CAB}"/>
                </a:ext>
              </a:extLst>
            </p:cNvPr>
            <p:cNvPicPr>
              <a:picLocks noChangeAspect="1"/>
            </p:cNvPicPr>
            <p:nvPr/>
          </p:nvPicPr>
          <p:blipFill rotWithShape="1">
            <a:blip r:embed="rId8">
              <a:clrChange>
                <a:clrFrom>
                  <a:srgbClr val="FFFFFF"/>
                </a:clrFrom>
                <a:clrTo>
                  <a:srgbClr val="FFFFFF">
                    <a:alpha val="0"/>
                  </a:srgbClr>
                </a:clrTo>
              </a:clrChange>
              <a:duotone>
                <a:schemeClr val="accent1">
                  <a:shade val="45000"/>
                  <a:satMod val="135000"/>
                </a:schemeClr>
                <a:prstClr val="white"/>
              </a:duotone>
            </a:blip>
            <a:srcRect l="4798" t="5017" r="62091" b="61625"/>
            <a:stretch/>
          </p:blipFill>
          <p:spPr>
            <a:xfrm>
              <a:off x="5867003" y="1043994"/>
              <a:ext cx="738255" cy="745308"/>
            </a:xfrm>
            <a:prstGeom prst="rect">
              <a:avLst/>
            </a:prstGeom>
          </p:spPr>
        </p:pic>
      </p:grpSp>
      <p:cxnSp>
        <p:nvCxnSpPr>
          <p:cNvPr id="38" name="Gerade Verbindung mit Pfeil 37">
            <a:extLst>
              <a:ext uri="{FF2B5EF4-FFF2-40B4-BE49-F238E27FC236}">
                <a16:creationId xmlns:a16="http://schemas.microsoft.com/office/drawing/2014/main" id="{CB0612F8-2341-4CF3-B13A-6A293D85AD02}"/>
              </a:ext>
            </a:extLst>
          </p:cNvPr>
          <p:cNvCxnSpPr>
            <a:cxnSpLocks/>
          </p:cNvCxnSpPr>
          <p:nvPr/>
        </p:nvCxnSpPr>
        <p:spPr>
          <a:xfrm flipV="1">
            <a:off x="5433996" y="2149159"/>
            <a:ext cx="505628" cy="638768"/>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FE5062CA-6D23-46DC-BF13-E052044001C4}"/>
              </a:ext>
            </a:extLst>
          </p:cNvPr>
          <p:cNvCxnSpPr>
            <a:cxnSpLocks/>
            <a:stCxn id="21" idx="6"/>
          </p:cNvCxnSpPr>
          <p:nvPr/>
        </p:nvCxnSpPr>
        <p:spPr>
          <a:xfrm>
            <a:off x="5399194" y="1770892"/>
            <a:ext cx="435828" cy="64779"/>
          </a:xfrm>
          <a:prstGeom prst="straightConnector1">
            <a:avLst/>
          </a:prstGeom>
          <a:ln w="50800">
            <a:solidFill>
              <a:schemeClr val="tx2">
                <a:lumMod val="75000"/>
              </a:schemeClr>
            </a:solidFill>
            <a:prstDash val="sysDot"/>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Titel 3">
            <a:extLst>
              <a:ext uri="{FF2B5EF4-FFF2-40B4-BE49-F238E27FC236}">
                <a16:creationId xmlns:a16="http://schemas.microsoft.com/office/drawing/2014/main" id="{D23627C6-403F-4022-8D89-F0BA3786951A}"/>
              </a:ext>
            </a:extLst>
          </p:cNvPr>
          <p:cNvSpPr>
            <a:spLocks noGrp="1"/>
          </p:cNvSpPr>
          <p:nvPr>
            <p:ph type="title"/>
          </p:nvPr>
        </p:nvSpPr>
        <p:spPr>
          <a:xfrm>
            <a:off x="393590" y="18924"/>
            <a:ext cx="7983646" cy="714291"/>
          </a:xfrm>
        </p:spPr>
        <p:txBody>
          <a:bodyPr/>
          <a:lstStyle/>
          <a:p>
            <a:r>
              <a:rPr lang="de-DE" dirty="0"/>
              <a:t>Kindergesundheit in der Pandemie</a:t>
            </a:r>
          </a:p>
        </p:txBody>
      </p:sp>
      <p:sp>
        <p:nvSpPr>
          <p:cNvPr id="41" name="Datumsplatzhalter 1">
            <a:extLst>
              <a:ext uri="{FF2B5EF4-FFF2-40B4-BE49-F238E27FC236}">
                <a16:creationId xmlns:a16="http://schemas.microsoft.com/office/drawing/2014/main" id="{43943FFE-5E8F-4EB7-87E3-3C1F6DF7526D}"/>
              </a:ext>
            </a:extLst>
          </p:cNvPr>
          <p:cNvSpPr>
            <a:spLocks noGrp="1"/>
          </p:cNvSpPr>
          <p:nvPr>
            <p:ph type="dt" sz="half" idx="10"/>
          </p:nvPr>
        </p:nvSpPr>
        <p:spPr>
          <a:xfrm>
            <a:off x="564826" y="4767263"/>
            <a:ext cx="1860421" cy="273844"/>
          </a:xfrm>
        </p:spPr>
        <p:txBody>
          <a:bodyPr/>
          <a:lstStyle/>
          <a:p>
            <a:r>
              <a:rPr lang="de-DE" dirty="0"/>
              <a:t>03.08.22</a:t>
            </a:r>
          </a:p>
        </p:txBody>
      </p:sp>
      <p:sp>
        <p:nvSpPr>
          <p:cNvPr id="42" name="Fußzeilenplatzhalter 2">
            <a:extLst>
              <a:ext uri="{FF2B5EF4-FFF2-40B4-BE49-F238E27FC236}">
                <a16:creationId xmlns:a16="http://schemas.microsoft.com/office/drawing/2014/main" id="{4F96178D-0E62-4077-9824-E77CAE9536E8}"/>
              </a:ext>
            </a:extLst>
          </p:cNvPr>
          <p:cNvSpPr>
            <a:spLocks noGrp="1"/>
          </p:cNvSpPr>
          <p:nvPr>
            <p:ph type="ftr" sz="quarter" idx="11"/>
          </p:nvPr>
        </p:nvSpPr>
        <p:spPr>
          <a:xfrm>
            <a:off x="2699792" y="4767263"/>
            <a:ext cx="2895600" cy="273844"/>
          </a:xfrm>
        </p:spPr>
        <p:txBody>
          <a:bodyPr/>
          <a:lstStyle/>
          <a:p>
            <a:r>
              <a:rPr lang="de-DE" dirty="0"/>
              <a:t>KIDA Erster Quartalsbericht</a:t>
            </a:r>
          </a:p>
        </p:txBody>
      </p:sp>
    </p:spTree>
    <p:extLst>
      <p:ext uri="{BB962C8B-B14F-4D97-AF65-F5344CB8AC3E}">
        <p14:creationId xmlns:p14="http://schemas.microsoft.com/office/powerpoint/2010/main" val="313845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4117661" y="1034267"/>
            <a:ext cx="4732140" cy="3663132"/>
          </a:xfrm>
          <a:solidFill>
            <a:srgbClr val="FFFFCC"/>
          </a:solidFill>
        </p:spPr>
        <p:txBody>
          <a:bodyPr lIns="108000" tIns="54000" rIns="54000" bIns="54000">
            <a:noAutofit/>
          </a:bodyPr>
          <a:lstStyle/>
          <a:p>
            <a:pPr marL="0" indent="0">
              <a:lnSpc>
                <a:spcPct val="90000"/>
              </a:lnSpc>
              <a:spcBef>
                <a:spcPts val="500"/>
              </a:spcBef>
              <a:buNone/>
            </a:pPr>
            <a:r>
              <a:rPr lang="de-DE" sz="1800" i="1" dirty="0"/>
              <a:t>„Derzeit fehlen insbesondere Daten .. zur Entwicklung bei Kindern und Jugendlichen im Verlauf der Pandemie. Die diesbezügliche Evidenzlage sollte kurzfristig durch ein .. engmaschiges Reporting verbessert werden. …Folgende Ansätze werden vorgeschlagen: […]</a:t>
            </a:r>
          </a:p>
          <a:p>
            <a:pPr>
              <a:lnSpc>
                <a:spcPct val="90000"/>
              </a:lnSpc>
              <a:spcBef>
                <a:spcPts val="500"/>
              </a:spcBef>
            </a:pPr>
            <a:r>
              <a:rPr lang="de-DE" sz="1800" i="1" dirty="0"/>
              <a:t>Populationsbasierte bundesweite Befragungen von Kindern und Jugendlichen und ihren Familien </a:t>
            </a:r>
          </a:p>
          <a:p>
            <a:pPr lvl="1">
              <a:lnSpc>
                <a:spcPct val="90000"/>
              </a:lnSpc>
              <a:spcBef>
                <a:spcPts val="500"/>
              </a:spcBef>
            </a:pPr>
            <a:r>
              <a:rPr lang="de-DE" i="1" dirty="0"/>
              <a:t>zur gesundheitlichen Situation &amp; </a:t>
            </a:r>
          </a:p>
          <a:p>
            <a:pPr lvl="1">
              <a:lnSpc>
                <a:spcPct val="90000"/>
              </a:lnSpc>
              <a:spcBef>
                <a:spcPts val="500"/>
              </a:spcBef>
            </a:pPr>
            <a:r>
              <a:rPr lang="de-DE" i="1" dirty="0"/>
              <a:t>zur Akzeptanz und Wirkungen von Maßnahmen zur gesundheitlichen Prävention und zum Infektionsschutz</a:t>
            </a:r>
          </a:p>
          <a:p>
            <a:pPr marL="0" indent="0">
              <a:lnSpc>
                <a:spcPct val="90000"/>
              </a:lnSpc>
              <a:spcBef>
                <a:spcPts val="500"/>
              </a:spcBef>
              <a:buNone/>
            </a:pPr>
            <a:endParaRPr lang="de-DE" sz="1800" dirty="0"/>
          </a:p>
        </p:txBody>
      </p:sp>
      <p:sp>
        <p:nvSpPr>
          <p:cNvPr id="2" name="Datumsplatzhalter 1"/>
          <p:cNvSpPr>
            <a:spLocks noGrp="1"/>
          </p:cNvSpPr>
          <p:nvPr>
            <p:ph type="dt" sz="half" idx="10"/>
          </p:nvPr>
        </p:nvSpPr>
        <p:spPr/>
        <p:txBody>
          <a:bodyPr/>
          <a:lstStyle/>
          <a:p>
            <a:r>
              <a:rPr lang="de-DE" dirty="0"/>
              <a:t>15.03.22</a:t>
            </a:r>
          </a:p>
        </p:txBody>
      </p:sp>
      <p:sp>
        <p:nvSpPr>
          <p:cNvPr id="3" name="Fußzeilenplatzhalter 2"/>
          <p:cNvSpPr>
            <a:spLocks noGrp="1"/>
          </p:cNvSpPr>
          <p:nvPr>
            <p:ph type="ftr" sz="quarter" idx="11"/>
          </p:nvPr>
        </p:nvSpPr>
        <p:spPr/>
        <p:txBody>
          <a:bodyPr/>
          <a:lstStyle/>
          <a:p>
            <a:r>
              <a:rPr lang="de-DE" dirty="0"/>
              <a:t>KIDA Projektbeschreibung</a:t>
            </a:r>
          </a:p>
        </p:txBody>
      </p:sp>
      <p:sp>
        <p:nvSpPr>
          <p:cNvPr id="4" name="Foliennummernplatzhalter 3"/>
          <p:cNvSpPr>
            <a:spLocks noGrp="1"/>
          </p:cNvSpPr>
          <p:nvPr>
            <p:ph type="sldNum" sz="quarter" idx="12"/>
          </p:nvPr>
        </p:nvSpPr>
        <p:spPr/>
        <p:txBody>
          <a:bodyPr/>
          <a:lstStyle/>
          <a:p>
            <a:fld id="{162A217B-ED1C-D84B-8478-63C77FA79618}" type="slidenum">
              <a:rPr lang="de-DE" smtClean="0"/>
              <a:t>4</a:t>
            </a:fld>
            <a:endParaRPr lang="de-DE"/>
          </a:p>
        </p:txBody>
      </p:sp>
      <p:sp>
        <p:nvSpPr>
          <p:cNvPr id="5" name="Titel 4"/>
          <p:cNvSpPr>
            <a:spLocks noGrp="1"/>
          </p:cNvSpPr>
          <p:nvPr>
            <p:ph type="title"/>
          </p:nvPr>
        </p:nvSpPr>
        <p:spPr>
          <a:xfrm>
            <a:off x="564826" y="262009"/>
            <a:ext cx="6762584" cy="703472"/>
          </a:xfrm>
        </p:spPr>
        <p:txBody>
          <a:bodyPr/>
          <a:lstStyle/>
          <a:p>
            <a:r>
              <a:rPr lang="de-DE" sz="2000" dirty="0"/>
              <a:t>IMA „Gesundheitliche Auswirkungen auf Kinder und Jugendliche durch Corona“ </a:t>
            </a:r>
            <a:r>
              <a:rPr lang="de-DE" sz="2000" b="0" dirty="0"/>
              <a:t>(Juli-August 2021)</a:t>
            </a:r>
            <a:br>
              <a:rPr lang="de-DE" b="0" dirty="0"/>
            </a:br>
            <a:endParaRPr lang="de-DE" sz="1500" b="0" dirty="0"/>
          </a:p>
        </p:txBody>
      </p:sp>
      <p:sp>
        <p:nvSpPr>
          <p:cNvPr id="7" name="Titel 4">
            <a:extLst>
              <a:ext uri="{FF2B5EF4-FFF2-40B4-BE49-F238E27FC236}">
                <a16:creationId xmlns:a16="http://schemas.microsoft.com/office/drawing/2014/main" id="{99595BBC-18BB-43C3-96F5-BC677ED6BB6E}"/>
              </a:ext>
            </a:extLst>
          </p:cNvPr>
          <p:cNvSpPr txBox="1">
            <a:spLocks/>
          </p:cNvSpPr>
          <p:nvPr/>
        </p:nvSpPr>
        <p:spPr>
          <a:xfrm>
            <a:off x="564826" y="0"/>
            <a:ext cx="8350574" cy="703472"/>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endParaRPr lang="de-DE" sz="1500" dirty="0"/>
          </a:p>
        </p:txBody>
      </p:sp>
      <p:pic>
        <p:nvPicPr>
          <p:cNvPr id="9" name="Grafik 8">
            <a:extLst>
              <a:ext uri="{FF2B5EF4-FFF2-40B4-BE49-F238E27FC236}">
                <a16:creationId xmlns:a16="http://schemas.microsoft.com/office/drawing/2014/main" id="{D74D0B98-C669-4434-B763-E680BC1A0ADB}"/>
              </a:ext>
            </a:extLst>
          </p:cNvPr>
          <p:cNvPicPr>
            <a:picLocks noChangeAspect="1"/>
          </p:cNvPicPr>
          <p:nvPr/>
        </p:nvPicPr>
        <p:blipFill rotWithShape="1">
          <a:blip r:embed="rId2"/>
          <a:srcRect l="38261" t="17314" r="23565" b="6163"/>
          <a:stretch/>
        </p:blipFill>
        <p:spPr>
          <a:xfrm>
            <a:off x="294199" y="1035345"/>
            <a:ext cx="3635364" cy="4099101"/>
          </a:xfrm>
          <a:prstGeom prst="rect">
            <a:avLst/>
          </a:prstGeom>
        </p:spPr>
      </p:pic>
      <p:grpSp>
        <p:nvGrpSpPr>
          <p:cNvPr id="8" name="Gruppieren 7">
            <a:extLst>
              <a:ext uri="{FF2B5EF4-FFF2-40B4-BE49-F238E27FC236}">
                <a16:creationId xmlns:a16="http://schemas.microsoft.com/office/drawing/2014/main" id="{7996930B-17F9-4710-B264-F5E29B593ADD}"/>
              </a:ext>
            </a:extLst>
          </p:cNvPr>
          <p:cNvGrpSpPr/>
          <p:nvPr/>
        </p:nvGrpSpPr>
        <p:grpSpPr>
          <a:xfrm>
            <a:off x="727022" y="2780676"/>
            <a:ext cx="4392118" cy="1146748"/>
            <a:chOff x="936884" y="2383436"/>
            <a:chExt cx="4392118" cy="1146748"/>
          </a:xfrm>
        </p:grpSpPr>
        <p:sp>
          <p:nvSpPr>
            <p:cNvPr id="6" name="Rechteck 5">
              <a:extLst>
                <a:ext uri="{FF2B5EF4-FFF2-40B4-BE49-F238E27FC236}">
                  <a16:creationId xmlns:a16="http://schemas.microsoft.com/office/drawing/2014/main" id="{9C063324-A33B-46E4-AD5F-9B6B7AD572F4}"/>
                </a:ext>
              </a:extLst>
            </p:cNvPr>
            <p:cNvSpPr/>
            <p:nvPr/>
          </p:nvSpPr>
          <p:spPr>
            <a:xfrm>
              <a:off x="936884" y="2383436"/>
              <a:ext cx="4392118" cy="11467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tx2"/>
                  </a:solidFill>
                  <a:sym typeface="Wingdings" panose="05000000000000000000" pitchFamily="2" charset="2"/>
                </a:rPr>
                <a:t> </a:t>
              </a:r>
              <a:r>
                <a:rPr lang="de-DE" dirty="0">
                  <a:solidFill>
                    <a:schemeClr val="tx2"/>
                  </a:solidFill>
                </a:rPr>
                <a:t>Initiierung von </a:t>
              </a:r>
            </a:p>
          </p:txBody>
        </p:sp>
        <p:pic>
          <p:nvPicPr>
            <p:cNvPr id="10" name="Grafik 9">
              <a:extLst>
                <a:ext uri="{FF2B5EF4-FFF2-40B4-BE49-F238E27FC236}">
                  <a16:creationId xmlns:a16="http://schemas.microsoft.com/office/drawing/2014/main" id="{7F6BB0C5-44CE-4C40-BEB5-88DAC741EBC4}"/>
                </a:ext>
              </a:extLst>
            </p:cNvPr>
            <p:cNvPicPr>
              <a:picLocks noChangeAspect="1"/>
            </p:cNvPicPr>
            <p:nvPr/>
          </p:nvPicPr>
          <p:blipFill>
            <a:blip r:embed="rId3"/>
            <a:stretch>
              <a:fillRect/>
            </a:stretch>
          </p:blipFill>
          <p:spPr>
            <a:xfrm>
              <a:off x="2681012" y="2446259"/>
              <a:ext cx="2535296" cy="839148"/>
            </a:xfrm>
            <a:prstGeom prst="rect">
              <a:avLst/>
            </a:prstGeom>
          </p:spPr>
        </p:pic>
      </p:grpSp>
    </p:spTree>
    <p:extLst>
      <p:ext uri="{BB962C8B-B14F-4D97-AF65-F5344CB8AC3E}">
        <p14:creationId xmlns:p14="http://schemas.microsoft.com/office/powerpoint/2010/main" val="16702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564826" y="1036705"/>
            <a:ext cx="7876019" cy="3519392"/>
          </a:xfrm>
        </p:spPr>
        <p:txBody>
          <a:bodyPr>
            <a:noAutofit/>
          </a:bodyPr>
          <a:lstStyle/>
          <a:p>
            <a:pPr lvl="0"/>
            <a:r>
              <a:rPr lang="de-DE" sz="1800" dirty="0"/>
              <a:t>Laufzeit: 12/2021-05/2023</a:t>
            </a:r>
          </a:p>
          <a:p>
            <a:pPr lvl="0"/>
            <a:r>
              <a:rPr lang="de-DE" sz="1800" dirty="0"/>
              <a:t>Prospektive bevölkerungsweite Querschnittserhebung in Deutschland, zur Gesundheit von Kindern &amp; Jugendlichen von </a:t>
            </a:r>
            <a:r>
              <a:rPr lang="de-DE" sz="1800" b="1" dirty="0">
                <a:solidFill>
                  <a:schemeClr val="accent1">
                    <a:lumMod val="75000"/>
                  </a:schemeClr>
                </a:solidFill>
              </a:rPr>
              <a:t>3-17 Jahren</a:t>
            </a:r>
          </a:p>
          <a:p>
            <a:pPr lvl="0"/>
            <a:r>
              <a:rPr lang="de-DE" sz="1800" dirty="0"/>
              <a:t>kontinuierliche Befragung (QS) über </a:t>
            </a:r>
            <a:r>
              <a:rPr lang="de-DE" sz="1800" b="1" dirty="0">
                <a:solidFill>
                  <a:schemeClr val="accent1">
                    <a:lumMod val="75000"/>
                  </a:schemeClr>
                </a:solidFill>
              </a:rPr>
              <a:t>12 Monate </a:t>
            </a:r>
            <a:r>
              <a:rPr lang="de-DE" sz="1800" dirty="0"/>
              <a:t>(März 2022- Februar 2023)</a:t>
            </a:r>
          </a:p>
          <a:p>
            <a:pPr lvl="0"/>
            <a:r>
              <a:rPr lang="de-DE" sz="1800" b="1" dirty="0">
                <a:solidFill>
                  <a:srgbClr val="045AA6"/>
                </a:solidFill>
              </a:rPr>
              <a:t>Themen:</a:t>
            </a:r>
          </a:p>
          <a:p>
            <a:pPr lvl="1">
              <a:buFont typeface="Arial" panose="020B0604020202020204" pitchFamily="34" charset="0"/>
              <a:buChar char="•"/>
            </a:pPr>
            <a:r>
              <a:rPr lang="de-DE" dirty="0"/>
              <a:t>Körperliche und psychische Gesundheit von Kindern und Jugendlichen nach 2 Jahren Pandemie</a:t>
            </a:r>
          </a:p>
          <a:p>
            <a:pPr lvl="1">
              <a:buFont typeface="Arial" panose="020B0604020202020204" pitchFamily="34" charset="0"/>
              <a:buChar char="•"/>
            </a:pPr>
            <a:r>
              <a:rPr lang="de-DE" dirty="0"/>
              <a:t>Veränderungen von Gesundheit und Gesundheitsverhalten im Vergleich zu vor der Pandemie</a:t>
            </a:r>
          </a:p>
          <a:p>
            <a:pPr lvl="1">
              <a:buFont typeface="Arial" panose="020B0604020202020204" pitchFamily="34" charset="0"/>
              <a:buChar char="•"/>
            </a:pPr>
            <a:r>
              <a:rPr lang="de-DE" dirty="0"/>
              <a:t>Veränderungen über die Zeit, in Abhängigkeit vom Pandemiegeschehen</a:t>
            </a:r>
          </a:p>
          <a:p>
            <a:pPr lvl="1">
              <a:buFont typeface="Arial" panose="020B0604020202020204" pitchFamily="34" charset="0"/>
              <a:buChar char="•"/>
            </a:pPr>
            <a:r>
              <a:rPr lang="de-DE" dirty="0"/>
              <a:t>Individuelle, soziale und strukturelle Belastungen und Einschränkungen sowie Ressourcen und Unterstützungen</a:t>
            </a:r>
          </a:p>
          <a:p>
            <a:pPr lvl="1"/>
            <a:endParaRPr lang="de-DE" dirty="0"/>
          </a:p>
        </p:txBody>
      </p:sp>
      <p:sp>
        <p:nvSpPr>
          <p:cNvPr id="2" name="Datumsplatzhalter 1"/>
          <p:cNvSpPr>
            <a:spLocks noGrp="1"/>
          </p:cNvSpPr>
          <p:nvPr>
            <p:ph type="dt" sz="half" idx="10"/>
          </p:nvPr>
        </p:nvSpPr>
        <p:spPr/>
        <p:txBody>
          <a:bodyPr/>
          <a:lstStyle/>
          <a:p>
            <a:r>
              <a:rPr lang="de-DE" dirty="0"/>
              <a:t>03.08.22</a:t>
            </a:r>
          </a:p>
        </p:txBody>
      </p:sp>
      <p:sp>
        <p:nvSpPr>
          <p:cNvPr id="3" name="Fußzeilenplatzhalter 2"/>
          <p:cNvSpPr>
            <a:spLocks noGrp="1"/>
          </p:cNvSpPr>
          <p:nvPr>
            <p:ph type="ftr" sz="quarter" idx="11"/>
          </p:nvPr>
        </p:nvSpPr>
        <p:spPr/>
        <p:txBody>
          <a:bodyPr/>
          <a:lstStyle/>
          <a:p>
            <a:r>
              <a:rPr lang="de-DE" dirty="0"/>
              <a:t>KIDA Erster Quartalsbericht</a:t>
            </a:r>
          </a:p>
        </p:txBody>
      </p:sp>
      <p:sp>
        <p:nvSpPr>
          <p:cNvPr id="4" name="Foliennummernplatzhalter 3"/>
          <p:cNvSpPr>
            <a:spLocks noGrp="1"/>
          </p:cNvSpPr>
          <p:nvPr>
            <p:ph type="sldNum" sz="quarter" idx="12"/>
          </p:nvPr>
        </p:nvSpPr>
        <p:spPr/>
        <p:txBody>
          <a:bodyPr/>
          <a:lstStyle/>
          <a:p>
            <a:fld id="{162A217B-ED1C-D84B-8478-63C77FA79618}" type="slidenum">
              <a:rPr lang="de-DE" smtClean="0"/>
              <a:t>5</a:t>
            </a:fld>
            <a:endParaRPr lang="de-DE"/>
          </a:p>
        </p:txBody>
      </p:sp>
      <p:sp>
        <p:nvSpPr>
          <p:cNvPr id="5" name="Titel 4"/>
          <p:cNvSpPr>
            <a:spLocks noGrp="1"/>
          </p:cNvSpPr>
          <p:nvPr>
            <p:ph type="title"/>
          </p:nvPr>
        </p:nvSpPr>
        <p:spPr>
          <a:xfrm>
            <a:off x="501215" y="120810"/>
            <a:ext cx="8579174" cy="703472"/>
          </a:xfrm>
        </p:spPr>
        <p:txBody>
          <a:bodyPr/>
          <a:lstStyle/>
          <a:p>
            <a:r>
              <a:rPr lang="de-DE" sz="2000" dirty="0"/>
              <a:t>KIDA – Rahmendaten</a:t>
            </a:r>
            <a:endParaRPr lang="de-DE" sz="1500" dirty="0"/>
          </a:p>
        </p:txBody>
      </p:sp>
      <p:pic>
        <p:nvPicPr>
          <p:cNvPr id="7" name="Grafik 6">
            <a:extLst>
              <a:ext uri="{FF2B5EF4-FFF2-40B4-BE49-F238E27FC236}">
                <a16:creationId xmlns:a16="http://schemas.microsoft.com/office/drawing/2014/main" id="{CB5A9A57-862B-4CD3-A9D1-2741CAC1330A}"/>
              </a:ext>
            </a:extLst>
          </p:cNvPr>
          <p:cNvPicPr>
            <a:picLocks noChangeAspect="1"/>
          </p:cNvPicPr>
          <p:nvPr/>
        </p:nvPicPr>
        <p:blipFill>
          <a:blip r:embed="rId2"/>
          <a:stretch>
            <a:fillRect/>
          </a:stretch>
        </p:blipFill>
        <p:spPr>
          <a:xfrm>
            <a:off x="5063722" y="0"/>
            <a:ext cx="1969892" cy="652007"/>
          </a:xfrm>
          <a:prstGeom prst="rect">
            <a:avLst/>
          </a:prstGeom>
        </p:spPr>
      </p:pic>
    </p:spTree>
    <p:extLst>
      <p:ext uri="{BB962C8B-B14F-4D97-AF65-F5344CB8AC3E}">
        <p14:creationId xmlns:p14="http://schemas.microsoft.com/office/powerpoint/2010/main" val="7440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t>6</a:t>
            </a:fld>
            <a:endParaRPr lang="de-DE"/>
          </a:p>
        </p:txBody>
      </p:sp>
      <p:sp>
        <p:nvSpPr>
          <p:cNvPr id="5" name="Titel 4"/>
          <p:cNvSpPr>
            <a:spLocks noGrp="1"/>
          </p:cNvSpPr>
          <p:nvPr>
            <p:ph type="title"/>
          </p:nvPr>
        </p:nvSpPr>
        <p:spPr>
          <a:xfrm>
            <a:off x="501215" y="120810"/>
            <a:ext cx="8579174" cy="703472"/>
          </a:xfrm>
        </p:spPr>
        <p:txBody>
          <a:bodyPr/>
          <a:lstStyle/>
          <a:p>
            <a:r>
              <a:rPr lang="de-DE" sz="2000" dirty="0"/>
              <a:t>KIDA – Stichprobe</a:t>
            </a:r>
            <a:endParaRPr lang="de-DE" sz="1500" dirty="0"/>
          </a:p>
        </p:txBody>
      </p:sp>
      <p:sp>
        <p:nvSpPr>
          <p:cNvPr id="8" name="Rechteck: abgerundete Ecken 7">
            <a:extLst>
              <a:ext uri="{FF2B5EF4-FFF2-40B4-BE49-F238E27FC236}">
                <a16:creationId xmlns:a16="http://schemas.microsoft.com/office/drawing/2014/main" id="{D1D932E5-0735-4CE9-8B27-23F4C433A97F}"/>
              </a:ext>
            </a:extLst>
          </p:cNvPr>
          <p:cNvSpPr/>
          <p:nvPr/>
        </p:nvSpPr>
        <p:spPr>
          <a:xfrm>
            <a:off x="985963" y="1456556"/>
            <a:ext cx="1419209" cy="970506"/>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accent1">
                    <a:lumMod val="50000"/>
                  </a:schemeClr>
                </a:solidFill>
              </a:rPr>
              <a:t>Eltern von Kindern </a:t>
            </a:r>
            <a:br>
              <a:rPr lang="de-DE" b="1" dirty="0">
                <a:solidFill>
                  <a:schemeClr val="accent1">
                    <a:lumMod val="50000"/>
                  </a:schemeClr>
                </a:solidFill>
              </a:rPr>
            </a:br>
            <a:r>
              <a:rPr lang="de-DE" b="1" dirty="0">
                <a:solidFill>
                  <a:schemeClr val="accent1">
                    <a:lumMod val="50000"/>
                  </a:schemeClr>
                </a:solidFill>
              </a:rPr>
              <a:t>3-15 Jahre</a:t>
            </a:r>
          </a:p>
        </p:txBody>
      </p:sp>
      <p:sp>
        <p:nvSpPr>
          <p:cNvPr id="10" name="Rechteck: abgerundete Ecken 9">
            <a:extLst>
              <a:ext uri="{FF2B5EF4-FFF2-40B4-BE49-F238E27FC236}">
                <a16:creationId xmlns:a16="http://schemas.microsoft.com/office/drawing/2014/main" id="{23F0979B-461D-4735-BC17-8C60FDCB8414}"/>
              </a:ext>
            </a:extLst>
          </p:cNvPr>
          <p:cNvSpPr/>
          <p:nvPr/>
        </p:nvSpPr>
        <p:spPr>
          <a:xfrm>
            <a:off x="985962" y="2571750"/>
            <a:ext cx="1419209" cy="755593"/>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t>Jugendliche 16-17 Jahre</a:t>
            </a:r>
          </a:p>
        </p:txBody>
      </p:sp>
      <p:pic>
        <p:nvPicPr>
          <p:cNvPr id="18" name="Grafik 17">
            <a:extLst>
              <a:ext uri="{FF2B5EF4-FFF2-40B4-BE49-F238E27FC236}">
                <a16:creationId xmlns:a16="http://schemas.microsoft.com/office/drawing/2014/main" id="{9F44F47F-D37F-410A-AD21-CEEBDFBF5C4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57529" y="2747575"/>
            <a:ext cx="898405" cy="1032496"/>
          </a:xfrm>
          <a:prstGeom prst="rect">
            <a:avLst/>
          </a:prstGeom>
        </p:spPr>
      </p:pic>
      <p:sp>
        <p:nvSpPr>
          <p:cNvPr id="9" name="Rechteck 8">
            <a:extLst>
              <a:ext uri="{FF2B5EF4-FFF2-40B4-BE49-F238E27FC236}">
                <a16:creationId xmlns:a16="http://schemas.microsoft.com/office/drawing/2014/main" id="{1EFEA91E-88EB-4C29-B53A-83448E7BF3EC}"/>
              </a:ext>
            </a:extLst>
          </p:cNvPr>
          <p:cNvSpPr/>
          <p:nvPr/>
        </p:nvSpPr>
        <p:spPr>
          <a:xfrm>
            <a:off x="2758430" y="2034342"/>
            <a:ext cx="758633" cy="785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pPr>
            <a:r>
              <a:rPr lang="de-DE" sz="1600" b="1" dirty="0">
                <a:solidFill>
                  <a:schemeClr val="accent1">
                    <a:lumMod val="50000"/>
                  </a:schemeClr>
                </a:solidFill>
                <a:latin typeface="Arial Narrow" panose="020B0606020202030204" pitchFamily="34" charset="0"/>
              </a:rPr>
              <a:t>N = ca. 700 / Monat</a:t>
            </a:r>
          </a:p>
        </p:txBody>
      </p:sp>
      <p:sp>
        <p:nvSpPr>
          <p:cNvPr id="12" name="Rechteck 11">
            <a:extLst>
              <a:ext uri="{FF2B5EF4-FFF2-40B4-BE49-F238E27FC236}">
                <a16:creationId xmlns:a16="http://schemas.microsoft.com/office/drawing/2014/main" id="{E0E1B892-A20A-48FB-9BE0-623F08A7D35C}"/>
              </a:ext>
            </a:extLst>
          </p:cNvPr>
          <p:cNvSpPr/>
          <p:nvPr/>
        </p:nvSpPr>
        <p:spPr>
          <a:xfrm>
            <a:off x="3478986" y="3009461"/>
            <a:ext cx="2143917" cy="70379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5000"/>
              </a:lnSpc>
            </a:pPr>
            <a:r>
              <a:rPr lang="de-DE" sz="1600" b="1" dirty="0">
                <a:solidFill>
                  <a:schemeClr val="accent1">
                    <a:lumMod val="50000"/>
                  </a:schemeClr>
                </a:solidFill>
              </a:rPr>
              <a:t>Basis-Items </a:t>
            </a:r>
            <a:r>
              <a:rPr lang="de-DE" sz="1600" dirty="0">
                <a:solidFill>
                  <a:schemeClr val="accent1">
                    <a:lumMod val="50000"/>
                  </a:schemeClr>
                </a:solidFill>
              </a:rPr>
              <a:t>(5 min), Soziodemographie, Besuch Einrichtungen</a:t>
            </a:r>
          </a:p>
        </p:txBody>
      </p:sp>
      <p:sp>
        <p:nvSpPr>
          <p:cNvPr id="14" name="Rechteck 13">
            <a:extLst>
              <a:ext uri="{FF2B5EF4-FFF2-40B4-BE49-F238E27FC236}">
                <a16:creationId xmlns:a16="http://schemas.microsoft.com/office/drawing/2014/main" id="{15BB7D38-24A6-4D7E-9FF0-DD8D6DAC79B0}"/>
              </a:ext>
            </a:extLst>
          </p:cNvPr>
          <p:cNvSpPr/>
          <p:nvPr/>
        </p:nvSpPr>
        <p:spPr>
          <a:xfrm>
            <a:off x="3478987" y="995579"/>
            <a:ext cx="2145273" cy="432195"/>
          </a:xfrm>
          <a:prstGeom prst="rect">
            <a:avLst/>
          </a:prstGeom>
          <a:solidFill>
            <a:srgbClr val="F1A2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accent1">
                    <a:lumMod val="50000"/>
                  </a:schemeClr>
                </a:solidFill>
              </a:rPr>
              <a:t>Telefon-Befragung</a:t>
            </a:r>
          </a:p>
        </p:txBody>
      </p:sp>
      <p:sp>
        <p:nvSpPr>
          <p:cNvPr id="15" name="Rechteck 14">
            <a:extLst>
              <a:ext uri="{FF2B5EF4-FFF2-40B4-BE49-F238E27FC236}">
                <a16:creationId xmlns:a16="http://schemas.microsoft.com/office/drawing/2014/main" id="{9DD6B862-4363-4BF0-B24D-78E20C56B5A1}"/>
              </a:ext>
            </a:extLst>
          </p:cNvPr>
          <p:cNvSpPr/>
          <p:nvPr/>
        </p:nvSpPr>
        <p:spPr>
          <a:xfrm>
            <a:off x="3478986" y="1528114"/>
            <a:ext cx="2143918" cy="140050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85000"/>
              </a:lnSpc>
            </a:pPr>
            <a:r>
              <a:rPr lang="de-DE" sz="1600" b="1" dirty="0">
                <a:solidFill>
                  <a:schemeClr val="accent1">
                    <a:lumMod val="50000"/>
                  </a:schemeClr>
                </a:solidFill>
              </a:rPr>
              <a:t>Kernfragebogen </a:t>
            </a:r>
            <a:br>
              <a:rPr lang="de-DE" sz="1600" b="1" dirty="0">
                <a:solidFill>
                  <a:schemeClr val="accent1">
                    <a:lumMod val="50000"/>
                  </a:schemeClr>
                </a:solidFill>
              </a:rPr>
            </a:br>
            <a:r>
              <a:rPr lang="de-DE" sz="1600" dirty="0">
                <a:solidFill>
                  <a:schemeClr val="accent1">
                    <a:lumMod val="50000"/>
                  </a:schemeClr>
                </a:solidFill>
              </a:rPr>
              <a:t>(15 min)</a:t>
            </a:r>
          </a:p>
          <a:p>
            <a:pPr marL="182563" indent="-182563">
              <a:lnSpc>
                <a:spcPct val="85000"/>
              </a:lnSpc>
              <a:buFont typeface="Arial" panose="020B0604020202020204" pitchFamily="34" charset="0"/>
              <a:buChar char="•"/>
            </a:pPr>
            <a:r>
              <a:rPr lang="de-DE" sz="1600" dirty="0" err="1">
                <a:solidFill>
                  <a:schemeClr val="accent1">
                    <a:lumMod val="50000"/>
                  </a:schemeClr>
                </a:solidFill>
              </a:rPr>
              <a:t>Körperl</a:t>
            </a:r>
            <a:r>
              <a:rPr lang="de-DE" sz="1600" dirty="0">
                <a:solidFill>
                  <a:schemeClr val="accent1">
                    <a:lumMod val="50000"/>
                  </a:schemeClr>
                </a:solidFill>
              </a:rPr>
              <a:t>. Gesundheit</a:t>
            </a:r>
          </a:p>
          <a:p>
            <a:pPr marL="182563" indent="-182563">
              <a:lnSpc>
                <a:spcPct val="85000"/>
              </a:lnSpc>
              <a:buFont typeface="Arial" panose="020B0604020202020204" pitchFamily="34" charset="0"/>
              <a:buChar char="•"/>
            </a:pPr>
            <a:r>
              <a:rPr lang="de-DE" sz="1600" dirty="0">
                <a:solidFill>
                  <a:schemeClr val="accent1">
                    <a:lumMod val="50000"/>
                  </a:schemeClr>
                </a:solidFill>
              </a:rPr>
              <a:t>psych. Gesundheit</a:t>
            </a:r>
          </a:p>
          <a:p>
            <a:pPr marL="182563" indent="-182563">
              <a:lnSpc>
                <a:spcPct val="85000"/>
              </a:lnSpc>
              <a:buFont typeface="Arial" panose="020B0604020202020204" pitchFamily="34" charset="0"/>
              <a:buChar char="•"/>
            </a:pPr>
            <a:r>
              <a:rPr lang="de-DE" sz="1600" dirty="0">
                <a:solidFill>
                  <a:schemeClr val="accent1">
                    <a:lumMod val="50000"/>
                  </a:schemeClr>
                </a:solidFill>
              </a:rPr>
              <a:t>Bewegungsverhalten </a:t>
            </a:r>
          </a:p>
        </p:txBody>
      </p:sp>
      <p:pic>
        <p:nvPicPr>
          <p:cNvPr id="24" name="Grafik 23">
            <a:extLst>
              <a:ext uri="{FF2B5EF4-FFF2-40B4-BE49-F238E27FC236}">
                <a16:creationId xmlns:a16="http://schemas.microsoft.com/office/drawing/2014/main" id="{1EF79884-9720-4580-8329-DA27B62A8830}"/>
              </a:ext>
            </a:extLst>
          </p:cNvPr>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6750" y="1129085"/>
            <a:ext cx="512557" cy="1271544"/>
          </a:xfrm>
          <a:prstGeom prst="rect">
            <a:avLst/>
          </a:prstGeom>
        </p:spPr>
      </p:pic>
      <p:pic>
        <p:nvPicPr>
          <p:cNvPr id="25" name="Grafik 24">
            <a:extLst>
              <a:ext uri="{FF2B5EF4-FFF2-40B4-BE49-F238E27FC236}">
                <a16:creationId xmlns:a16="http://schemas.microsoft.com/office/drawing/2014/main" id="{18331D69-09F8-4A02-8982-EF2AD725E9B1}"/>
              </a:ext>
            </a:extLst>
          </p:cNvPr>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87" y="1119571"/>
            <a:ext cx="515252" cy="1341018"/>
          </a:xfrm>
          <a:prstGeom prst="rect">
            <a:avLst/>
          </a:prstGeom>
          <a:effectLst/>
        </p:spPr>
      </p:pic>
      <p:pic>
        <p:nvPicPr>
          <p:cNvPr id="26" name="Grafik 25">
            <a:extLst>
              <a:ext uri="{FF2B5EF4-FFF2-40B4-BE49-F238E27FC236}">
                <a16:creationId xmlns:a16="http://schemas.microsoft.com/office/drawing/2014/main" id="{96365430-3268-409A-A2BA-622C40ECCF4E}"/>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80104"/>
          <a:stretch/>
        </p:blipFill>
        <p:spPr>
          <a:xfrm>
            <a:off x="733610" y="1741739"/>
            <a:ext cx="362248" cy="831738"/>
          </a:xfrm>
          <a:prstGeom prst="rect">
            <a:avLst/>
          </a:prstGeom>
        </p:spPr>
      </p:pic>
      <p:sp>
        <p:nvSpPr>
          <p:cNvPr id="27" name="Geschweifte Klammer rechts 26">
            <a:extLst>
              <a:ext uri="{FF2B5EF4-FFF2-40B4-BE49-F238E27FC236}">
                <a16:creationId xmlns:a16="http://schemas.microsoft.com/office/drawing/2014/main" id="{784539FA-B454-45F7-A47A-3E5AD90F5285}"/>
              </a:ext>
            </a:extLst>
          </p:cNvPr>
          <p:cNvSpPr/>
          <p:nvPr/>
        </p:nvSpPr>
        <p:spPr>
          <a:xfrm>
            <a:off x="2489983" y="1386986"/>
            <a:ext cx="349917" cy="21361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0" name="Datumsplatzhalter 1">
            <a:extLst>
              <a:ext uri="{FF2B5EF4-FFF2-40B4-BE49-F238E27FC236}">
                <a16:creationId xmlns:a16="http://schemas.microsoft.com/office/drawing/2014/main" id="{53BDE8DC-2200-4F61-AD89-D07F0C138107}"/>
              </a:ext>
            </a:extLst>
          </p:cNvPr>
          <p:cNvSpPr>
            <a:spLocks noGrp="1"/>
          </p:cNvSpPr>
          <p:nvPr>
            <p:ph type="dt" sz="half" idx="10"/>
          </p:nvPr>
        </p:nvSpPr>
        <p:spPr>
          <a:xfrm>
            <a:off x="564826" y="4767263"/>
            <a:ext cx="1860421" cy="273844"/>
          </a:xfrm>
        </p:spPr>
        <p:txBody>
          <a:bodyPr/>
          <a:lstStyle/>
          <a:p>
            <a:r>
              <a:rPr lang="de-DE" dirty="0"/>
              <a:t>03.08.22</a:t>
            </a:r>
          </a:p>
        </p:txBody>
      </p:sp>
      <p:sp>
        <p:nvSpPr>
          <p:cNvPr id="31" name="Fußzeilenplatzhalter 2">
            <a:extLst>
              <a:ext uri="{FF2B5EF4-FFF2-40B4-BE49-F238E27FC236}">
                <a16:creationId xmlns:a16="http://schemas.microsoft.com/office/drawing/2014/main" id="{F59A3F77-64FB-4914-BF38-49C5C2D9045E}"/>
              </a:ext>
            </a:extLst>
          </p:cNvPr>
          <p:cNvSpPr>
            <a:spLocks noGrp="1"/>
          </p:cNvSpPr>
          <p:nvPr>
            <p:ph type="ftr" sz="quarter" idx="11"/>
          </p:nvPr>
        </p:nvSpPr>
        <p:spPr>
          <a:xfrm>
            <a:off x="2699792" y="4767263"/>
            <a:ext cx="2895600" cy="273844"/>
          </a:xfrm>
        </p:spPr>
        <p:txBody>
          <a:bodyPr/>
          <a:lstStyle/>
          <a:p>
            <a:r>
              <a:rPr lang="de-DE" dirty="0"/>
              <a:t>KIDA Erster Quartalsbericht</a:t>
            </a:r>
          </a:p>
        </p:txBody>
      </p:sp>
      <p:sp>
        <p:nvSpPr>
          <p:cNvPr id="17" name="Rechteck 16">
            <a:extLst>
              <a:ext uri="{FF2B5EF4-FFF2-40B4-BE49-F238E27FC236}">
                <a16:creationId xmlns:a16="http://schemas.microsoft.com/office/drawing/2014/main" id="{9BE5630C-33AF-4992-AC98-1730B5B60ECE}"/>
              </a:ext>
            </a:extLst>
          </p:cNvPr>
          <p:cNvSpPr/>
          <p:nvPr/>
        </p:nvSpPr>
        <p:spPr>
          <a:xfrm>
            <a:off x="6709950" y="992804"/>
            <a:ext cx="2153547" cy="44261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olidFill>
                  <a:schemeClr val="accent1">
                    <a:lumMod val="50000"/>
                  </a:schemeClr>
                </a:solidFill>
              </a:rPr>
              <a:t>Online-Befragung</a:t>
            </a:r>
          </a:p>
        </p:txBody>
      </p:sp>
      <p:sp>
        <p:nvSpPr>
          <p:cNvPr id="19" name="Rechteck 18">
            <a:extLst>
              <a:ext uri="{FF2B5EF4-FFF2-40B4-BE49-F238E27FC236}">
                <a16:creationId xmlns:a16="http://schemas.microsoft.com/office/drawing/2014/main" id="{979F5EA1-6CAC-4258-80B6-A67008DE4AEA}"/>
              </a:ext>
            </a:extLst>
          </p:cNvPr>
          <p:cNvSpPr/>
          <p:nvPr/>
        </p:nvSpPr>
        <p:spPr>
          <a:xfrm>
            <a:off x="6730828" y="1558761"/>
            <a:ext cx="2111790" cy="173660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5000"/>
              </a:lnSpc>
            </a:pPr>
            <a:r>
              <a:rPr lang="de-DE" sz="1600" b="1" dirty="0">
                <a:solidFill>
                  <a:schemeClr val="accent1">
                    <a:lumMod val="50000"/>
                  </a:schemeClr>
                </a:solidFill>
              </a:rPr>
              <a:t>Vertiefende Befragung</a:t>
            </a:r>
          </a:p>
          <a:p>
            <a:pPr>
              <a:lnSpc>
                <a:spcPct val="85000"/>
              </a:lnSpc>
            </a:pPr>
            <a:r>
              <a:rPr lang="de-DE" sz="1600" dirty="0">
                <a:solidFill>
                  <a:schemeClr val="accent1">
                    <a:lumMod val="50000"/>
                  </a:schemeClr>
                </a:solidFill>
              </a:rPr>
              <a:t>(20 min)</a:t>
            </a:r>
          </a:p>
          <a:p>
            <a:pPr marL="182563" indent="-182563">
              <a:lnSpc>
                <a:spcPct val="85000"/>
              </a:lnSpc>
              <a:buFont typeface="Arial" panose="020B0604020202020204" pitchFamily="34" charset="0"/>
              <a:buChar char="•"/>
            </a:pPr>
            <a:r>
              <a:rPr lang="de-DE" sz="1600" dirty="0">
                <a:solidFill>
                  <a:schemeClr val="accent1">
                    <a:lumMod val="50000"/>
                  </a:schemeClr>
                </a:solidFill>
              </a:rPr>
              <a:t>Körperliche, psych. Gesundheit</a:t>
            </a:r>
          </a:p>
          <a:p>
            <a:pPr marL="182563" indent="-182563">
              <a:lnSpc>
                <a:spcPct val="85000"/>
              </a:lnSpc>
              <a:buFont typeface="Arial" panose="020B0604020202020204" pitchFamily="34" charset="0"/>
              <a:buChar char="•"/>
            </a:pPr>
            <a:r>
              <a:rPr lang="de-DE" sz="1600" dirty="0">
                <a:solidFill>
                  <a:schemeClr val="accent1">
                    <a:lumMod val="50000"/>
                  </a:schemeClr>
                </a:solidFill>
              </a:rPr>
              <a:t>Ressourcen</a:t>
            </a:r>
          </a:p>
          <a:p>
            <a:pPr marL="182563" indent="-182563">
              <a:lnSpc>
                <a:spcPct val="85000"/>
              </a:lnSpc>
              <a:buFont typeface="Arial" panose="020B0604020202020204" pitchFamily="34" charset="0"/>
              <a:buChar char="•"/>
            </a:pPr>
            <a:r>
              <a:rPr lang="de-DE" sz="1600" dirty="0">
                <a:solidFill>
                  <a:schemeClr val="accent1">
                    <a:lumMod val="50000"/>
                  </a:schemeClr>
                </a:solidFill>
              </a:rPr>
              <a:t>Nutzung Angebote</a:t>
            </a:r>
          </a:p>
          <a:p>
            <a:pPr marL="182563" indent="-182563">
              <a:lnSpc>
                <a:spcPct val="85000"/>
              </a:lnSpc>
              <a:buFont typeface="Arial" panose="020B0604020202020204" pitchFamily="34" charset="0"/>
              <a:buChar char="•"/>
            </a:pPr>
            <a:r>
              <a:rPr lang="de-DE" sz="1600" dirty="0">
                <a:solidFill>
                  <a:schemeClr val="accent1">
                    <a:lumMod val="50000"/>
                  </a:schemeClr>
                </a:solidFill>
              </a:rPr>
              <a:t>Ernährungsverhalten</a:t>
            </a:r>
          </a:p>
        </p:txBody>
      </p:sp>
      <p:sp>
        <p:nvSpPr>
          <p:cNvPr id="20" name="Rechteck 19">
            <a:extLst>
              <a:ext uri="{FF2B5EF4-FFF2-40B4-BE49-F238E27FC236}">
                <a16:creationId xmlns:a16="http://schemas.microsoft.com/office/drawing/2014/main" id="{79B3F04F-3984-4B08-8C2E-0FBFA050566C}"/>
              </a:ext>
            </a:extLst>
          </p:cNvPr>
          <p:cNvSpPr/>
          <p:nvPr/>
        </p:nvSpPr>
        <p:spPr>
          <a:xfrm>
            <a:off x="6017431" y="2064362"/>
            <a:ext cx="758633" cy="7854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pPr>
            <a:r>
              <a:rPr lang="de-DE" sz="1600" b="1" dirty="0">
                <a:solidFill>
                  <a:schemeClr val="accent1">
                    <a:lumMod val="50000"/>
                  </a:schemeClr>
                </a:solidFill>
                <a:latin typeface="Arial Narrow" panose="020B0606020202030204" pitchFamily="34" charset="0"/>
              </a:rPr>
              <a:t>Ziel </a:t>
            </a:r>
            <a:br>
              <a:rPr lang="de-DE" sz="1600" b="1" dirty="0">
                <a:solidFill>
                  <a:schemeClr val="accent1">
                    <a:lumMod val="50000"/>
                  </a:schemeClr>
                </a:solidFill>
                <a:latin typeface="Arial Narrow" panose="020B0606020202030204" pitchFamily="34" charset="0"/>
              </a:rPr>
            </a:br>
            <a:r>
              <a:rPr lang="de-DE" sz="1600" b="1" dirty="0">
                <a:solidFill>
                  <a:schemeClr val="accent1">
                    <a:lumMod val="50000"/>
                  </a:schemeClr>
                </a:solidFill>
                <a:latin typeface="Arial Narrow" panose="020B0606020202030204" pitchFamily="34" charset="0"/>
              </a:rPr>
              <a:t>N = ca. 350 / Monat</a:t>
            </a:r>
          </a:p>
        </p:txBody>
      </p:sp>
      <p:sp>
        <p:nvSpPr>
          <p:cNvPr id="21" name="Geschweifte Klammer rechts 20">
            <a:extLst>
              <a:ext uri="{FF2B5EF4-FFF2-40B4-BE49-F238E27FC236}">
                <a16:creationId xmlns:a16="http://schemas.microsoft.com/office/drawing/2014/main" id="{D25C8590-3ED3-47AF-8567-1552C088B1F4}"/>
              </a:ext>
            </a:extLst>
          </p:cNvPr>
          <p:cNvSpPr/>
          <p:nvPr/>
        </p:nvSpPr>
        <p:spPr>
          <a:xfrm>
            <a:off x="5733627" y="1435420"/>
            <a:ext cx="349917" cy="20877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2" name="Rechteck 21">
            <a:extLst>
              <a:ext uri="{FF2B5EF4-FFF2-40B4-BE49-F238E27FC236}">
                <a16:creationId xmlns:a16="http://schemas.microsoft.com/office/drawing/2014/main" id="{E5F1902E-C54D-4C78-88D5-8BC49695687B}"/>
              </a:ext>
            </a:extLst>
          </p:cNvPr>
          <p:cNvSpPr/>
          <p:nvPr/>
        </p:nvSpPr>
        <p:spPr>
          <a:xfrm>
            <a:off x="3517063" y="3856383"/>
            <a:ext cx="5325555" cy="312314"/>
          </a:xfrm>
          <a:prstGeom prst="rect">
            <a:avLst/>
          </a:prstGeom>
          <a:gradFill flip="none" rotWithShape="1">
            <a:gsLst>
              <a:gs pos="0">
                <a:srgbClr val="F9B073">
                  <a:tint val="66000"/>
                  <a:satMod val="160000"/>
                </a:srgbClr>
              </a:gs>
              <a:gs pos="18000">
                <a:srgbClr val="F1A261"/>
              </a:gs>
              <a:gs pos="78000">
                <a:srgbClr val="F9B073">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2">
                    <a:lumMod val="75000"/>
                  </a:schemeClr>
                </a:solidFill>
              </a:rPr>
              <a:t>ab 15.02.2022</a:t>
            </a:r>
          </a:p>
        </p:txBody>
      </p:sp>
      <p:sp>
        <p:nvSpPr>
          <p:cNvPr id="23" name="Rechteck 22">
            <a:extLst>
              <a:ext uri="{FF2B5EF4-FFF2-40B4-BE49-F238E27FC236}">
                <a16:creationId xmlns:a16="http://schemas.microsoft.com/office/drawing/2014/main" id="{C37DC574-9C84-4CB0-8B79-1851A76F5BD4}"/>
              </a:ext>
            </a:extLst>
          </p:cNvPr>
          <p:cNvSpPr/>
          <p:nvPr/>
        </p:nvSpPr>
        <p:spPr>
          <a:xfrm>
            <a:off x="6730829" y="4302549"/>
            <a:ext cx="2153548" cy="312314"/>
          </a:xfrm>
          <a:prstGeom prst="rect">
            <a:avLst/>
          </a:prstGeom>
          <a:gradFill flip="none" rotWithShape="1">
            <a:gsLst>
              <a:gs pos="0">
                <a:srgbClr val="BFE084"/>
              </a:gs>
              <a:gs pos="33000">
                <a:srgbClr val="B9D08C">
                  <a:tint val="44500"/>
                  <a:satMod val="160000"/>
                </a:srgbClr>
              </a:gs>
              <a:gs pos="100000">
                <a:srgbClr val="B9D08C">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2">
                    <a:lumMod val="75000"/>
                  </a:schemeClr>
                </a:solidFill>
              </a:rPr>
              <a:t>ab 20.04.2022</a:t>
            </a:r>
          </a:p>
        </p:txBody>
      </p:sp>
    </p:spTree>
    <p:extLst>
      <p:ext uri="{BB962C8B-B14F-4D97-AF65-F5344CB8AC3E}">
        <p14:creationId xmlns:p14="http://schemas.microsoft.com/office/powerpoint/2010/main" val="15561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27" grpId="0" animBg="1"/>
      <p:bldP spid="17" grpId="0" animBg="1"/>
      <p:bldP spid="19" grpId="0" animBg="1"/>
      <p:bldP spid="20" grpId="0"/>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3458816" y="835947"/>
            <a:ext cx="5262930" cy="3519392"/>
          </a:xfrm>
        </p:spPr>
        <p:txBody>
          <a:bodyPr>
            <a:normAutofit/>
          </a:bodyPr>
          <a:lstStyle/>
          <a:p>
            <a:pPr marL="0" lvl="0" indent="0">
              <a:buNone/>
            </a:pPr>
            <a:r>
              <a:rPr lang="de-DE" b="1" dirty="0"/>
              <a:t>Datenbasis:</a:t>
            </a:r>
          </a:p>
          <a:p>
            <a:pPr marL="269875" lvl="0" indent="-269875"/>
            <a:r>
              <a:rPr lang="de-DE" dirty="0"/>
              <a:t>Zeitraum 09.02. bis 15.05.2022</a:t>
            </a:r>
          </a:p>
          <a:p>
            <a:pPr marL="269875" lvl="0" indent="-269875"/>
            <a:r>
              <a:rPr lang="de-DE" dirty="0"/>
              <a:t>3 Monate (erstes Quartal)</a:t>
            </a:r>
          </a:p>
          <a:p>
            <a:pPr marL="269875" lvl="0" indent="-269875"/>
            <a:r>
              <a:rPr lang="de-DE" dirty="0"/>
              <a:t>ausschließlich telefonische Befragung</a:t>
            </a:r>
          </a:p>
          <a:p>
            <a:pPr marL="0" indent="0">
              <a:buNone/>
            </a:pPr>
            <a:r>
              <a:rPr lang="de-DE" b="1" dirty="0"/>
              <a:t>Stichprobe:</a:t>
            </a:r>
          </a:p>
          <a:p>
            <a:pPr marL="269875" indent="-269875"/>
            <a:r>
              <a:rPr lang="de-DE" dirty="0"/>
              <a:t>Es wurden Eltern von </a:t>
            </a:r>
            <a:r>
              <a:rPr lang="de-DE" b="1" dirty="0">
                <a:solidFill>
                  <a:schemeClr val="tx2"/>
                </a:solidFill>
              </a:rPr>
              <a:t>1.189</a:t>
            </a:r>
            <a:r>
              <a:rPr lang="de-DE" dirty="0"/>
              <a:t> Kindern (3-15 Jahre) befragt </a:t>
            </a:r>
          </a:p>
          <a:p>
            <a:pPr lvl="0"/>
            <a:endParaRPr lang="de-DE" dirty="0"/>
          </a:p>
          <a:p>
            <a:pPr lvl="0"/>
            <a:endParaRPr lang="de-DE" dirty="0"/>
          </a:p>
          <a:p>
            <a:pPr lvl="0"/>
            <a:endParaRPr lang="de-DE" dirty="0"/>
          </a:p>
          <a:p>
            <a:pPr lvl="0"/>
            <a:endParaRPr lang="de-DE" dirty="0"/>
          </a:p>
          <a:p>
            <a:pPr lvl="0"/>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7</a:t>
            </a:fld>
            <a:endParaRPr lang="de-DE"/>
          </a:p>
        </p:txBody>
      </p:sp>
      <p:sp>
        <p:nvSpPr>
          <p:cNvPr id="5" name="Titel 4"/>
          <p:cNvSpPr>
            <a:spLocks noGrp="1"/>
          </p:cNvSpPr>
          <p:nvPr>
            <p:ph type="title"/>
          </p:nvPr>
        </p:nvSpPr>
        <p:spPr>
          <a:xfrm>
            <a:off x="501215" y="120810"/>
            <a:ext cx="8579174" cy="703472"/>
          </a:xfrm>
        </p:spPr>
        <p:txBody>
          <a:bodyPr/>
          <a:lstStyle/>
          <a:p>
            <a:r>
              <a:rPr lang="de-DE" sz="2000" dirty="0"/>
              <a:t>KIDA – Erster Quartalsbericht </a:t>
            </a:r>
            <a:r>
              <a:rPr lang="de-DE" sz="2000" dirty="0">
                <a:solidFill>
                  <a:srgbClr val="C00000"/>
                </a:solidFill>
              </a:rPr>
              <a:t>(online ab 10.08.22)</a:t>
            </a:r>
            <a:endParaRPr lang="de-DE" sz="1500" dirty="0">
              <a:solidFill>
                <a:srgbClr val="C00000"/>
              </a:solidFill>
            </a:endParaRPr>
          </a:p>
        </p:txBody>
      </p:sp>
      <p:pic>
        <p:nvPicPr>
          <p:cNvPr id="6" name="Grafik 5">
            <a:extLst>
              <a:ext uri="{FF2B5EF4-FFF2-40B4-BE49-F238E27FC236}">
                <a16:creationId xmlns:a16="http://schemas.microsoft.com/office/drawing/2014/main" id="{3F6719B8-2804-4F14-B492-20112D11353E}"/>
              </a:ext>
            </a:extLst>
          </p:cNvPr>
          <p:cNvPicPr>
            <a:picLocks noChangeAspect="1"/>
          </p:cNvPicPr>
          <p:nvPr/>
        </p:nvPicPr>
        <p:blipFill rotWithShape="1">
          <a:blip r:embed="rId2"/>
          <a:srcRect l="37579" t="27183" r="37752" b="13635"/>
          <a:stretch/>
        </p:blipFill>
        <p:spPr>
          <a:xfrm>
            <a:off x="422254" y="773464"/>
            <a:ext cx="2781168" cy="3753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8" name="Tabelle 7">
            <a:extLst>
              <a:ext uri="{FF2B5EF4-FFF2-40B4-BE49-F238E27FC236}">
                <a16:creationId xmlns:a16="http://schemas.microsoft.com/office/drawing/2014/main" id="{DE531305-9844-493E-A177-E8A3C5FDE1D8}"/>
              </a:ext>
            </a:extLst>
          </p:cNvPr>
          <p:cNvGraphicFramePr>
            <a:graphicFrameLocks noGrp="1"/>
          </p:cNvGraphicFramePr>
          <p:nvPr>
            <p:extLst>
              <p:ext uri="{D42A27DB-BD31-4B8C-83A1-F6EECF244321}">
                <p14:modId xmlns:p14="http://schemas.microsoft.com/office/powerpoint/2010/main" val="1189358466"/>
              </p:ext>
            </p:extLst>
          </p:nvPr>
        </p:nvGraphicFramePr>
        <p:xfrm>
          <a:off x="3608551" y="3316970"/>
          <a:ext cx="2323484" cy="1240404"/>
        </p:xfrm>
        <a:graphic>
          <a:graphicData uri="http://schemas.openxmlformats.org/drawingml/2006/table">
            <a:tbl>
              <a:tblPr firstRow="1" firstCol="1" bandRow="1"/>
              <a:tblGrid>
                <a:gridCol w="1164247">
                  <a:extLst>
                    <a:ext uri="{9D8B030D-6E8A-4147-A177-3AD203B41FA5}">
                      <a16:colId xmlns:a16="http://schemas.microsoft.com/office/drawing/2014/main" val="1063549762"/>
                    </a:ext>
                  </a:extLst>
                </a:gridCol>
                <a:gridCol w="1159237">
                  <a:extLst>
                    <a:ext uri="{9D8B030D-6E8A-4147-A177-3AD203B41FA5}">
                      <a16:colId xmlns:a16="http://schemas.microsoft.com/office/drawing/2014/main" val="2600143344"/>
                    </a:ext>
                  </a:extLst>
                </a:gridCol>
              </a:tblGrid>
              <a:tr h="310101">
                <a:tc>
                  <a:txBody>
                    <a:bodyPr/>
                    <a:lstStyle/>
                    <a:p>
                      <a:pPr algn="just">
                        <a:lnSpc>
                          <a:spcPct val="115000"/>
                        </a:lnSpc>
                        <a:spcAft>
                          <a:spcPts val="0"/>
                        </a:spcAft>
                      </a:pPr>
                      <a:r>
                        <a:rPr lang="de-DE" sz="1500" b="1" dirty="0">
                          <a:effectLst/>
                          <a:latin typeface="Scala Sans OT" panose="020B0504030101020104" pitchFamily="34" charset="0"/>
                          <a:ea typeface="Times New Roman" panose="02020603050405020304" pitchFamily="18" charset="0"/>
                          <a:cs typeface="Times New Roman" panose="02020603050405020304" pitchFamily="18" charset="0"/>
                        </a:rPr>
                        <a:t>3-6 Jahre</a:t>
                      </a:r>
                      <a:endParaRPr lang="de-DE" sz="1500" dirty="0">
                        <a:effectLst/>
                        <a:latin typeface="Scala Sans OT" panose="020B0504030101020104" pitchFamily="34"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de-DE" sz="1500">
                          <a:effectLst/>
                          <a:latin typeface="Scala Sans OT" panose="020B0504030101020104" pitchFamily="34" charset="0"/>
                          <a:ea typeface="Times New Roman" panose="02020603050405020304" pitchFamily="18" charset="0"/>
                          <a:cs typeface="Times New Roman" panose="02020603050405020304" pitchFamily="18" charset="0"/>
                        </a:rPr>
                        <a:t>328 </a:t>
                      </a: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42163575"/>
                  </a:ext>
                </a:extLst>
              </a:tr>
              <a:tr h="310101">
                <a:tc>
                  <a:txBody>
                    <a:bodyPr/>
                    <a:lstStyle/>
                    <a:p>
                      <a:pPr algn="just">
                        <a:lnSpc>
                          <a:spcPct val="115000"/>
                        </a:lnSpc>
                        <a:spcAft>
                          <a:spcPts val="0"/>
                        </a:spcAft>
                      </a:pPr>
                      <a:r>
                        <a:rPr lang="de-DE" sz="1500" b="1" dirty="0">
                          <a:effectLst/>
                          <a:latin typeface="Scala Sans OT" panose="020B0504030101020104" pitchFamily="34" charset="0"/>
                          <a:ea typeface="Times New Roman" panose="02020603050405020304" pitchFamily="18" charset="0"/>
                          <a:cs typeface="Times New Roman" panose="02020603050405020304" pitchFamily="18" charset="0"/>
                        </a:rPr>
                        <a:t>7-10 Jahre</a:t>
                      </a:r>
                      <a:endParaRPr lang="de-DE" sz="1500" dirty="0">
                        <a:effectLst/>
                        <a:latin typeface="Scala Sans OT" panose="020B0504030101020104" pitchFamily="34"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de-DE" sz="1500" dirty="0">
                          <a:effectLst/>
                          <a:latin typeface="Scala Sans OT" panose="020B0504030101020104" pitchFamily="34" charset="0"/>
                          <a:ea typeface="Times New Roman" panose="02020603050405020304" pitchFamily="18" charset="0"/>
                          <a:cs typeface="Times New Roman" panose="02020603050405020304" pitchFamily="18" charset="0"/>
                        </a:rPr>
                        <a:t>332 </a:t>
                      </a: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7091495"/>
                  </a:ext>
                </a:extLst>
              </a:tr>
              <a:tr h="310101">
                <a:tc>
                  <a:txBody>
                    <a:bodyPr/>
                    <a:lstStyle/>
                    <a:p>
                      <a:pPr algn="just">
                        <a:lnSpc>
                          <a:spcPct val="115000"/>
                        </a:lnSpc>
                        <a:spcAft>
                          <a:spcPts val="0"/>
                        </a:spcAft>
                      </a:pPr>
                      <a:r>
                        <a:rPr lang="de-DE" sz="1500" b="1" dirty="0">
                          <a:effectLst/>
                          <a:latin typeface="Scala Sans OT" panose="020B0504030101020104" pitchFamily="34" charset="0"/>
                          <a:ea typeface="Times New Roman" panose="02020603050405020304" pitchFamily="18" charset="0"/>
                          <a:cs typeface="Times New Roman" panose="02020603050405020304" pitchFamily="18" charset="0"/>
                        </a:rPr>
                        <a:t>11-13 Jahre</a:t>
                      </a:r>
                      <a:endParaRPr lang="de-DE" sz="1500" dirty="0">
                        <a:effectLst/>
                        <a:latin typeface="Scala Sans OT" panose="020B0504030101020104" pitchFamily="34"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de-DE" sz="1500" dirty="0">
                          <a:effectLst/>
                          <a:latin typeface="Scala Sans OT" panose="020B0504030101020104" pitchFamily="34" charset="0"/>
                          <a:ea typeface="Times New Roman" panose="02020603050405020304" pitchFamily="18" charset="0"/>
                          <a:cs typeface="Times New Roman" panose="02020603050405020304" pitchFamily="18" charset="0"/>
                        </a:rPr>
                        <a:t>297</a:t>
                      </a: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520236978"/>
                  </a:ext>
                </a:extLst>
              </a:tr>
              <a:tr h="310101">
                <a:tc>
                  <a:txBody>
                    <a:bodyPr/>
                    <a:lstStyle/>
                    <a:p>
                      <a:pPr algn="just">
                        <a:lnSpc>
                          <a:spcPct val="115000"/>
                        </a:lnSpc>
                        <a:spcAft>
                          <a:spcPts val="0"/>
                        </a:spcAft>
                      </a:pPr>
                      <a:r>
                        <a:rPr lang="de-DE" sz="1500" b="1" dirty="0">
                          <a:effectLst/>
                          <a:latin typeface="Scala Sans OT" panose="020B0504030101020104" pitchFamily="34" charset="0"/>
                          <a:ea typeface="Times New Roman" panose="02020603050405020304" pitchFamily="18" charset="0"/>
                          <a:cs typeface="Times New Roman" panose="02020603050405020304" pitchFamily="18" charset="0"/>
                        </a:rPr>
                        <a:t>14-15 Jahre</a:t>
                      </a:r>
                      <a:endParaRPr lang="de-DE" sz="1500" dirty="0">
                        <a:effectLst/>
                        <a:latin typeface="Scala Sans OT" panose="020B0504030101020104" pitchFamily="34"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de-DE" sz="1500" dirty="0">
                          <a:effectLst/>
                          <a:latin typeface="Scala Sans OT" panose="020B0504030101020104" pitchFamily="34" charset="0"/>
                          <a:ea typeface="Times New Roman" panose="02020603050405020304" pitchFamily="18" charset="0"/>
                          <a:cs typeface="Times New Roman" panose="02020603050405020304" pitchFamily="18" charset="0"/>
                        </a:rPr>
                        <a:t>232</a:t>
                      </a:r>
                    </a:p>
                  </a:txBody>
                  <a:tcPr marL="51435" marR="51435"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429871373"/>
                  </a:ext>
                </a:extLst>
              </a:tr>
            </a:tbl>
          </a:graphicData>
        </a:graphic>
      </p:graphicFrame>
      <p:pic>
        <p:nvPicPr>
          <p:cNvPr id="9" name="Grafik 8">
            <a:extLst>
              <a:ext uri="{FF2B5EF4-FFF2-40B4-BE49-F238E27FC236}">
                <a16:creationId xmlns:a16="http://schemas.microsoft.com/office/drawing/2014/main" id="{7109624B-01BA-419A-95C1-E628F89805E8}"/>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702989" y="3316970"/>
            <a:ext cx="493776" cy="853440"/>
          </a:xfrm>
          <a:prstGeom prst="rect">
            <a:avLst/>
          </a:prstGeom>
        </p:spPr>
      </p:pic>
      <p:pic>
        <p:nvPicPr>
          <p:cNvPr id="12" name="Grafik 11">
            <a:extLst>
              <a:ext uri="{FF2B5EF4-FFF2-40B4-BE49-F238E27FC236}">
                <a16:creationId xmlns:a16="http://schemas.microsoft.com/office/drawing/2014/main" id="{B028D3C0-A7F5-43D4-B50C-4F5E4329B092}"/>
              </a:ext>
            </a:extLst>
          </p:cNvPr>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blip>
          <a:srcRect l="4955" r="-1"/>
          <a:stretch/>
        </p:blipFill>
        <p:spPr>
          <a:xfrm>
            <a:off x="6486050" y="3248055"/>
            <a:ext cx="397675" cy="917448"/>
          </a:xfrm>
          <a:prstGeom prst="rect">
            <a:avLst/>
          </a:prstGeom>
        </p:spPr>
      </p:pic>
      <p:pic>
        <p:nvPicPr>
          <p:cNvPr id="14" name="Grafik 13">
            <a:extLst>
              <a:ext uri="{FF2B5EF4-FFF2-40B4-BE49-F238E27FC236}">
                <a16:creationId xmlns:a16="http://schemas.microsoft.com/office/drawing/2014/main" id="{BB09FC14-7568-44BD-89C8-951867659CCD}"/>
              </a:ext>
            </a:extLst>
          </p:cNvPr>
          <p:cNvPicPr>
            <a:picLocks noChangeAspect="1"/>
          </p:cNvPicPr>
          <p:nvPr/>
        </p:nvPicPr>
        <p:blipFill>
          <a:blip r:embed="rId5">
            <a:duotone>
              <a:schemeClr val="accent1">
                <a:shade val="45000"/>
                <a:satMod val="135000"/>
              </a:schemeClr>
              <a:prstClr val="white"/>
            </a:duotone>
          </a:blip>
          <a:stretch>
            <a:fillRect/>
          </a:stretch>
        </p:blipFill>
        <p:spPr>
          <a:xfrm>
            <a:off x="7884148" y="3156269"/>
            <a:ext cx="397675" cy="1035373"/>
          </a:xfrm>
          <a:prstGeom prst="rect">
            <a:avLst/>
          </a:prstGeom>
        </p:spPr>
      </p:pic>
      <p:pic>
        <p:nvPicPr>
          <p:cNvPr id="16" name="Grafik 15">
            <a:extLst>
              <a:ext uri="{FF2B5EF4-FFF2-40B4-BE49-F238E27FC236}">
                <a16:creationId xmlns:a16="http://schemas.microsoft.com/office/drawing/2014/main" id="{3BDB4863-AD14-43D3-BE5A-607FF2A4AE7D}"/>
              </a:ext>
            </a:extLst>
          </p:cNvPr>
          <p:cNvPicPr>
            <a:picLocks noChangeAspect="1"/>
          </p:cNvPicPr>
          <p:nvPr/>
        </p:nvPicPr>
        <p:blipFill>
          <a:blip r:embed="rId6">
            <a:duotone>
              <a:schemeClr val="accent1">
                <a:shade val="45000"/>
                <a:satMod val="135000"/>
              </a:schemeClr>
              <a:prstClr val="white"/>
            </a:duotone>
          </a:blip>
          <a:stretch>
            <a:fillRect/>
          </a:stretch>
        </p:blipFill>
        <p:spPr>
          <a:xfrm>
            <a:off x="7601894" y="3274194"/>
            <a:ext cx="344424" cy="917448"/>
          </a:xfrm>
          <a:prstGeom prst="rect">
            <a:avLst/>
          </a:prstGeom>
        </p:spPr>
      </p:pic>
      <p:sp>
        <p:nvSpPr>
          <p:cNvPr id="21" name="Textfeld 20">
            <a:extLst>
              <a:ext uri="{FF2B5EF4-FFF2-40B4-BE49-F238E27FC236}">
                <a16:creationId xmlns:a16="http://schemas.microsoft.com/office/drawing/2014/main" id="{44D6BB02-A457-4491-9157-9C23D0496029}"/>
              </a:ext>
            </a:extLst>
          </p:cNvPr>
          <p:cNvSpPr txBox="1"/>
          <p:nvPr/>
        </p:nvSpPr>
        <p:spPr>
          <a:xfrm>
            <a:off x="6394107" y="4194942"/>
            <a:ext cx="909223" cy="369332"/>
          </a:xfrm>
          <a:prstGeom prst="rect">
            <a:avLst/>
          </a:prstGeom>
          <a:noFill/>
        </p:spPr>
        <p:txBody>
          <a:bodyPr wrap="none" rtlCol="0">
            <a:spAutoFit/>
          </a:bodyPr>
          <a:lstStyle/>
          <a:p>
            <a:r>
              <a:rPr lang="de-DE" b="1" dirty="0">
                <a:solidFill>
                  <a:srgbClr val="C00000"/>
                </a:solidFill>
              </a:rPr>
              <a:t>n = 575</a:t>
            </a:r>
          </a:p>
        </p:txBody>
      </p:sp>
      <p:sp>
        <p:nvSpPr>
          <p:cNvPr id="22" name="Textfeld 21">
            <a:extLst>
              <a:ext uri="{FF2B5EF4-FFF2-40B4-BE49-F238E27FC236}">
                <a16:creationId xmlns:a16="http://schemas.microsoft.com/office/drawing/2014/main" id="{6824E0F7-BB35-4B28-8679-C50BA76C1998}"/>
              </a:ext>
            </a:extLst>
          </p:cNvPr>
          <p:cNvSpPr txBox="1"/>
          <p:nvPr/>
        </p:nvSpPr>
        <p:spPr>
          <a:xfrm>
            <a:off x="7505895" y="4189204"/>
            <a:ext cx="880369" cy="369332"/>
          </a:xfrm>
          <a:prstGeom prst="rect">
            <a:avLst/>
          </a:prstGeom>
          <a:noFill/>
        </p:spPr>
        <p:txBody>
          <a:bodyPr wrap="none" rtlCol="0">
            <a:spAutoFit/>
          </a:bodyPr>
          <a:lstStyle/>
          <a:p>
            <a:r>
              <a:rPr lang="de-DE" b="1" dirty="0">
                <a:solidFill>
                  <a:schemeClr val="accent1">
                    <a:lumMod val="75000"/>
                  </a:schemeClr>
                </a:solidFill>
              </a:rPr>
              <a:t>n = 614</a:t>
            </a:r>
          </a:p>
        </p:txBody>
      </p:sp>
      <p:sp>
        <p:nvSpPr>
          <p:cNvPr id="15" name="Datumsplatzhalter 1">
            <a:extLst>
              <a:ext uri="{FF2B5EF4-FFF2-40B4-BE49-F238E27FC236}">
                <a16:creationId xmlns:a16="http://schemas.microsoft.com/office/drawing/2014/main" id="{2396DB56-CF2A-4D8C-B590-93DDDDBCF9E1}"/>
              </a:ext>
            </a:extLst>
          </p:cNvPr>
          <p:cNvSpPr>
            <a:spLocks noGrp="1"/>
          </p:cNvSpPr>
          <p:nvPr>
            <p:ph type="dt" sz="half" idx="10"/>
          </p:nvPr>
        </p:nvSpPr>
        <p:spPr>
          <a:xfrm>
            <a:off x="564826" y="4767263"/>
            <a:ext cx="1860421" cy="273844"/>
          </a:xfrm>
        </p:spPr>
        <p:txBody>
          <a:bodyPr/>
          <a:lstStyle/>
          <a:p>
            <a:r>
              <a:rPr lang="de-DE" dirty="0"/>
              <a:t>03.08.22</a:t>
            </a:r>
          </a:p>
        </p:txBody>
      </p:sp>
      <p:sp>
        <p:nvSpPr>
          <p:cNvPr id="17" name="Fußzeilenplatzhalter 2">
            <a:extLst>
              <a:ext uri="{FF2B5EF4-FFF2-40B4-BE49-F238E27FC236}">
                <a16:creationId xmlns:a16="http://schemas.microsoft.com/office/drawing/2014/main" id="{89FF09DF-CC59-4989-BEFC-454A1C8F6462}"/>
              </a:ext>
            </a:extLst>
          </p:cNvPr>
          <p:cNvSpPr>
            <a:spLocks noGrp="1"/>
          </p:cNvSpPr>
          <p:nvPr>
            <p:ph type="ftr" sz="quarter" idx="11"/>
          </p:nvPr>
        </p:nvSpPr>
        <p:spPr>
          <a:xfrm>
            <a:off x="2699792" y="4767263"/>
            <a:ext cx="2895600" cy="273844"/>
          </a:xfrm>
        </p:spPr>
        <p:txBody>
          <a:bodyPr/>
          <a:lstStyle/>
          <a:p>
            <a:r>
              <a:rPr lang="de-DE" dirty="0"/>
              <a:t>KIDA Erster Quartalsbericht</a:t>
            </a:r>
          </a:p>
        </p:txBody>
      </p:sp>
    </p:spTree>
    <p:extLst>
      <p:ext uri="{BB962C8B-B14F-4D97-AF65-F5344CB8AC3E}">
        <p14:creationId xmlns:p14="http://schemas.microsoft.com/office/powerpoint/2010/main" val="287085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9DCC851-D17A-45AD-81AD-9AF5E1706B46}"/>
              </a:ext>
            </a:extLst>
          </p:cNvPr>
          <p:cNvPicPr>
            <a:picLocks noChangeAspect="1"/>
          </p:cNvPicPr>
          <p:nvPr/>
        </p:nvPicPr>
        <p:blipFill>
          <a:blip r:embed="rId2"/>
          <a:stretch>
            <a:fillRect/>
          </a:stretch>
        </p:blipFill>
        <p:spPr>
          <a:xfrm rot="20130835">
            <a:off x="-187541" y="791726"/>
            <a:ext cx="9116188" cy="3017330"/>
          </a:xfrm>
          <a:prstGeom prst="rect">
            <a:avLst/>
          </a:prstGeom>
        </p:spPr>
      </p:pic>
      <p:sp>
        <p:nvSpPr>
          <p:cNvPr id="11" name="Textplatzhalter 10"/>
          <p:cNvSpPr>
            <a:spLocks noGrp="1"/>
          </p:cNvSpPr>
          <p:nvPr>
            <p:ph type="body" sz="quarter" idx="13"/>
          </p:nvPr>
        </p:nvSpPr>
        <p:spPr>
          <a:xfrm>
            <a:off x="564826" y="1036704"/>
            <a:ext cx="7876019" cy="3606369"/>
          </a:xfrm>
          <a:solidFill>
            <a:srgbClr val="FFFFFF">
              <a:alpha val="74902"/>
            </a:srgbClr>
          </a:solidFill>
        </p:spPr>
        <p:txBody>
          <a:bodyPr>
            <a:noAutofit/>
          </a:bodyPr>
          <a:lstStyle/>
          <a:p>
            <a:pPr marL="0" indent="0">
              <a:lnSpc>
                <a:spcPct val="95000"/>
              </a:lnSpc>
              <a:spcBef>
                <a:spcPts val="600"/>
              </a:spcBef>
              <a:buNone/>
            </a:pPr>
            <a:r>
              <a:rPr lang="de-DE" sz="1800" b="1" dirty="0"/>
              <a:t>Infektionen und Schutzmaßnahmen</a:t>
            </a:r>
          </a:p>
          <a:p>
            <a:pPr>
              <a:lnSpc>
                <a:spcPct val="95000"/>
              </a:lnSpc>
              <a:spcBef>
                <a:spcPts val="600"/>
              </a:spcBef>
            </a:pPr>
            <a:r>
              <a:rPr lang="de-DE" sz="1800" dirty="0"/>
              <a:t>41 % der Kinder wurden jemals positiv auf SARS-CoV-2 getestet (PCR)</a:t>
            </a:r>
          </a:p>
          <a:p>
            <a:pPr>
              <a:lnSpc>
                <a:spcPct val="95000"/>
              </a:lnSpc>
              <a:spcBef>
                <a:spcPts val="600"/>
              </a:spcBef>
            </a:pPr>
            <a:r>
              <a:rPr lang="de-DE" sz="1800" dirty="0"/>
              <a:t>Masken- und Testpflicht waren noch sehr häufig (58% bzw. 78% aller Kinder)</a:t>
            </a:r>
          </a:p>
          <a:p>
            <a:pPr marL="0" lvl="0" indent="0">
              <a:lnSpc>
                <a:spcPct val="95000"/>
              </a:lnSpc>
              <a:spcBef>
                <a:spcPts val="600"/>
              </a:spcBef>
              <a:buNone/>
            </a:pPr>
            <a:r>
              <a:rPr lang="de-DE" sz="1700" b="1" dirty="0"/>
              <a:t>Körperliche und psychische Gesundheit</a:t>
            </a:r>
          </a:p>
          <a:p>
            <a:pPr lvl="0">
              <a:lnSpc>
                <a:spcPct val="95000"/>
              </a:lnSpc>
              <a:spcBef>
                <a:spcPts val="600"/>
              </a:spcBef>
            </a:pPr>
            <a:r>
              <a:rPr lang="de-DE" sz="1700" dirty="0"/>
              <a:t>Die überwiegende Mehrheit der Heranwachsenden hat einen (sehr) guten allgemeinen (92%) und psychischen Gesundheitszustand (92%, Elternangaben)</a:t>
            </a:r>
          </a:p>
          <a:p>
            <a:pPr lvl="0">
              <a:lnSpc>
                <a:spcPct val="95000"/>
              </a:lnSpc>
              <a:spcBef>
                <a:spcPts val="600"/>
              </a:spcBef>
            </a:pPr>
            <a:r>
              <a:rPr lang="de-DE" sz="1700" dirty="0"/>
              <a:t>Die psychische, soziale &amp; schulische Lebensqualität ist im Mittel im Normbereich</a:t>
            </a:r>
          </a:p>
          <a:p>
            <a:pPr lvl="0">
              <a:lnSpc>
                <a:spcPct val="95000"/>
              </a:lnSpc>
              <a:spcBef>
                <a:spcPts val="600"/>
              </a:spcBef>
            </a:pPr>
            <a:r>
              <a:rPr lang="de-DE" sz="1700" b="1" dirty="0"/>
              <a:t>Aber:</a:t>
            </a:r>
            <a:r>
              <a:rPr lang="de-DE" sz="1700" dirty="0"/>
              <a:t> in den letzten zwei Jahren kam es… </a:t>
            </a:r>
          </a:p>
          <a:p>
            <a:pPr lvl="1">
              <a:lnSpc>
                <a:spcPct val="95000"/>
              </a:lnSpc>
              <a:spcBef>
                <a:spcPts val="600"/>
              </a:spcBef>
              <a:buFont typeface="Wingdings" panose="05000000000000000000" pitchFamily="2" charset="2"/>
              <a:buChar char="ü"/>
            </a:pPr>
            <a:r>
              <a:rPr lang="de-DE" sz="1700" dirty="0"/>
              <a:t>bei 18% zu einer Verschlechterung der allgemeinen körperlichen Gesundheit</a:t>
            </a:r>
          </a:p>
          <a:p>
            <a:pPr lvl="1">
              <a:lnSpc>
                <a:spcPct val="95000"/>
              </a:lnSpc>
              <a:spcBef>
                <a:spcPts val="600"/>
              </a:spcBef>
              <a:buFont typeface="Wingdings" panose="05000000000000000000" pitchFamily="2" charset="2"/>
              <a:buChar char="ü"/>
            </a:pPr>
            <a:r>
              <a:rPr lang="de-DE" sz="1700" dirty="0"/>
              <a:t>bei 25% zu einer Verschlechterung der subjektiven psychischen Gesundheit</a:t>
            </a:r>
          </a:p>
          <a:p>
            <a:pPr lvl="1">
              <a:lnSpc>
                <a:spcPct val="95000"/>
              </a:lnSpc>
              <a:spcBef>
                <a:spcPts val="600"/>
              </a:spcBef>
              <a:buFont typeface="Wingdings" panose="05000000000000000000" pitchFamily="2" charset="2"/>
              <a:buChar char="ü"/>
            </a:pPr>
            <a:r>
              <a:rPr lang="de-DE" sz="1700" dirty="0"/>
              <a:t>bei 11% zu einem erhöhtem Versorgungs- bzw. Unterstützungsbedarf</a:t>
            </a:r>
          </a:p>
        </p:txBody>
      </p:sp>
      <p:sp>
        <p:nvSpPr>
          <p:cNvPr id="4" name="Foliennummernplatzhalter 3"/>
          <p:cNvSpPr>
            <a:spLocks noGrp="1"/>
          </p:cNvSpPr>
          <p:nvPr>
            <p:ph type="sldNum" sz="quarter" idx="12"/>
          </p:nvPr>
        </p:nvSpPr>
        <p:spPr/>
        <p:txBody>
          <a:bodyPr/>
          <a:lstStyle/>
          <a:p>
            <a:fld id="{162A217B-ED1C-D84B-8478-63C77FA79618}" type="slidenum">
              <a:rPr lang="de-DE" smtClean="0"/>
              <a:t>8</a:t>
            </a:fld>
            <a:endParaRPr lang="de-DE"/>
          </a:p>
        </p:txBody>
      </p:sp>
      <p:sp>
        <p:nvSpPr>
          <p:cNvPr id="5" name="Titel 4"/>
          <p:cNvSpPr>
            <a:spLocks noGrp="1"/>
          </p:cNvSpPr>
          <p:nvPr>
            <p:ph type="title"/>
          </p:nvPr>
        </p:nvSpPr>
        <p:spPr>
          <a:xfrm>
            <a:off x="501215" y="120810"/>
            <a:ext cx="8579174" cy="446764"/>
          </a:xfrm>
        </p:spPr>
        <p:txBody>
          <a:bodyPr/>
          <a:lstStyle/>
          <a:p>
            <a:r>
              <a:rPr lang="de-DE" sz="2000" dirty="0"/>
              <a:t>KIDA – Kernergebnisse des ersten Quartals (Februar-Mai 2022)</a:t>
            </a:r>
            <a:endParaRPr lang="de-DE" sz="1500" dirty="0"/>
          </a:p>
        </p:txBody>
      </p:sp>
      <p:sp>
        <p:nvSpPr>
          <p:cNvPr id="8" name="Datumsplatzhalter 1">
            <a:extLst>
              <a:ext uri="{FF2B5EF4-FFF2-40B4-BE49-F238E27FC236}">
                <a16:creationId xmlns:a16="http://schemas.microsoft.com/office/drawing/2014/main" id="{2B691D9D-EBDF-43F8-9037-0E4D9793704C}"/>
              </a:ext>
            </a:extLst>
          </p:cNvPr>
          <p:cNvSpPr>
            <a:spLocks noGrp="1"/>
          </p:cNvSpPr>
          <p:nvPr>
            <p:ph type="dt" sz="half" idx="10"/>
          </p:nvPr>
        </p:nvSpPr>
        <p:spPr>
          <a:xfrm>
            <a:off x="564826" y="4767263"/>
            <a:ext cx="1860421" cy="273844"/>
          </a:xfrm>
        </p:spPr>
        <p:txBody>
          <a:bodyPr/>
          <a:lstStyle/>
          <a:p>
            <a:r>
              <a:rPr lang="de-DE" dirty="0"/>
              <a:t>03.08.22</a:t>
            </a:r>
          </a:p>
        </p:txBody>
      </p:sp>
      <p:sp>
        <p:nvSpPr>
          <p:cNvPr id="9" name="Fußzeilenplatzhalter 2">
            <a:extLst>
              <a:ext uri="{FF2B5EF4-FFF2-40B4-BE49-F238E27FC236}">
                <a16:creationId xmlns:a16="http://schemas.microsoft.com/office/drawing/2014/main" id="{C166A5DF-4F63-4BF6-9725-229493BD4B87}"/>
              </a:ext>
            </a:extLst>
          </p:cNvPr>
          <p:cNvSpPr>
            <a:spLocks noGrp="1"/>
          </p:cNvSpPr>
          <p:nvPr>
            <p:ph type="ftr" sz="quarter" idx="11"/>
          </p:nvPr>
        </p:nvSpPr>
        <p:spPr>
          <a:xfrm>
            <a:off x="2699792" y="4767263"/>
            <a:ext cx="2895600" cy="273844"/>
          </a:xfrm>
        </p:spPr>
        <p:txBody>
          <a:bodyPr/>
          <a:lstStyle/>
          <a:p>
            <a:r>
              <a:rPr lang="de-DE" dirty="0"/>
              <a:t>KIDA Erster Quartalsbericht</a:t>
            </a:r>
          </a:p>
        </p:txBody>
      </p:sp>
      <p:pic>
        <p:nvPicPr>
          <p:cNvPr id="10" name="Bild 6">
            <a:extLst>
              <a:ext uri="{FF2B5EF4-FFF2-40B4-BE49-F238E27FC236}">
                <a16:creationId xmlns:a16="http://schemas.microsoft.com/office/drawing/2014/main" id="{399EC8A0-236B-4638-A01B-12C172C98FED}"/>
              </a:ext>
            </a:extLst>
          </p:cNvPr>
          <p:cNvPicPr/>
          <p:nvPr/>
        </p:nvPicPr>
        <p:blipFill>
          <a:blip r:embed="rId3">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4641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9DCC851-D17A-45AD-81AD-9AF5E1706B46}"/>
              </a:ext>
            </a:extLst>
          </p:cNvPr>
          <p:cNvPicPr>
            <a:picLocks noChangeAspect="1"/>
          </p:cNvPicPr>
          <p:nvPr/>
        </p:nvPicPr>
        <p:blipFill>
          <a:blip r:embed="rId2"/>
          <a:stretch>
            <a:fillRect/>
          </a:stretch>
        </p:blipFill>
        <p:spPr>
          <a:xfrm rot="20130835">
            <a:off x="-187541" y="791726"/>
            <a:ext cx="9116188" cy="3017330"/>
          </a:xfrm>
          <a:prstGeom prst="rect">
            <a:avLst/>
          </a:prstGeom>
        </p:spPr>
      </p:pic>
      <p:sp>
        <p:nvSpPr>
          <p:cNvPr id="11" name="Textplatzhalter 10"/>
          <p:cNvSpPr>
            <a:spLocks noGrp="1"/>
          </p:cNvSpPr>
          <p:nvPr>
            <p:ph type="body" sz="quarter" idx="13"/>
          </p:nvPr>
        </p:nvSpPr>
        <p:spPr>
          <a:xfrm>
            <a:off x="564826" y="1036704"/>
            <a:ext cx="7876019" cy="3606369"/>
          </a:xfrm>
          <a:solidFill>
            <a:srgbClr val="FFFFFF">
              <a:alpha val="74902"/>
            </a:srgbClr>
          </a:solidFill>
        </p:spPr>
        <p:txBody>
          <a:bodyPr>
            <a:noAutofit/>
          </a:bodyPr>
          <a:lstStyle/>
          <a:p>
            <a:pPr marL="0" lvl="0" indent="0">
              <a:lnSpc>
                <a:spcPct val="90000"/>
              </a:lnSpc>
              <a:spcBef>
                <a:spcPts val="600"/>
              </a:spcBef>
              <a:buNone/>
            </a:pPr>
            <a:r>
              <a:rPr lang="de-DE" sz="1800" b="1" dirty="0"/>
              <a:t>Bewegungsverhalten:</a:t>
            </a:r>
          </a:p>
          <a:p>
            <a:pPr lvl="0">
              <a:lnSpc>
                <a:spcPct val="90000"/>
              </a:lnSpc>
              <a:spcBef>
                <a:spcPts val="600"/>
              </a:spcBef>
            </a:pPr>
            <a:r>
              <a:rPr lang="de-DE" sz="1800" dirty="0"/>
              <a:t>Pandemie beeinflusste die Nutzung von Sportangeboten im Frühjahr 2022: Pandemie-bedingt fielen Angebote aus oder wurden seltener genutzt </a:t>
            </a:r>
          </a:p>
          <a:p>
            <a:pPr lvl="1">
              <a:lnSpc>
                <a:spcPct val="90000"/>
              </a:lnSpc>
              <a:spcBef>
                <a:spcPts val="600"/>
              </a:spcBef>
              <a:buFont typeface="Arial" panose="020B0604020202020204" pitchFamily="34" charset="0"/>
              <a:buChar char="•"/>
            </a:pPr>
            <a:r>
              <a:rPr lang="de-DE" dirty="0"/>
              <a:t>Vereine und Sportkurse: 34% der Kinder betroffen</a:t>
            </a:r>
          </a:p>
          <a:p>
            <a:pPr lvl="1">
              <a:lnSpc>
                <a:spcPct val="90000"/>
              </a:lnSpc>
              <a:spcBef>
                <a:spcPts val="600"/>
              </a:spcBef>
              <a:buFont typeface="Arial" panose="020B0604020202020204" pitchFamily="34" charset="0"/>
              <a:buChar char="•"/>
            </a:pPr>
            <a:r>
              <a:rPr lang="de-DE" dirty="0"/>
              <a:t>Sport-</a:t>
            </a:r>
            <a:r>
              <a:rPr lang="de-DE" dirty="0" err="1"/>
              <a:t>Ags</a:t>
            </a:r>
            <a:r>
              <a:rPr lang="de-DE" dirty="0"/>
              <a:t> in der Schule: 39% der Kinder betroffen</a:t>
            </a:r>
          </a:p>
          <a:p>
            <a:pPr marL="0" indent="0">
              <a:lnSpc>
                <a:spcPct val="90000"/>
              </a:lnSpc>
              <a:spcBef>
                <a:spcPts val="600"/>
              </a:spcBef>
              <a:buNone/>
            </a:pPr>
            <a:r>
              <a:rPr lang="de-DE" sz="1800" b="1" dirty="0"/>
              <a:t>Ausblick:</a:t>
            </a:r>
          </a:p>
          <a:p>
            <a:pPr>
              <a:lnSpc>
                <a:spcPct val="90000"/>
              </a:lnSpc>
              <a:spcBef>
                <a:spcPts val="600"/>
              </a:spcBef>
            </a:pPr>
            <a:r>
              <a:rPr lang="de-DE" sz="1800" dirty="0"/>
              <a:t>Prospektive Erhebung! Entwicklungen sollen in Abhängigkeit von Pandemie-geschehen und Eindämmungsmaßnahmen weiter beobachtet werden</a:t>
            </a:r>
          </a:p>
          <a:p>
            <a:pPr marL="342900" lvl="1" indent="-342900">
              <a:lnSpc>
                <a:spcPct val="90000"/>
              </a:lnSpc>
              <a:spcBef>
                <a:spcPts val="600"/>
              </a:spcBef>
            </a:pPr>
            <a:r>
              <a:rPr lang="de-DE" dirty="0"/>
              <a:t>Mit wachsender Gesamtstichprobe: zunehmend differenzierte Analysen für Subgruppen möglich (z.B. vulnerable Gruppen)</a:t>
            </a:r>
          </a:p>
          <a:p>
            <a:pPr marL="742950" lvl="2" indent="-342900">
              <a:lnSpc>
                <a:spcPct val="90000"/>
              </a:lnSpc>
              <a:spcBef>
                <a:spcPts val="600"/>
              </a:spcBef>
              <a:buFont typeface="Wingdings" panose="05000000000000000000" pitchFamily="2" charset="2"/>
              <a:buChar char="ü"/>
            </a:pPr>
            <a:r>
              <a:rPr lang="de-DE" sz="1800" dirty="0"/>
              <a:t>Es zeigt sich bereits, dass Gesundheit und Wohlbefinden unter den Kindern unterschiedlich verteilt sind, z.B. nach Geschlecht und Alter</a:t>
            </a:r>
          </a:p>
          <a:p>
            <a:pPr lvl="1">
              <a:lnSpc>
                <a:spcPct val="90000"/>
              </a:lnSpc>
              <a:spcBef>
                <a:spcPts val="600"/>
              </a:spcBef>
              <a:buFont typeface="Arial" panose="020B0604020202020204" pitchFamily="34" charset="0"/>
              <a:buChar char="•"/>
            </a:pPr>
            <a:endParaRPr lang="de-DE" dirty="0"/>
          </a:p>
          <a:p>
            <a:pPr marL="457200" lvl="1" indent="0">
              <a:lnSpc>
                <a:spcPct val="90000"/>
              </a:lnSpc>
              <a:spcBef>
                <a:spcPts val="600"/>
              </a:spcBef>
              <a:buNone/>
            </a:pP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9</a:t>
            </a:fld>
            <a:endParaRPr lang="de-DE"/>
          </a:p>
        </p:txBody>
      </p:sp>
      <p:sp>
        <p:nvSpPr>
          <p:cNvPr id="5" name="Titel 4"/>
          <p:cNvSpPr>
            <a:spLocks noGrp="1"/>
          </p:cNvSpPr>
          <p:nvPr>
            <p:ph type="title"/>
          </p:nvPr>
        </p:nvSpPr>
        <p:spPr>
          <a:xfrm>
            <a:off x="501215" y="120810"/>
            <a:ext cx="8579174" cy="446764"/>
          </a:xfrm>
        </p:spPr>
        <p:txBody>
          <a:bodyPr/>
          <a:lstStyle/>
          <a:p>
            <a:r>
              <a:rPr lang="de-DE" sz="2000" dirty="0"/>
              <a:t>KIDA – Kernergebnisse des ersten Quartals (Februar-Mai 2022)</a:t>
            </a:r>
            <a:endParaRPr lang="de-DE" sz="1500" dirty="0"/>
          </a:p>
        </p:txBody>
      </p:sp>
      <p:sp>
        <p:nvSpPr>
          <p:cNvPr id="8" name="Datumsplatzhalter 1">
            <a:extLst>
              <a:ext uri="{FF2B5EF4-FFF2-40B4-BE49-F238E27FC236}">
                <a16:creationId xmlns:a16="http://schemas.microsoft.com/office/drawing/2014/main" id="{2B691D9D-EBDF-43F8-9037-0E4D9793704C}"/>
              </a:ext>
            </a:extLst>
          </p:cNvPr>
          <p:cNvSpPr>
            <a:spLocks noGrp="1"/>
          </p:cNvSpPr>
          <p:nvPr>
            <p:ph type="dt" sz="half" idx="10"/>
          </p:nvPr>
        </p:nvSpPr>
        <p:spPr>
          <a:xfrm>
            <a:off x="564826" y="4767263"/>
            <a:ext cx="1860421" cy="273844"/>
          </a:xfrm>
        </p:spPr>
        <p:txBody>
          <a:bodyPr/>
          <a:lstStyle/>
          <a:p>
            <a:r>
              <a:rPr lang="de-DE" dirty="0"/>
              <a:t>03.08.22</a:t>
            </a:r>
          </a:p>
        </p:txBody>
      </p:sp>
      <p:sp>
        <p:nvSpPr>
          <p:cNvPr id="9" name="Fußzeilenplatzhalter 2">
            <a:extLst>
              <a:ext uri="{FF2B5EF4-FFF2-40B4-BE49-F238E27FC236}">
                <a16:creationId xmlns:a16="http://schemas.microsoft.com/office/drawing/2014/main" id="{C166A5DF-4F63-4BF6-9725-229493BD4B87}"/>
              </a:ext>
            </a:extLst>
          </p:cNvPr>
          <p:cNvSpPr>
            <a:spLocks noGrp="1"/>
          </p:cNvSpPr>
          <p:nvPr>
            <p:ph type="ftr" sz="quarter" idx="11"/>
          </p:nvPr>
        </p:nvSpPr>
        <p:spPr>
          <a:xfrm>
            <a:off x="2699792" y="4767263"/>
            <a:ext cx="2895600" cy="273844"/>
          </a:xfrm>
        </p:spPr>
        <p:txBody>
          <a:bodyPr/>
          <a:lstStyle/>
          <a:p>
            <a:r>
              <a:rPr lang="de-DE" dirty="0"/>
              <a:t>KIDA Erster Quartalsbericht</a:t>
            </a:r>
          </a:p>
        </p:txBody>
      </p:sp>
      <p:pic>
        <p:nvPicPr>
          <p:cNvPr id="10" name="Bild 6">
            <a:extLst>
              <a:ext uri="{FF2B5EF4-FFF2-40B4-BE49-F238E27FC236}">
                <a16:creationId xmlns:a16="http://schemas.microsoft.com/office/drawing/2014/main" id="{399EC8A0-236B-4638-A01B-12C172C98FED}"/>
              </a:ext>
            </a:extLst>
          </p:cNvPr>
          <p:cNvPicPr/>
          <p:nvPr/>
        </p:nvPicPr>
        <p:blipFill>
          <a:blip r:embed="rId3">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1131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Bildschirmpräsentation (16:9)</PresentationFormat>
  <Paragraphs>115</Paragraphs>
  <Slides>9</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Arial Narrow</vt:lpstr>
      <vt:lpstr>Calibri</vt:lpstr>
      <vt:lpstr>ＭＳ 明朝</vt:lpstr>
      <vt:lpstr>Scala Sans OT</vt:lpstr>
      <vt:lpstr>Times New Roman</vt:lpstr>
      <vt:lpstr>Wingdings</vt:lpstr>
      <vt:lpstr>Office-Design</vt:lpstr>
      <vt:lpstr>KIDA – Kindergesundheit in Deutschland aktuell </vt:lpstr>
      <vt:lpstr>Kindergesundheit in der Pandemie</vt:lpstr>
      <vt:lpstr>Kindergesundheit in der Pandemie</vt:lpstr>
      <vt:lpstr>IMA „Gesundheitliche Auswirkungen auf Kinder und Jugendliche durch Corona“ (Juli-August 2021) </vt:lpstr>
      <vt:lpstr>KIDA – Rahmendaten</vt:lpstr>
      <vt:lpstr>KIDA – Stichprobe</vt:lpstr>
      <vt:lpstr>KIDA – Erster Quartalsbericht (online ab 10.08.22)</vt:lpstr>
      <vt:lpstr>KIDA – Kernergebnisse des ersten Quartals (Februar-Mai 2022)</vt:lpstr>
      <vt:lpstr>KIDA – Kernergebnisse des ersten Quartals (Februar-Mai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Reviewer1</cp:lastModifiedBy>
  <cp:revision>219</cp:revision>
  <cp:lastPrinted>2022-08-01T08:40:02Z</cp:lastPrinted>
  <dcterms:created xsi:type="dcterms:W3CDTF">2015-11-02T12:29:13Z</dcterms:created>
  <dcterms:modified xsi:type="dcterms:W3CDTF">2022-08-03T08:48:44Z</dcterms:modified>
</cp:coreProperties>
</file>