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7"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9" autoAdjust="0"/>
    <p:restoredTop sz="93420" autoAdjust="0"/>
  </p:normalViewPr>
  <p:slideViewPr>
    <p:cSldViewPr snapToGrid="0">
      <p:cViewPr varScale="1">
        <p:scale>
          <a:sx n="87" d="100"/>
          <a:sy n="87" d="100"/>
        </p:scale>
        <p:origin x="930" y="90"/>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09.08.2022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Vorwoche Neuaufnahmen: 1.189  -&gt; Rückgang</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Belegung: 1.397 (03.08.22)</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3</a:t>
            </a:fld>
            <a:endParaRPr lang="de-DE"/>
          </a:p>
        </p:txBody>
      </p:sp>
    </p:spTree>
    <p:extLst>
      <p:ext uri="{BB962C8B-B14F-4D97-AF65-F5344CB8AC3E}">
        <p14:creationId xmlns:p14="http://schemas.microsoft.com/office/powerpoint/2010/main" val="306958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abschließend noch die 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a:p>
            <a:endParaRPr lang="de-DE" dirty="0"/>
          </a:p>
          <a:p>
            <a:r>
              <a:rPr lang="de-DE" dirty="0"/>
              <a:t>Hier sagen die Prognosen einen Zuwachs der COVID-ITS-Belegung in allen Kleeblättern voraus.</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09.08.2022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09.08.2022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09.08.2022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09.08.2022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09.08.2022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09.08.2022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09.08.2022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09.08.2022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09.08.2022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09.08.2022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09.08.2022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09.08.2022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75EF67D8-CF97-463F-9FB8-5DA44034E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722" y="3789442"/>
            <a:ext cx="4955815" cy="2956730"/>
          </a:xfrm>
          <a:prstGeom prst="rect">
            <a:avLst/>
          </a:prstGeom>
        </p:spPr>
      </p:pic>
      <p:pic>
        <p:nvPicPr>
          <p:cNvPr id="13" name="Grafik 12">
            <a:extLst>
              <a:ext uri="{FF2B5EF4-FFF2-40B4-BE49-F238E27FC236}">
                <a16:creationId xmlns:a16="http://schemas.microsoft.com/office/drawing/2014/main" id="{E46D4796-9C3A-4B1C-AA52-711E802F70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2060" y="443653"/>
            <a:ext cx="4545667" cy="3119885"/>
          </a:xfrm>
          <a:prstGeom prst="rect">
            <a:avLst/>
          </a:prstGeom>
        </p:spPr>
      </p:pic>
      <p:pic>
        <p:nvPicPr>
          <p:cNvPr id="4" name="Grafik 3">
            <a:extLst>
              <a:ext uri="{FF2B5EF4-FFF2-40B4-BE49-F238E27FC236}">
                <a16:creationId xmlns:a16="http://schemas.microsoft.com/office/drawing/2014/main" id="{A0882656-0494-4283-A12A-609DE487EF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786" y="2311121"/>
            <a:ext cx="6508294" cy="4019553"/>
          </a:xfrm>
          <a:prstGeom prst="rect">
            <a:avLst/>
          </a:prstGeom>
        </p:spPr>
      </p:pic>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10.08.2022 werden </a:t>
            </a:r>
            <a:r>
              <a:rPr lang="de-DE" sz="1600" b="1" dirty="0"/>
              <a:t>1.250 </a:t>
            </a:r>
            <a:r>
              <a:rPr lang="de-DE" sz="1600" dirty="0"/>
              <a:t>COVID-19-Patient*innen auf Intensivstationen (der ca. 1.300 Akutkrankenhäuser) behandelt. </a:t>
            </a:r>
          </a:p>
          <a:p>
            <a:pPr>
              <a:spcBef>
                <a:spcPts val="600"/>
              </a:spcBef>
            </a:pPr>
            <a:r>
              <a:rPr lang="de-DE" sz="1600" dirty="0"/>
              <a:t>Erste Reduktion der COVID-ITS-Belegung</a:t>
            </a:r>
          </a:p>
          <a:p>
            <a:pPr>
              <a:spcBef>
                <a:spcPts val="600"/>
              </a:spcBef>
            </a:pPr>
            <a:r>
              <a:rPr lang="de-DE" sz="1600" dirty="0"/>
              <a:t>ITS-COVID-Neuaufnahmen mit </a:t>
            </a:r>
            <a:r>
              <a:rPr lang="de-DE" sz="1600" b="1" dirty="0"/>
              <a:t>+1.060 </a:t>
            </a:r>
            <a:r>
              <a:rPr lang="de-DE" sz="1600" dirty="0"/>
              <a:t>in den letzten 7 Tagen im Plateau</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sp>
        <p:nvSpPr>
          <p:cNvPr id="26" name="Textfeld 25">
            <a:extLst>
              <a:ext uri="{FF2B5EF4-FFF2-40B4-BE49-F238E27FC236}">
                <a16:creationId xmlns:a16="http://schemas.microsoft.com/office/drawing/2014/main" id="{D73E6659-02B7-4105-A782-708515D3013E}"/>
              </a:ext>
            </a:extLst>
          </p:cNvPr>
          <p:cNvSpPr txBox="1"/>
          <p:nvPr/>
        </p:nvSpPr>
        <p:spPr>
          <a:xfrm>
            <a:off x="2293691" y="2658339"/>
            <a:ext cx="522682" cy="485469"/>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1974496" y="2664409"/>
            <a:ext cx="522682" cy="485469"/>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2671120" y="2694685"/>
            <a:ext cx="647826" cy="452157"/>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6351147" y="4483530"/>
            <a:ext cx="236733" cy="65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6217897" y="5244776"/>
            <a:ext cx="567960" cy="276999"/>
          </a:xfrm>
          <a:prstGeom prst="rect">
            <a:avLst/>
          </a:prstGeom>
          <a:noFill/>
        </p:spPr>
        <p:txBody>
          <a:bodyPr wrap="square" rtlCol="0">
            <a:spAutoFit/>
          </a:bodyPr>
          <a:lstStyle/>
          <a:p>
            <a:r>
              <a:rPr lang="de-DE" sz="1200" dirty="0">
                <a:solidFill>
                  <a:schemeClr val="bg2">
                    <a:lumMod val="50000"/>
                  </a:schemeClr>
                </a:solidFill>
              </a:rPr>
              <a:t>1.250</a:t>
            </a:r>
          </a:p>
        </p:txBody>
      </p:sp>
      <p:sp>
        <p:nvSpPr>
          <p:cNvPr id="14" name="Textfeld 13">
            <a:extLst>
              <a:ext uri="{FF2B5EF4-FFF2-40B4-BE49-F238E27FC236}">
                <a16:creationId xmlns:a16="http://schemas.microsoft.com/office/drawing/2014/main" id="{4A28318D-B736-4639-8DFC-4670EAAD84D7}"/>
              </a:ext>
            </a:extLst>
          </p:cNvPr>
          <p:cNvSpPr txBox="1"/>
          <p:nvPr/>
        </p:nvSpPr>
        <p:spPr>
          <a:xfrm>
            <a:off x="6587880" y="117397"/>
            <a:ext cx="4321605" cy="326256"/>
          </a:xfrm>
          <a:prstGeom prst="rect">
            <a:avLst/>
          </a:prstGeom>
          <a:noFill/>
        </p:spPr>
        <p:txBody>
          <a:bodyPr wrap="square" rtlCol="0">
            <a:spAutoFit/>
          </a:bodyPr>
          <a:lstStyle/>
          <a:p>
            <a:r>
              <a:rPr lang="de-DE" sz="1400" b="1" dirty="0"/>
              <a:t>Neuaufnahmen auf die ITS  </a:t>
            </a:r>
            <a:r>
              <a:rPr lang="de-DE" sz="1400" i="1" dirty="0"/>
              <a:t>(pro Tag)</a:t>
            </a:r>
          </a:p>
        </p:txBody>
      </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6"/>
          <a:stretch>
            <a:fillRect/>
          </a:stretch>
        </p:blipFill>
        <p:spPr>
          <a:xfrm>
            <a:off x="9694865" y="136525"/>
            <a:ext cx="2198781" cy="473593"/>
          </a:xfrm>
          <a:prstGeom prst="rect">
            <a:avLst/>
          </a:prstGeom>
        </p:spPr>
      </p:pic>
      <p:sp>
        <p:nvSpPr>
          <p:cNvPr id="7" name="Rechteck 6">
            <a:extLst>
              <a:ext uri="{FF2B5EF4-FFF2-40B4-BE49-F238E27FC236}">
                <a16:creationId xmlns:a16="http://schemas.microsoft.com/office/drawing/2014/main" id="{5AAA6FB0-3973-446F-85CA-9B0A7ED38003}"/>
              </a:ext>
            </a:extLst>
          </p:cNvPr>
          <p:cNvSpPr/>
          <p:nvPr/>
        </p:nvSpPr>
        <p:spPr>
          <a:xfrm>
            <a:off x="12016324" y="247403"/>
            <a:ext cx="111781" cy="19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69613F9B-6184-43ED-B357-93E81FD51C3E}"/>
              </a:ext>
            </a:extLst>
          </p:cNvPr>
          <p:cNvCxnSpPr>
            <a:cxnSpLocks/>
          </p:cNvCxnSpPr>
          <p:nvPr/>
        </p:nvCxnSpPr>
        <p:spPr>
          <a:xfrm flipH="1">
            <a:off x="11523215" y="1197362"/>
            <a:ext cx="220407" cy="592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5A5CCA7F-C133-48F9-AA23-066889ED1C2D}"/>
              </a:ext>
            </a:extLst>
          </p:cNvPr>
          <p:cNvCxnSpPr>
            <a:cxnSpLocks/>
          </p:cNvCxnSpPr>
          <p:nvPr/>
        </p:nvCxnSpPr>
        <p:spPr>
          <a:xfrm flipH="1">
            <a:off x="11845756" y="5244776"/>
            <a:ext cx="111781" cy="575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CC5F998-7246-46A0-9465-C91563D1A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7" y="685084"/>
            <a:ext cx="11999905" cy="6165989"/>
          </a:xfrm>
          <a:prstGeom prst="rect">
            <a:avLst/>
          </a:prstGeom>
        </p:spPr>
      </p:pic>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1448750" cy="400110"/>
          </a:xfrm>
          <a:prstGeom prst="rect">
            <a:avLst/>
          </a:prstGeom>
          <a:noFill/>
        </p:spPr>
        <p:txBody>
          <a:bodyPr wrap="square" rtlCol="0">
            <a:spAutoFit/>
          </a:bodyPr>
          <a:lstStyle/>
          <a:p>
            <a:r>
              <a:rPr lang="de-DE" sz="2000" b="1" dirty="0">
                <a:latin typeface="+mj-lt"/>
              </a:rPr>
              <a:t>Anteil der COVID-19-Patient*innen an der Gesamtzahl betreibbarer ITS-Betten </a:t>
            </a:r>
            <a:r>
              <a:rPr lang="de-DE" sz="1400" b="1" dirty="0">
                <a:solidFill>
                  <a:schemeClr val="bg1">
                    <a:lumMod val="65000"/>
                  </a:schemeClr>
                </a:solidFill>
                <a:latin typeface="+mj-lt"/>
              </a:rPr>
              <a:t>(letzte 8 Wochen)</a:t>
            </a:r>
            <a:endParaRPr lang="de-DE" sz="2000" b="1" dirty="0">
              <a:solidFill>
                <a:schemeClr val="bg1">
                  <a:lumMod val="65000"/>
                </a:schemeClr>
              </a:solidFill>
              <a:latin typeface="+mj-lt"/>
            </a:endParaRPr>
          </a:p>
        </p:txBody>
      </p: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96678E4-F95C-4DCA-9392-1A9120810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96" y="855094"/>
            <a:ext cx="4662257" cy="4222595"/>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4"/>
          <a:stretch>
            <a:fillRect/>
          </a:stretch>
        </p:blipFill>
        <p:spPr>
          <a:xfrm>
            <a:off x="5508374" y="5833691"/>
            <a:ext cx="1724025" cy="857250"/>
          </a:xfrm>
          <a:prstGeom prst="rect">
            <a:avLst/>
          </a:prstGeom>
        </p:spPr>
      </p:pic>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5"/>
          <a:stretch>
            <a:fillRect/>
          </a:stretch>
        </p:blipFill>
        <p:spPr>
          <a:xfrm>
            <a:off x="444138" y="5102991"/>
            <a:ext cx="1811952" cy="1443536"/>
          </a:xfrm>
          <a:prstGeom prst="rect">
            <a:avLst/>
          </a:prstGeom>
        </p:spPr>
      </p:pic>
      <p:sp>
        <p:nvSpPr>
          <p:cNvPr id="16" name="Textfeld 15">
            <a:extLst>
              <a:ext uri="{FF2B5EF4-FFF2-40B4-BE49-F238E27FC236}">
                <a16:creationId xmlns:a16="http://schemas.microsoft.com/office/drawing/2014/main" id="{6FBE7F3B-05CF-41D0-8AF3-BE0FB5966504}"/>
              </a:ext>
            </a:extLst>
          </p:cNvPr>
          <p:cNvSpPr txBox="1"/>
          <p:nvPr/>
        </p:nvSpPr>
        <p:spPr>
          <a:xfrm>
            <a:off x="6633853" y="51912"/>
            <a:ext cx="4545470" cy="338554"/>
          </a:xfrm>
          <a:prstGeom prst="rect">
            <a:avLst/>
          </a:prstGeom>
          <a:noFill/>
        </p:spPr>
        <p:txBody>
          <a:bodyPr wrap="square" rtlCol="0">
            <a:spAutoFit/>
          </a:bodyPr>
          <a:lstStyle/>
          <a:p>
            <a:r>
              <a:rPr lang="de-DE" sz="1600" b="1" dirty="0"/>
              <a:t>Belegte und freie Behandlungskapazitäten</a:t>
            </a:r>
          </a:p>
        </p:txBody>
      </p:sp>
      <p:sp>
        <p:nvSpPr>
          <p:cNvPr id="4" name="Rechteck 3">
            <a:extLst>
              <a:ext uri="{FF2B5EF4-FFF2-40B4-BE49-F238E27FC236}">
                <a16:creationId xmlns:a16="http://schemas.microsoft.com/office/drawing/2014/main" id="{F926F1F0-D294-4C6B-8E58-ADFB2AF01EBF}"/>
              </a:ext>
            </a:extLst>
          </p:cNvPr>
          <p:cNvSpPr/>
          <p:nvPr/>
        </p:nvSpPr>
        <p:spPr>
          <a:xfrm>
            <a:off x="4240939" y="3310223"/>
            <a:ext cx="545814" cy="1608878"/>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2F150F66-EAD5-4481-A389-5A8CFD76A3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3352" y="3662632"/>
            <a:ext cx="4406547" cy="3173848"/>
          </a:xfrm>
          <a:prstGeom prst="rect">
            <a:avLst/>
          </a:prstGeom>
        </p:spPr>
      </p:pic>
      <p:pic>
        <p:nvPicPr>
          <p:cNvPr id="3" name="Grafik 2">
            <a:extLst>
              <a:ext uri="{FF2B5EF4-FFF2-40B4-BE49-F238E27FC236}">
                <a16:creationId xmlns:a16="http://schemas.microsoft.com/office/drawing/2014/main" id="{0788AD4A-EBEA-45E1-B9BA-A92DEC47EF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5173" y="818043"/>
            <a:ext cx="3398611" cy="2377326"/>
          </a:xfrm>
          <a:prstGeom prst="rect">
            <a:avLst/>
          </a:prstGeom>
        </p:spPr>
      </p:pic>
      <p:pic>
        <p:nvPicPr>
          <p:cNvPr id="5" name="Grafik 4">
            <a:extLst>
              <a:ext uri="{FF2B5EF4-FFF2-40B4-BE49-F238E27FC236}">
                <a16:creationId xmlns:a16="http://schemas.microsoft.com/office/drawing/2014/main" id="{F8A76349-F88C-48DE-888E-0FCB2E5853D9}"/>
              </a:ext>
            </a:extLst>
          </p:cNvPr>
          <p:cNvPicPr>
            <a:picLocks noChangeAspect="1"/>
          </p:cNvPicPr>
          <p:nvPr/>
        </p:nvPicPr>
        <p:blipFill>
          <a:blip r:embed="rId8"/>
          <a:stretch>
            <a:fillRect/>
          </a:stretch>
        </p:blipFill>
        <p:spPr>
          <a:xfrm>
            <a:off x="10779521" y="433942"/>
            <a:ext cx="1380588" cy="393148"/>
          </a:xfrm>
          <a:prstGeom prst="rect">
            <a:avLst/>
          </a:prstGeom>
        </p:spPr>
      </p:pic>
      <p:pic>
        <p:nvPicPr>
          <p:cNvPr id="8" name="Grafik 7">
            <a:extLst>
              <a:ext uri="{FF2B5EF4-FFF2-40B4-BE49-F238E27FC236}">
                <a16:creationId xmlns:a16="http://schemas.microsoft.com/office/drawing/2014/main" id="{0ABBD361-4DF5-416F-A458-9FFF0AAC8697}"/>
              </a:ext>
            </a:extLst>
          </p:cNvPr>
          <p:cNvPicPr>
            <a:picLocks noChangeAspect="1"/>
          </p:cNvPicPr>
          <p:nvPr/>
        </p:nvPicPr>
        <p:blipFill>
          <a:blip r:embed="rId9"/>
          <a:stretch>
            <a:fillRect/>
          </a:stretch>
        </p:blipFill>
        <p:spPr>
          <a:xfrm>
            <a:off x="5233205" y="721505"/>
            <a:ext cx="3382189" cy="2482911"/>
          </a:xfrm>
          <a:prstGeom prst="rect">
            <a:avLst/>
          </a:prstGeom>
        </p:spPr>
      </p:pic>
      <p:pic>
        <p:nvPicPr>
          <p:cNvPr id="10" name="Grafik 9">
            <a:extLst>
              <a:ext uri="{FF2B5EF4-FFF2-40B4-BE49-F238E27FC236}">
                <a16:creationId xmlns:a16="http://schemas.microsoft.com/office/drawing/2014/main" id="{AA6D8780-A784-42B3-950B-2F216074DEAE}"/>
              </a:ext>
            </a:extLst>
          </p:cNvPr>
          <p:cNvPicPr>
            <a:picLocks noChangeAspect="1"/>
          </p:cNvPicPr>
          <p:nvPr/>
        </p:nvPicPr>
        <p:blipFill>
          <a:blip r:embed="rId10"/>
          <a:stretch>
            <a:fillRect/>
          </a:stretch>
        </p:blipFill>
        <p:spPr>
          <a:xfrm>
            <a:off x="7397332" y="451691"/>
            <a:ext cx="1372039" cy="338555"/>
          </a:xfrm>
          <a:prstGeom prst="rect">
            <a:avLst/>
          </a:prstGeom>
        </p:spPr>
      </p:pic>
      <p:cxnSp>
        <p:nvCxnSpPr>
          <p:cNvPr id="12" name="Gerader Verbinder 11">
            <a:extLst>
              <a:ext uri="{FF2B5EF4-FFF2-40B4-BE49-F238E27FC236}">
                <a16:creationId xmlns:a16="http://schemas.microsoft.com/office/drawing/2014/main" id="{A932AE54-3A83-49A7-A95C-E444337147BB}"/>
              </a:ext>
            </a:extLst>
          </p:cNvPr>
          <p:cNvCxnSpPr>
            <a:cxnSpLocks/>
          </p:cNvCxnSpPr>
          <p:nvPr/>
        </p:nvCxnSpPr>
        <p:spPr>
          <a:xfrm>
            <a:off x="5426110" y="1093487"/>
            <a:ext cx="321244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9FD34126-A3EB-451B-A345-075A06EC746D}"/>
              </a:ext>
            </a:extLst>
          </p:cNvPr>
          <p:cNvSpPr txBox="1"/>
          <p:nvPr/>
        </p:nvSpPr>
        <p:spPr>
          <a:xfrm>
            <a:off x="5278330" y="1065282"/>
            <a:ext cx="460088" cy="200055"/>
          </a:xfrm>
          <a:prstGeom prst="rect">
            <a:avLst/>
          </a:prstGeom>
          <a:noFill/>
        </p:spPr>
        <p:txBody>
          <a:bodyPr wrap="square" rtlCol="0">
            <a:spAutoFit/>
          </a:bodyPr>
          <a:lstStyle/>
          <a:p>
            <a:r>
              <a:rPr lang="de-DE" sz="700" dirty="0"/>
              <a:t>18.000</a:t>
            </a:r>
          </a:p>
        </p:txBody>
      </p:sp>
    </p:spTree>
    <p:extLst>
      <p:ext uri="{BB962C8B-B14F-4D97-AF65-F5344CB8AC3E}">
        <p14:creationId xmlns:p14="http://schemas.microsoft.com/office/powerpoint/2010/main" val="147211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C0A859D9-080D-4895-AE64-D07143AC9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578" y="553181"/>
            <a:ext cx="4595945" cy="2467237"/>
          </a:xfrm>
          <a:prstGeom prst="rect">
            <a:avLst/>
          </a:prstGeom>
          <a:ln>
            <a:solidFill>
              <a:schemeClr val="accent1"/>
            </a:solidFill>
          </a:ln>
        </p:spPr>
      </p:pic>
      <p:pic>
        <p:nvPicPr>
          <p:cNvPr id="4" name="Grafik 3">
            <a:extLst>
              <a:ext uri="{FF2B5EF4-FFF2-40B4-BE49-F238E27FC236}">
                <a16:creationId xmlns:a16="http://schemas.microsoft.com/office/drawing/2014/main" id="{C1E8F049-E702-468F-A48F-D858FADDA9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108" y="436501"/>
            <a:ext cx="5519466" cy="3092057"/>
          </a:xfrm>
          <a:prstGeom prst="rect">
            <a:avLst/>
          </a:prstGeom>
        </p:spPr>
      </p:pic>
      <p:pic>
        <p:nvPicPr>
          <p:cNvPr id="3" name="Grafik 2">
            <a:extLst>
              <a:ext uri="{FF2B5EF4-FFF2-40B4-BE49-F238E27FC236}">
                <a16:creationId xmlns:a16="http://schemas.microsoft.com/office/drawing/2014/main" id="{555CED36-BC16-4C48-A16C-4F4851EDAD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447" y="3936721"/>
            <a:ext cx="6240026" cy="2777819"/>
          </a:xfrm>
          <a:prstGeom prst="rect">
            <a:avLst/>
          </a:prstGeom>
        </p:spPr>
      </p:pic>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787" y="1332565"/>
            <a:ext cx="1181381" cy="1966030"/>
          </a:xfrm>
          <a:prstGeom prst="rect">
            <a:avLst/>
          </a:prstGeom>
        </p:spPr>
      </p:pic>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(zoom):</a:t>
            </a:r>
            <a:endParaRPr lang="de-DE" dirty="0"/>
          </a:p>
        </p:txBody>
      </p: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Anteile)</a:t>
            </a:r>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026390" y="2592475"/>
            <a:ext cx="401188" cy="305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F0BC941-2666-4177-AD63-BEA1B204E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922" y="528810"/>
            <a:ext cx="4687185" cy="2317758"/>
          </a:xfrm>
          <a:prstGeom prst="rect">
            <a:avLst/>
          </a:prstGeom>
          <a:ln>
            <a:solidFill>
              <a:schemeClr val="accent1"/>
            </a:solidFill>
          </a:ln>
        </p:spPr>
      </p:pic>
      <p:pic>
        <p:nvPicPr>
          <p:cNvPr id="4" name="Grafik 3">
            <a:extLst>
              <a:ext uri="{FF2B5EF4-FFF2-40B4-BE49-F238E27FC236}">
                <a16:creationId xmlns:a16="http://schemas.microsoft.com/office/drawing/2014/main" id="{EEC78F8F-D9E9-4137-A46C-C0FD4C3AE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7" y="2453887"/>
            <a:ext cx="7218199" cy="4364183"/>
          </a:xfrm>
          <a:prstGeom prst="rect">
            <a:avLst/>
          </a:prstGeom>
        </p:spPr>
      </p:pic>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93" y="701445"/>
            <a:ext cx="7057909"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6"/>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Words>
  <Application>Microsoft Office PowerPoint</Application>
  <PresentationFormat>Breitbild</PresentationFormat>
  <Paragraphs>34</Paragraphs>
  <Slides>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702</cp:revision>
  <dcterms:created xsi:type="dcterms:W3CDTF">2021-01-13T08:46:29Z</dcterms:created>
  <dcterms:modified xsi:type="dcterms:W3CDTF">2022-08-10T08:55:10Z</dcterms:modified>
</cp:coreProperties>
</file>