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67" r:id="rId3"/>
    <p:sldId id="278" r:id="rId4"/>
    <p:sldId id="274" r:id="rId5"/>
    <p:sldId id="276" r:id="rId6"/>
    <p:sldId id="277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83424" autoAdjust="0"/>
  </p:normalViewPr>
  <p:slideViewPr>
    <p:cSldViewPr snapToGrid="0" snapToObjects="1">
      <p:cViewPr varScale="1">
        <p:scale>
          <a:sx n="105" d="100"/>
          <a:sy n="105" d="100"/>
        </p:scale>
        <p:origin x="922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10.08.2022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10.08.2022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10.08.2022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10.08.2022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10.08.2022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10.08.2022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10.08.2022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10.08.2022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llingUlrich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witter.com/EllingUlrich/status/15443343119269560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VOC/VOI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10.08.2022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10.08.2022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20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 (Datenstand: 10.08.2022)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10.08.2022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56610AA-F65D-47AA-8B29-E3E8C53BE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846240"/>
              </p:ext>
            </p:extLst>
          </p:nvPr>
        </p:nvGraphicFramePr>
        <p:xfrm>
          <a:off x="381699" y="1328992"/>
          <a:ext cx="7983539" cy="2221103"/>
        </p:xfrm>
        <a:graphic>
          <a:graphicData uri="http://schemas.openxmlformats.org/drawingml/2006/table">
            <a:tbl>
              <a:tblPr firstRow="1" firstCol="1" bandRow="1"/>
              <a:tblGrid>
                <a:gridCol w="1432247">
                  <a:extLst>
                    <a:ext uri="{9D8B030D-6E8A-4147-A177-3AD203B41FA5}">
                      <a16:colId xmlns:a16="http://schemas.microsoft.com/office/drawing/2014/main" val="4280740442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2285195365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2434626406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2973106465"/>
                    </a:ext>
                  </a:extLst>
                </a:gridCol>
                <a:gridCol w="1433843">
                  <a:extLst>
                    <a:ext uri="{9D8B030D-6E8A-4147-A177-3AD203B41FA5}">
                      <a16:colId xmlns:a16="http://schemas.microsoft.com/office/drawing/2014/main" val="3615603029"/>
                    </a:ext>
                  </a:extLst>
                </a:gridCol>
                <a:gridCol w="820708">
                  <a:extLst>
                    <a:ext uri="{9D8B030D-6E8A-4147-A177-3AD203B41FA5}">
                      <a16:colId xmlns:a16="http://schemas.microsoft.com/office/drawing/2014/main" val="3498025993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592929"/>
                  </a:ext>
                </a:extLst>
              </a:tr>
              <a:tr h="1649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495765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551660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22066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697247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164885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419396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04971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48895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518130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412616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94,3 %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266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EB80E0-C657-446D-97A0-18CC66A3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10.08.2022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26AEDE-AF65-4ECB-8336-07ECE9BC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A7E997-D3F5-4926-8429-D6E9A248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Genomsequenzierungen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D50EA4-20F0-41DF-8C00-560A604D1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40" y="1290631"/>
            <a:ext cx="7907197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3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75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Omikron-Sublinien Anteile (Datenstand: 10.08.2022)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2F42728C-44F1-4243-A4C2-9B2B2BCEFF58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35D83527-EF5F-46D2-A805-034D1AB7537F}"/>
              </a:ext>
            </a:extLst>
          </p:cNvPr>
          <p:cNvSpPr txBox="1"/>
          <p:nvPr/>
        </p:nvSpPr>
        <p:spPr>
          <a:xfrm>
            <a:off x="5539372" y="4525902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 einschließlich Sublinien</a:t>
            </a:r>
            <a:endParaRPr lang="en-US" sz="12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FEC94E-3557-4CF8-A4F9-AF9077B0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10.08.2022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C2F83F5-E11A-4C8B-BFC6-26C3C5FD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1FA2662-0CD5-4293-B168-94138B3E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3828" y="685132"/>
            <a:ext cx="5753178" cy="4184129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ECF31795-A94F-440B-895F-E85DAEC3D3A8}"/>
              </a:ext>
            </a:extLst>
          </p:cNvPr>
          <p:cNvSpPr txBox="1"/>
          <p:nvPr/>
        </p:nvSpPr>
        <p:spPr>
          <a:xfrm>
            <a:off x="5912127" y="4538342"/>
            <a:ext cx="173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(einschließlich Sublinien)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319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75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Omikron-Sublinien Anteile (Datenstand: 10.08.2022)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2F42728C-44F1-4243-A4C2-9B2B2BCEFF58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FEC94E-3557-4CF8-A4F9-AF9077B0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10.08.2022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C2F83F5-E11A-4C8B-BFC6-26C3C5FD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0984322-D8D6-4233-8A58-9B5048EED3D6}"/>
              </a:ext>
            </a:extLst>
          </p:cNvPr>
          <p:cNvSpPr txBox="1"/>
          <p:nvPr/>
        </p:nvSpPr>
        <p:spPr>
          <a:xfrm>
            <a:off x="5886997" y="748480"/>
            <a:ext cx="3205551" cy="15465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KW30/2022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100 %</a:t>
            </a:r>
          </a:p>
          <a:p>
            <a:r>
              <a:rPr lang="de-DE" sz="1350" dirty="0"/>
              <a:t>BA.5.1			30,1%</a:t>
            </a:r>
          </a:p>
          <a:p>
            <a:r>
              <a:rPr lang="de-DE" sz="1350" dirty="0"/>
              <a:t>BE.1.1 		18,4%</a:t>
            </a:r>
          </a:p>
          <a:p>
            <a:r>
              <a:rPr lang="de-DE" sz="1350" dirty="0"/>
              <a:t>BA.5.2 		15,6%</a:t>
            </a:r>
          </a:p>
          <a:p>
            <a:endParaRPr lang="de-DE" sz="135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E11CA80-4FF5-41DB-BA0F-567104F40371}"/>
              </a:ext>
            </a:extLst>
          </p:cNvPr>
          <p:cNvSpPr txBox="1"/>
          <p:nvPr/>
        </p:nvSpPr>
        <p:spPr>
          <a:xfrm>
            <a:off x="5835545" y="3044190"/>
            <a:ext cx="3257003" cy="7155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BA.2.75   17 (8 in Stichprobe seit KW 25)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98107EF-16A7-4353-9A57-A64186CCF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814" y="748479"/>
            <a:ext cx="5372691" cy="390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8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A246D5-810E-44EE-B90A-651B218E5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10.08.2022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AB3197-BBF8-4F91-937E-3819F31F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6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99B585C-3153-4596-A211-B61244D243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5641319" cy="37664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Defining mutations: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6 Sequenzen, davon 4 in der Stichprobe</a:t>
            </a:r>
          </a:p>
          <a:p>
            <a:r>
              <a:rPr lang="de-DE" dirty="0"/>
              <a:t>Alter zwischen 35 bis 57 Jahre, Geschlecht 2xMännlich, 3x Weiblich</a:t>
            </a:r>
          </a:p>
          <a:p>
            <a:r>
              <a:rPr lang="de-DE" dirty="0"/>
              <a:t>2x RP, 2xNRW, 1xBW, 1xHE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dirty="0"/>
              <a:t>Epidemiologische Informationen zu drei Fällen vorhanden bei 5von 6:</a:t>
            </a:r>
          </a:p>
          <a:p>
            <a:r>
              <a:rPr lang="de-DE" dirty="0"/>
              <a:t>Milde Symptome (Husten, Schnupfen, Fieber und /oder </a:t>
            </a:r>
            <a:r>
              <a:rPr lang="de-DE" dirty="0" err="1"/>
              <a:t>Giederschmerzen</a:t>
            </a:r>
            <a:r>
              <a:rPr lang="de-DE" dirty="0"/>
              <a:t>)</a:t>
            </a:r>
          </a:p>
          <a:p>
            <a:r>
              <a:rPr lang="de-DE" dirty="0"/>
              <a:t>Keine Hospitalisierung</a:t>
            </a:r>
          </a:p>
          <a:p>
            <a:r>
              <a:rPr lang="de-DE" dirty="0"/>
              <a:t>3x 3-fach geimpft, 1x </a:t>
            </a:r>
            <a:r>
              <a:rPr lang="de-DE" dirty="0" err="1"/>
              <a:t>ungeimft</a:t>
            </a:r>
            <a:r>
              <a:rPr lang="de-DE" dirty="0"/>
              <a:t>, 1x NA</a:t>
            </a:r>
          </a:p>
          <a:p>
            <a:r>
              <a:rPr lang="de-DE" dirty="0"/>
              <a:t>3x Keine Reiseanamnese, 2x NA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16CA84-0942-40BB-B8F1-9F89DEB3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BA.2.75 (stand 11.07.2022)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F3FAD65-F2AB-4DB4-844E-16585EE8D60B}"/>
              </a:ext>
            </a:extLst>
          </p:cNvPr>
          <p:cNvGrpSpPr/>
          <p:nvPr/>
        </p:nvGrpSpPr>
        <p:grpSpPr>
          <a:xfrm>
            <a:off x="5878907" y="81599"/>
            <a:ext cx="3801314" cy="2861191"/>
            <a:chOff x="5009848" y="158698"/>
            <a:chExt cx="4765163" cy="3586665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8D0DD6BC-B913-4405-AAE4-36A09929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9848" y="158698"/>
              <a:ext cx="3753097" cy="3405384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D857BFA2-7BCC-443C-9FAA-0423CC0DF53E}"/>
                </a:ext>
              </a:extLst>
            </p:cNvPr>
            <p:cNvSpPr/>
            <p:nvPr/>
          </p:nvSpPr>
          <p:spPr>
            <a:xfrm>
              <a:off x="5203011" y="3483753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DE" sz="1100" dirty="0"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Quelle: Twitter. @</a:t>
              </a:r>
              <a:r>
                <a:rPr lang="de-DE" sz="1100" dirty="0" err="1"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EllingUlrich</a:t>
              </a:r>
              <a:r>
                <a:rPr lang="de-DE" sz="1100" dirty="0"/>
                <a:t>, J</a:t>
              </a:r>
              <a:r>
                <a:rPr lang="de-DE" sz="1100" dirty="0"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 5</a:t>
              </a:r>
              <a:r>
                <a:rPr lang="de-DE" sz="1100" dirty="0"/>
                <a:t>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44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Bildschirmpräsentation (16:9)</PresentationFormat>
  <Paragraphs>108</Paragraphs>
  <Slides>6</Slides>
  <Notes>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ＭＳ 明朝</vt:lpstr>
      <vt:lpstr>Times New Roman</vt:lpstr>
      <vt:lpstr>Wingdings</vt:lpstr>
      <vt:lpstr>Office-Design</vt:lpstr>
      <vt:lpstr>VOC/VOI in Deutschland  aktuelle Situation  </vt:lpstr>
      <vt:lpstr>PowerPoint-Präsentation</vt:lpstr>
      <vt:lpstr>Anteil Genomsequenzierungen</vt:lpstr>
      <vt:lpstr>PowerPoint-Präsentation</vt:lpstr>
      <vt:lpstr>PowerPoint-Präsentation</vt:lpstr>
      <vt:lpstr>BA.2.75 (stand 11.07.2022)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Claudia Sievers</cp:lastModifiedBy>
  <cp:revision>215</cp:revision>
  <dcterms:created xsi:type="dcterms:W3CDTF">2015-11-02T12:29:13Z</dcterms:created>
  <dcterms:modified xsi:type="dcterms:W3CDTF">2022-08-09T11:49:48Z</dcterms:modified>
</cp:coreProperties>
</file>