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656" r:id="rId9"/>
    <p:sldId id="662" r:id="rId10"/>
    <p:sldId id="1012" r:id="rId11"/>
    <p:sldId id="1022" r:id="rId12"/>
    <p:sldId id="667" r:id="rId13"/>
    <p:sldId id="1024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8348" autoAdjust="0"/>
  </p:normalViewPr>
  <p:slideViewPr>
    <p:cSldViewPr snapToGrid="0" snapToObjects="1">
      <p:cViewPr varScale="1">
        <p:scale>
          <a:sx n="70" d="100"/>
          <a:sy n="70" d="100"/>
        </p:scale>
        <p:origin x="1088" y="6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13.043478260869565</c:v>
                </c:pt>
                <c:pt idx="139">
                  <c:v>7.3684210526315779</c:v>
                </c:pt>
                <c:pt idx="140">
                  <c:v>8.75</c:v>
                </c:pt>
                <c:pt idx="141">
                  <c:v>7.5316129032258097</c:v>
                </c:pt>
                <c:pt idx="142">
                  <c:v>7.5268817204301079</c:v>
                </c:pt>
                <c:pt idx="143">
                  <c:v>4.9504950495049505</c:v>
                </c:pt>
                <c:pt idx="144">
                  <c:v>3.8834951456310676</c:v>
                </c:pt>
                <c:pt idx="145">
                  <c:v>3.7037037037037033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42-4F84-8B2E-57E89ECC982F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42-4F84-8B2E-57E89ECC982F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42-4F84-8B2E-57E89ECC982F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42-4F84-8B2E-57E89ECC982F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42-4F84-8B2E-57E89ECC9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4421752899502772E-2"/>
          <c:y val="0.2876024849411809"/>
          <c:w val="0.91121947441019358"/>
          <c:h val="0.49943201344436261"/>
        </c:manualLayout>
      </c:layout>
      <c:lineChart>
        <c:grouping val="standard"/>
        <c:varyColors val="0"/>
        <c:ser>
          <c:idx val="0"/>
          <c:order val="0"/>
          <c:tx>
            <c:strRef>
              <c:f>'2019_2022'!$O$1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'2019_2022'!$O$2:$O$158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6-47A9-A502-AC439D1460DA}"/>
            </c:ext>
          </c:extLst>
        </c:ser>
        <c:ser>
          <c:idx val="1"/>
          <c:order val="1"/>
          <c:tx>
            <c:strRef>
              <c:f>'2019_2022'!$P$1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'2019_2022'!$P$2:$P$158</c:f>
              <c:numCache>
                <c:formatCode>General</c:formatCode>
                <c:ptCount val="157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6-47A9-A502-AC439D1460DA}"/>
            </c:ext>
          </c:extLst>
        </c:ser>
        <c:ser>
          <c:idx val="2"/>
          <c:order val="2"/>
          <c:tx>
            <c:strRef>
              <c:f>'2019_2022'!$Q$1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'2019_2022'!$Q$2:$Q$158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C6-47A9-A502-AC439D1460DA}"/>
            </c:ext>
          </c:extLst>
        </c:ser>
        <c:ser>
          <c:idx val="3"/>
          <c:order val="3"/>
          <c:tx>
            <c:strRef>
              <c:f>'2019_2022'!$R$1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'2019_2022'!$R$2:$R$158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C6-47A9-A502-AC439D1460DA}"/>
            </c:ext>
          </c:extLst>
        </c:ser>
        <c:ser>
          <c:idx val="4"/>
          <c:order val="4"/>
          <c:tx>
            <c:strRef>
              <c:f>'2019_2022'!$S$1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'2019_2022'!$S$2:$S$158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3.2608695652173911</c:v>
                </c:pt>
                <c:pt idx="139">
                  <c:v>6.3157894736842106</c:v>
                </c:pt>
                <c:pt idx="140">
                  <c:v>8.75</c:v>
                </c:pt>
                <c:pt idx="141">
                  <c:v>19.35483870967742</c:v>
                </c:pt>
                <c:pt idx="142">
                  <c:v>20.43010752688172</c:v>
                </c:pt>
                <c:pt idx="143">
                  <c:v>19.801980198019802</c:v>
                </c:pt>
                <c:pt idx="144">
                  <c:v>27.184466019417474</c:v>
                </c:pt>
                <c:pt idx="145">
                  <c:v>20.987654320987652</c:v>
                </c:pt>
                <c:pt idx="146">
                  <c:v>17.142857142857142</c:v>
                </c:pt>
                <c:pt idx="147">
                  <c:v>18</c:v>
                </c:pt>
                <c:pt idx="148">
                  <c:v>30.508474576271187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C6-47A9-A502-AC439D146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'2019_2022'!$I$1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'2019_2022'!$I$2:$I$158</c:f>
              <c:numCache>
                <c:formatCode>General</c:formatCode>
                <c:ptCount val="157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13.043478260869565</c:v>
                </c:pt>
                <c:pt idx="139">
                  <c:v>16.842105263157894</c:v>
                </c:pt>
                <c:pt idx="140">
                  <c:v>21.25</c:v>
                </c:pt>
                <c:pt idx="141">
                  <c:v>15.053763440860216</c:v>
                </c:pt>
                <c:pt idx="142">
                  <c:v>13.978494623655912</c:v>
                </c:pt>
                <c:pt idx="143">
                  <c:v>9.9009900990099009</c:v>
                </c:pt>
                <c:pt idx="144">
                  <c:v>14.563106796116504</c:v>
                </c:pt>
                <c:pt idx="145">
                  <c:v>20.987654320987652</c:v>
                </c:pt>
                <c:pt idx="146">
                  <c:v>20</c:v>
                </c:pt>
                <c:pt idx="147">
                  <c:v>11</c:v>
                </c:pt>
                <c:pt idx="148">
                  <c:v>6.7796610169491522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D6-46CA-B2FE-5221539AD16E}"/>
            </c:ext>
          </c:extLst>
        </c:ser>
        <c:ser>
          <c:idx val="1"/>
          <c:order val="1"/>
          <c:tx>
            <c:strRef>
              <c:f>'2019_2022'!$J$1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'2019_2022'!$J$2:$J$158</c:f>
              <c:numCache>
                <c:formatCode>General</c:formatCode>
                <c:ptCount val="157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11.956521739130435</c:v>
                </c:pt>
                <c:pt idx="139">
                  <c:v>12.631578947368421</c:v>
                </c:pt>
                <c:pt idx="140">
                  <c:v>13.75</c:v>
                </c:pt>
                <c:pt idx="141">
                  <c:v>12.903225806451612</c:v>
                </c:pt>
                <c:pt idx="142">
                  <c:v>15.053763440860216</c:v>
                </c:pt>
                <c:pt idx="143">
                  <c:v>20.792079207920793</c:v>
                </c:pt>
                <c:pt idx="144">
                  <c:v>21.359223300970875</c:v>
                </c:pt>
                <c:pt idx="145">
                  <c:v>17.283950617283949</c:v>
                </c:pt>
                <c:pt idx="146">
                  <c:v>20</c:v>
                </c:pt>
                <c:pt idx="147">
                  <c:v>19</c:v>
                </c:pt>
                <c:pt idx="148">
                  <c:v>11.864406779661017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D6-46CA-B2FE-5221539AD16E}"/>
            </c:ext>
          </c:extLst>
        </c:ser>
        <c:ser>
          <c:idx val="2"/>
          <c:order val="2"/>
          <c:tx>
            <c:strRef>
              <c:f>'2019_2022'!$K$1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'2019_2022'!$K$2:$K$158</c:f>
              <c:numCache>
                <c:formatCode>General</c:formatCode>
                <c:ptCount val="157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5.4347826086956523</c:v>
                </c:pt>
                <c:pt idx="139">
                  <c:v>5.2631578947368416</c:v>
                </c:pt>
                <c:pt idx="140">
                  <c:v>5</c:v>
                </c:pt>
                <c:pt idx="141">
                  <c:v>1.0752688172043012</c:v>
                </c:pt>
                <c:pt idx="142">
                  <c:v>4.3010752688172049</c:v>
                </c:pt>
                <c:pt idx="143">
                  <c:v>3.9603960396039604</c:v>
                </c:pt>
                <c:pt idx="144">
                  <c:v>1.9417475728155338</c:v>
                </c:pt>
                <c:pt idx="145">
                  <c:v>1.2345679012345678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D6-46CA-B2FE-5221539AD16E}"/>
            </c:ext>
          </c:extLst>
        </c:ser>
        <c:ser>
          <c:idx val="3"/>
          <c:order val="3"/>
          <c:tx>
            <c:strRef>
              <c:f>'2019_2022'!$L$1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'2019_2022'!$L$2:$L$158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2.4691358024691357</c:v>
                </c:pt>
                <c:pt idx="146">
                  <c:v>0</c:v>
                </c:pt>
                <c:pt idx="147">
                  <c:v>3</c:v>
                </c:pt>
                <c:pt idx="14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D6-46CA-B2FE-5221539AD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0.15051</cdr:x>
      <cdr:y>0.79052</cdr:y>
    </cdr:from>
    <cdr:to>
      <cdr:x>0.15051</cdr:x>
      <cdr:y>0.88427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1263008" y="216854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0.44676</cdr:x>
      <cdr:y>0.79051</cdr:y>
    </cdr:from>
    <cdr:to>
      <cdr:x>0.44676</cdr:x>
      <cdr:y>0.88426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3748998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0.76004</cdr:x>
      <cdr:y>0.79051</cdr:y>
    </cdr:from>
    <cdr:to>
      <cdr:x>0.76004</cdr:x>
      <cdr:y>0.88426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6377895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0.08513</cdr:x>
      <cdr:y>0.86111</cdr:y>
    </cdr:from>
    <cdr:to>
      <cdr:x>0.13621</cdr:x>
      <cdr:y>0.93229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7165A50D-8A74-4129-95CB-836E14424274}"/>
            </a:ext>
          </a:extLst>
        </cdr:cNvPr>
        <cdr:cNvSpPr txBox="1"/>
      </cdr:nvSpPr>
      <cdr:spPr>
        <a:xfrm xmlns:a="http://schemas.openxmlformats.org/drawingml/2006/main">
          <a:off x="714376" y="23622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0.27166</cdr:x>
      <cdr:y>0.86574</cdr:y>
    </cdr:from>
    <cdr:to>
      <cdr:x>0.32274</cdr:x>
      <cdr:y>0.93692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22796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11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0.85168</cdr:x>
      <cdr:y>0.86574</cdr:y>
    </cdr:from>
    <cdr:to>
      <cdr:x>0.90276</cdr:x>
      <cdr:y>0.93692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7146925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0.15064</cdr:x>
      <cdr:y>0.78936</cdr:y>
    </cdr:from>
    <cdr:to>
      <cdr:x>0.15064</cdr:x>
      <cdr:y>0.88311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1259804" y="216536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0.44791</cdr:x>
      <cdr:y>0.78935</cdr:y>
    </cdr:from>
    <cdr:to>
      <cdr:x>0.44791</cdr:x>
      <cdr:y>0.8831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3745849" y="2165354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0.76112</cdr:x>
      <cdr:y>0.79282</cdr:y>
    </cdr:from>
    <cdr:to>
      <cdr:x>0.76112</cdr:x>
      <cdr:y>0.88657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6365209" y="217487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0.07555</cdr:x>
      <cdr:y>0.85532</cdr:y>
    </cdr:from>
    <cdr:to>
      <cdr:x>0.1268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631825" y="234632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0.26803</cdr:x>
      <cdr:y>0.86574</cdr:y>
    </cdr:from>
    <cdr:to>
      <cdr:x>0.31929</cdr:x>
      <cdr:y>0.93692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22415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0.6325</cdr:x>
      <cdr:y>0.86227</cdr:y>
    </cdr:from>
    <cdr:to>
      <cdr:x>0.68375</cdr:x>
      <cdr:y>0.93345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5289550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0.85459</cdr:x>
      <cdr:y>0.86227</cdr:y>
    </cdr:from>
    <cdr:to>
      <cdr:x>0.90585</cdr:x>
      <cdr:y>0.93345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7146925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Nach starkem Rückgang insbes. in KW 30, insbes. in den AG 60+, insgesamt stabil in KW 31/2022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3,5 je 100T (KW 30: durch Nachmeldungen von 3,2 auf 4,2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seit KW 23 Anstieg in den AG 0-4, deutlicher Rückgang in KW 31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31/2022: 23 je 100T (Vorwoche: 51/100T) ) (ohne Nachmeldungen KW 30: 21, KW 29: 35, KW 28: 30, KW 27: 25, KW 26: 23; KW 25: 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Nach starkem Rückgang insbes. in KW 30, insbes. in den AG 60+, insgesamt stabil in KW 31/2022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3,5 je 100T (KW 30: durch Nachmeldungen von 3,2 auf 4,2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seit KW 23 Anstieg in den AG 0-4, deutlicher Rückgang in KW 31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31/2022: 23 je 100T (Vorwoche: 51/100T) ) (ohne Nachmeldungen KW 30: 21, KW 29: 35, KW 28: 30, KW 27: 25, KW 26: 23; KW 25: 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Stabilisierung in KW 31 auf </a:t>
            </a:r>
            <a:r>
              <a:rPr lang="de-DE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allen Ebenen in AG 60-79 und 80+</a:t>
            </a: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3,4 % (Vorwoche: 4,0 %); Vorwochenwert hat sich nicht geändert (lag auch bei 4,0 % 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in den letzten Wochen (seit 28. KW) rückläufig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3,4 % z.T. höher als in den vorpandemischen Jahren zur 31. KW , nähert sich den </a:t>
            </a:r>
            <a:r>
              <a:rPr lang="de-DE" sz="1200" i="0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vorpan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 (z. B. 31. KW 2017: 3,0 %)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den Kindern: 5,2 % (Vorwoche: 5,6 %); Rückgang bei den Erwachsenen: (3,1 %; Vorwoche: 3,7 %)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 : leichter Rückgang bei den Schulkindern (3,8 % (Vorwoche: 4,0 %); Erwachsene: bis auf ab 60-Jährige zurückgegangen; ab 60 im Vergleich zur Vorwoche stabil.</a:t>
            </a: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1,3 % auf 1,0 %); (Wochenvorwert: 1,3 %); 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Erwachsenen (0,9 %; Vorwoche: 1,1 %) ; bei den Kindern auch Rückgang (1,8  %; Vorwoche: 2,5 %)</a:t>
            </a:r>
            <a:endParaRPr lang="de-DE" i="0" strike="noStrik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i="0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31. KW wurden bundesweit weniger Arzt­be­su­che wegen ARE regis­triert als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31 insgesamt mit 1.077 (Vorwoche:1.244; Vorwochenwert: 1.228)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bei ca.1.100; seit KW 28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dem Bereich der Vorjahre zur 31. KW, aber auch in allen ab 15-Jährigen AGs deutlich höher; bei den 0-4 und 5- bis 14-Jährigen nähern sich die Werte den Vorpandemischen Werten an; Bei den Erwachsenen deutlich erhöht.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AGs zur Vorwoche (zwischen 10 und 26 %)</a:t>
            </a:r>
          </a:p>
          <a:p>
            <a:pPr marL="0" lvl="0" indent="0">
              <a:buFontTx/>
              <a:buNone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KI  (insgesamt) in 10 von 12 Regionen zur stabil oder gesunken; bei 0-4 Jährigen: 9 von 12 Regionen gesunken oder stabil; Schulkinder: 10 von 12 Regionen gesunken; 16 von 16 Bundesländern haben Ferien im der 31. KW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\\rki.local\daten\Projekte\FG36_AGI\Wochenberichte\Berichterstellung\Saison_2021_22\Woche_31_2022\KI_2015_2022_08_09.xlsx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„Pivot Chart KI“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22/2022 deutlich angestiegen war, wird seit KW 29/2022 insgesamt ein Rückgang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31/2022 sind die Werte in den Altersgruppen der 0- bis 34-Jährigen und 60- bis 79-Jährigen weiter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35- bis 59-Jährigen hat sich der Rückgang nicht fortgesetzt und bei den ab 80-Jährigen sind die Werte angestiegen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und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intensivpflichtige </a:t>
            </a:r>
            <a:r>
              <a:rPr lang="de-DE" dirty="0"/>
              <a:t>SARI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31. KW 2022 insgesamt nur leicht gesunken/weitestgehend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Wieder auf üblichem Sommerniveau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in KW 31 stabil geblieben: 39 %  (Vorwoche: 36 %)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eher stabil: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43 % (Vorwoche: 34 %),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seit KW 25 unter 1%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ab 60 Jahre sind die SARI-Fallzahlen in der 31. KW 2022 eher stabil geblieben (unter Berücksichtigung von Nachmeldungen),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ab 60 Jahre fast wieder auf üblichem Niveau, aber weiterhin hoher Anteil COVID-19-Diagnosen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9.8.2022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3,5 COVID-SARI pro 100.000</a:t>
            </a:r>
          </a:p>
          <a:p>
            <a:endParaRPr lang="de-DE" dirty="0"/>
          </a:p>
          <a:p>
            <a:r>
              <a:rPr lang="de-DE" dirty="0"/>
              <a:t>Entspricht ca. 2.900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23/100T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Hospitalisierungs</a:t>
            </a:r>
            <a:r>
              <a:rPr lang="de-DE" dirty="0"/>
              <a:t>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5" y="753708"/>
            <a:ext cx="7730715" cy="30922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4" y="3726176"/>
            <a:ext cx="7730715" cy="30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19. KW bis 31.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0641" y="3656199"/>
          <a:ext cx="8429624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9782" y="1091939"/>
          <a:ext cx="839152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10.08.2022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100" y="2560352"/>
            <a:ext cx="445047" cy="286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1234768" y="248181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47251" y="1805832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6239079" y="2235823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7896261" y="2564459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1902848" y="4395481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2165354" y="5306823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627711" y="461783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209670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2425" y="1939057"/>
          <a:ext cx="840105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10.08.2022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7528569" y="3458903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8085150" y="3540718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7116699" y="340115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6120695" y="3240215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31.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9.8.2022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848537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31 bei 3.400 ARE (Vorwoche: 4.000)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2,8 Mio. ARE in Deutschland, unabhängig von einem Arztbesuch</a:t>
            </a:r>
            <a:br>
              <a:rPr lang="de-DE" b="1" dirty="0"/>
            </a:br>
            <a:r>
              <a:rPr lang="de-DE" dirty="0"/>
              <a:t>(30. KW: ca. 3,3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99999" y="4070455"/>
            <a:ext cx="348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Bei </a:t>
            </a:r>
            <a:r>
              <a:rPr lang="en-US" dirty="0" err="1"/>
              <a:t>allen</a:t>
            </a:r>
            <a:r>
              <a:rPr lang="en-US" dirty="0"/>
              <a:t> AG, bis auf die ab 60-Jährigen, </a:t>
            </a:r>
            <a:r>
              <a:rPr lang="en-US" dirty="0" err="1"/>
              <a:t>Rückgang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6CF4EDE-EECA-40E6-A65A-71B974B1E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5753"/>
            <a:ext cx="5400000" cy="27000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5B0643-2720-40BD-8E3F-0E9CD44F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764265"/>
            <a:ext cx="5385745" cy="26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31.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9.8.2022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199114"/>
            <a:ext cx="3085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30. KW 2022:</a:t>
            </a:r>
          </a:p>
          <a:p>
            <a:r>
              <a:rPr lang="de-DE" dirty="0"/>
              <a:t>Rückgang insgesamt und in allen Altersgruppen</a:t>
            </a:r>
          </a:p>
          <a:p>
            <a:endParaRPr lang="de-DE" sz="600" dirty="0"/>
          </a:p>
          <a:p>
            <a:r>
              <a:rPr lang="de-DE" dirty="0"/>
              <a:t>ca. 1.100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31. KW 2022: ca. 0,9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606826" y="4015946"/>
            <a:ext cx="31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Rückgang in allen AG im Vergleich zur Vorwoche.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18A755-7779-469F-B0F2-264CA1EB9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722"/>
          <a:stretch/>
        </p:blipFill>
        <p:spPr>
          <a:xfrm>
            <a:off x="99160" y="1294607"/>
            <a:ext cx="5400000" cy="24817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4E00044-E3B6-4BC2-ADB5-8C5BB21650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897"/>
          <a:stretch/>
        </p:blipFill>
        <p:spPr>
          <a:xfrm>
            <a:off x="206826" y="3814005"/>
            <a:ext cx="5400000" cy="24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09.08.2022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31. KW 2022</a:t>
            </a:r>
          </a:p>
          <a:p>
            <a:r>
              <a:rPr lang="de-DE" dirty="0"/>
              <a:t>Rund 330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270.000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7" y="2074540"/>
            <a:ext cx="7891197" cy="31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6" y="1036359"/>
            <a:ext cx="4247998" cy="212399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31.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0" y="1036359"/>
            <a:ext cx="4247998" cy="21239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0" y="2888816"/>
            <a:ext cx="4247998" cy="2123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0" y="4705759"/>
            <a:ext cx="4247998" cy="21239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8" y="2888816"/>
            <a:ext cx="4247998" cy="212399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8" y="4705759"/>
            <a:ext cx="4247998" cy="21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31.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9.8.2022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64773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00449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31.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31.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98939" y="142811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041785" y="1640129"/>
            <a:ext cx="338937" cy="623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21659" y="457321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43%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>
            <a:off x="7118349" y="4760151"/>
            <a:ext cx="356334" cy="70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9.8.2022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955670" y="1436643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004640" y="1014978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29 %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964527" y="5181028"/>
            <a:ext cx="75927" cy="4453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44 %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951864" y="3288911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42 %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AAC9DFF-A779-4442-9FA1-8BA50950CBB7}"/>
              </a:ext>
            </a:extLst>
          </p:cNvPr>
          <p:cNvCxnSpPr>
            <a:cxnSpLocks/>
          </p:cNvCxnSpPr>
          <p:nvPr/>
        </p:nvCxnSpPr>
        <p:spPr>
          <a:xfrm flipH="1">
            <a:off x="3866322" y="1382013"/>
            <a:ext cx="137158" cy="67644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C5F23C5-268D-4B04-A311-AC112D120DDC}"/>
              </a:ext>
            </a:extLst>
          </p:cNvPr>
          <p:cNvSpPr txBox="1"/>
          <p:nvPr/>
        </p:nvSpPr>
        <p:spPr>
          <a:xfrm>
            <a:off x="3093929" y="1048030"/>
            <a:ext cx="134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13 %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9.8.2022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Microsoft Office PowerPoint</Application>
  <PresentationFormat>Bildschirmpräsentation (4:3)</PresentationFormat>
  <Paragraphs>186</Paragraphs>
  <Slides>14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9.8.2022</vt:lpstr>
      <vt:lpstr>GrippeWeb bis zur 31. KW 2022 </vt:lpstr>
      <vt:lpstr>Arbeitsgemeinschaft Influenza ARE-Konsultationen / 100.000 Einwohner bis zur 31. KW 2022</vt:lpstr>
      <vt:lpstr>Arbeitsgemeinschaft Influenza - SEEDARE ARE-Konsultationen mit COVID-Diagnose / 100.000 Einwohner </vt:lpstr>
      <vt:lpstr>SEEDARE – ARE mit COVID-19 Konsultationen in Altersgruppen bis zur 31.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3554</cp:revision>
  <cp:lastPrinted>2020-05-13T06:04:10Z</cp:lastPrinted>
  <dcterms:created xsi:type="dcterms:W3CDTF">2015-11-02T12:29:13Z</dcterms:created>
  <dcterms:modified xsi:type="dcterms:W3CDTF">2022-08-10T08:55:46Z</dcterms:modified>
</cp:coreProperties>
</file>