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7"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94383" autoAdjust="0"/>
  </p:normalViewPr>
  <p:slideViewPr>
    <p:cSldViewPr snapToGrid="0">
      <p:cViewPr varScale="1">
        <p:scale>
          <a:sx n="103" d="100"/>
          <a:sy n="103" d="100"/>
        </p:scale>
        <p:origin x="984" y="114"/>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17.08.2022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Vorwoche Neuaufnahmen: 1.060 (10.08.22) -&gt; Rückgang</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Belegung: 1.250 (10.08.22)</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abschließend noch die 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17.08.2022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17.08.2022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EF1425CE-2C22-4C38-AF91-3B4DCE9D1FF2}"/>
              </a:ext>
            </a:extLst>
          </p:cNvPr>
          <p:cNvPicPr>
            <a:picLocks noChangeAspect="1"/>
          </p:cNvPicPr>
          <p:nvPr/>
        </p:nvPicPr>
        <p:blipFill>
          <a:blip r:embed="rId3"/>
          <a:stretch>
            <a:fillRect/>
          </a:stretch>
        </p:blipFill>
        <p:spPr>
          <a:xfrm>
            <a:off x="6958692" y="3813834"/>
            <a:ext cx="4998845" cy="2996880"/>
          </a:xfrm>
          <a:prstGeom prst="rect">
            <a:avLst/>
          </a:prstGeom>
        </p:spPr>
      </p:pic>
      <p:pic>
        <p:nvPicPr>
          <p:cNvPr id="12" name="Grafik 11">
            <a:extLst>
              <a:ext uri="{FF2B5EF4-FFF2-40B4-BE49-F238E27FC236}">
                <a16:creationId xmlns:a16="http://schemas.microsoft.com/office/drawing/2014/main" id="{93A5B769-8FE9-47B3-9E5B-427F22EEB1DE}"/>
              </a:ext>
            </a:extLst>
          </p:cNvPr>
          <p:cNvPicPr>
            <a:picLocks noChangeAspect="1"/>
          </p:cNvPicPr>
          <p:nvPr/>
        </p:nvPicPr>
        <p:blipFill>
          <a:blip r:embed="rId4"/>
          <a:stretch>
            <a:fillRect/>
          </a:stretch>
        </p:blipFill>
        <p:spPr>
          <a:xfrm>
            <a:off x="7027485" y="280525"/>
            <a:ext cx="4605933" cy="3413192"/>
          </a:xfrm>
          <a:prstGeom prst="rect">
            <a:avLst/>
          </a:prstGeom>
        </p:spPr>
      </p:pic>
      <p:pic>
        <p:nvPicPr>
          <p:cNvPr id="2" name="Grafik 1">
            <a:extLst>
              <a:ext uri="{FF2B5EF4-FFF2-40B4-BE49-F238E27FC236}">
                <a16:creationId xmlns:a16="http://schemas.microsoft.com/office/drawing/2014/main" id="{FB2B5441-7776-4400-BB28-1B048CA73E70}"/>
              </a:ext>
            </a:extLst>
          </p:cNvPr>
          <p:cNvPicPr>
            <a:picLocks noChangeAspect="1"/>
          </p:cNvPicPr>
          <p:nvPr/>
        </p:nvPicPr>
        <p:blipFill>
          <a:blip r:embed="rId5"/>
          <a:stretch>
            <a:fillRect/>
          </a:stretch>
        </p:blipFill>
        <p:spPr>
          <a:xfrm>
            <a:off x="139645" y="2473754"/>
            <a:ext cx="6405404" cy="4019552"/>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17.08.2022 werden </a:t>
            </a:r>
            <a:r>
              <a:rPr lang="de-DE" sz="1600" b="1" dirty="0"/>
              <a:t>1.096 </a:t>
            </a:r>
            <a:r>
              <a:rPr lang="de-DE" sz="1600" dirty="0"/>
              <a:t>COVID-19-Patient*innen auf Intensivstationen (der ca. 1.300 Akutkrankenhäuser) behandelt. </a:t>
            </a:r>
          </a:p>
          <a:p>
            <a:pPr>
              <a:spcBef>
                <a:spcPts val="600"/>
              </a:spcBef>
            </a:pPr>
            <a:r>
              <a:rPr lang="de-DE" sz="1600" dirty="0"/>
              <a:t>Weiterhin Reduktion der COVID-ITS-Belegung</a:t>
            </a:r>
          </a:p>
          <a:p>
            <a:pPr>
              <a:spcBef>
                <a:spcPts val="600"/>
              </a:spcBef>
            </a:pPr>
            <a:r>
              <a:rPr lang="de-DE" sz="1600" dirty="0"/>
              <a:t>ITS-COVID-Neuaufnahmen mit </a:t>
            </a:r>
            <a:r>
              <a:rPr lang="de-DE" sz="1600" b="1" dirty="0"/>
              <a:t>+911 </a:t>
            </a:r>
            <a:r>
              <a:rPr lang="de-DE" sz="1600" dirty="0"/>
              <a:t>in den letzten 7 Tagen im Plateau</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293691" y="2658339"/>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1974496" y="2664409"/>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671120" y="2694685"/>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6469513" y="4483530"/>
            <a:ext cx="118368" cy="784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185533" y="4206531"/>
            <a:ext cx="567960" cy="276999"/>
          </a:xfrm>
          <a:prstGeom prst="rect">
            <a:avLst/>
          </a:prstGeom>
          <a:noFill/>
        </p:spPr>
        <p:txBody>
          <a:bodyPr wrap="square" rtlCol="0">
            <a:spAutoFit/>
          </a:bodyPr>
          <a:lstStyle/>
          <a:p>
            <a:r>
              <a:rPr lang="de-DE" sz="1200" dirty="0">
                <a:solidFill>
                  <a:schemeClr val="bg2">
                    <a:lumMod val="50000"/>
                  </a:schemeClr>
                </a:solidFill>
              </a:rPr>
              <a:t>1.096</a:t>
            </a:r>
          </a:p>
        </p:txBody>
      </p:sp>
      <p:sp>
        <p:nvSpPr>
          <p:cNvPr id="14" name="Textfeld 13">
            <a:extLst>
              <a:ext uri="{FF2B5EF4-FFF2-40B4-BE49-F238E27FC236}">
                <a16:creationId xmlns:a16="http://schemas.microsoft.com/office/drawing/2014/main" id="{4A28318D-B736-4639-8DFC-4670EAAD84D7}"/>
              </a:ext>
            </a:extLst>
          </p:cNvPr>
          <p:cNvSpPr txBox="1"/>
          <p:nvPr/>
        </p:nvSpPr>
        <p:spPr>
          <a:xfrm>
            <a:off x="6587880" y="117397"/>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6"/>
          <a:stretch>
            <a:fillRect/>
          </a:stretch>
        </p:blipFill>
        <p:spPr>
          <a:xfrm>
            <a:off x="9694865" y="136525"/>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flipH="1">
            <a:off x="11600483" y="1467328"/>
            <a:ext cx="220407" cy="59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5A5CCA7F-C133-48F9-AA23-066889ED1C2D}"/>
              </a:ext>
            </a:extLst>
          </p:cNvPr>
          <p:cNvCxnSpPr>
            <a:cxnSpLocks/>
          </p:cNvCxnSpPr>
          <p:nvPr/>
        </p:nvCxnSpPr>
        <p:spPr>
          <a:xfrm flipH="1">
            <a:off x="11893646" y="5201234"/>
            <a:ext cx="111781" cy="575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55C008A-0B35-4CF0-AC5C-68313C8A2BF6}"/>
              </a:ext>
            </a:extLst>
          </p:cNvPr>
          <p:cNvPicPr>
            <a:picLocks noChangeAspect="1"/>
          </p:cNvPicPr>
          <p:nvPr/>
        </p:nvPicPr>
        <p:blipFill>
          <a:blip r:embed="rId3"/>
          <a:stretch>
            <a:fillRect/>
          </a:stretch>
        </p:blipFill>
        <p:spPr>
          <a:xfrm>
            <a:off x="0" y="685084"/>
            <a:ext cx="12192000" cy="6152120"/>
          </a:xfrm>
          <a:prstGeom prst="rect">
            <a:avLst/>
          </a:prstGeom>
        </p:spPr>
      </p:pic>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1448750" cy="400110"/>
          </a:xfrm>
          <a:prstGeom prst="rect">
            <a:avLst/>
          </a:prstGeom>
          <a:noFill/>
        </p:spPr>
        <p:txBody>
          <a:bodyPr wrap="square" rtlCol="0">
            <a:spAutoFit/>
          </a:bodyPr>
          <a:lstStyle/>
          <a:p>
            <a:r>
              <a:rPr lang="de-DE" sz="2000" b="1" dirty="0">
                <a:latin typeface="+mj-lt"/>
              </a:rPr>
              <a:t>Anteil der COVID-19-Patient*innen an der Gesamtzahl betreibbarer ITS-Betten </a:t>
            </a:r>
            <a:r>
              <a:rPr lang="de-DE" sz="1400" b="1" dirty="0">
                <a:solidFill>
                  <a:schemeClr val="bg1">
                    <a:lumMod val="65000"/>
                  </a:schemeClr>
                </a:solidFill>
                <a:latin typeface="+mj-lt"/>
              </a:rPr>
              <a:t>(letzte 8 Wochen)</a:t>
            </a:r>
            <a:endParaRPr lang="de-DE" sz="2000" b="1" dirty="0">
              <a:solidFill>
                <a:schemeClr val="bg1">
                  <a:lumMod val="65000"/>
                </a:schemeClr>
              </a:solidFill>
              <a:latin typeface="+mj-lt"/>
            </a:endParaRPr>
          </a:p>
        </p:txBody>
      </p: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E25CA6E-6208-4047-A27C-9D5276360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441" y="764030"/>
            <a:ext cx="3617501" cy="2546193"/>
          </a:xfrm>
          <a:prstGeom prst="rect">
            <a:avLst/>
          </a:prstGeom>
        </p:spPr>
      </p:pic>
      <p:pic>
        <p:nvPicPr>
          <p:cNvPr id="11" name="Grafik 10">
            <a:extLst>
              <a:ext uri="{FF2B5EF4-FFF2-40B4-BE49-F238E27FC236}">
                <a16:creationId xmlns:a16="http://schemas.microsoft.com/office/drawing/2014/main" id="{2A2CCDBF-2965-48A4-BF56-3398830E172B}"/>
              </a:ext>
            </a:extLst>
          </p:cNvPr>
          <p:cNvPicPr>
            <a:picLocks noChangeAspect="1"/>
          </p:cNvPicPr>
          <p:nvPr/>
        </p:nvPicPr>
        <p:blipFill>
          <a:blip r:embed="rId4"/>
          <a:stretch>
            <a:fillRect/>
          </a:stretch>
        </p:blipFill>
        <p:spPr>
          <a:xfrm>
            <a:off x="7152314" y="3631993"/>
            <a:ext cx="5039686" cy="3211263"/>
          </a:xfrm>
          <a:prstGeom prst="rect">
            <a:avLst/>
          </a:prstGeom>
        </p:spPr>
      </p:pic>
      <p:pic>
        <p:nvPicPr>
          <p:cNvPr id="7" name="Grafik 6">
            <a:extLst>
              <a:ext uri="{FF2B5EF4-FFF2-40B4-BE49-F238E27FC236}">
                <a16:creationId xmlns:a16="http://schemas.microsoft.com/office/drawing/2014/main" id="{D3CD8951-3020-4C39-A1B4-74CEDAE8D513}"/>
              </a:ext>
            </a:extLst>
          </p:cNvPr>
          <p:cNvPicPr>
            <a:picLocks noChangeAspect="1"/>
          </p:cNvPicPr>
          <p:nvPr/>
        </p:nvPicPr>
        <p:blipFill>
          <a:blip r:embed="rId5"/>
          <a:stretch>
            <a:fillRect/>
          </a:stretch>
        </p:blipFill>
        <p:spPr>
          <a:xfrm>
            <a:off x="124497" y="1065282"/>
            <a:ext cx="4739754" cy="3853819"/>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6"/>
          <a:stretch>
            <a:fillRect/>
          </a:stretch>
        </p:blipFill>
        <p:spPr>
          <a:xfrm>
            <a:off x="5508374" y="5833691"/>
            <a:ext cx="1724025" cy="857250"/>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7"/>
          <a:stretch>
            <a:fillRect/>
          </a:stretch>
        </p:blipFill>
        <p:spPr>
          <a:xfrm>
            <a:off x="444138" y="5102991"/>
            <a:ext cx="1811952" cy="1443536"/>
          </a:xfrm>
          <a:prstGeom prst="rect">
            <a:avLst/>
          </a:prstGeom>
        </p:spPr>
      </p:pic>
      <p:sp>
        <p:nvSpPr>
          <p:cNvPr id="16" name="Textfeld 15">
            <a:extLst>
              <a:ext uri="{FF2B5EF4-FFF2-40B4-BE49-F238E27FC236}">
                <a16:creationId xmlns:a16="http://schemas.microsoft.com/office/drawing/2014/main" id="{6FBE7F3B-05CF-41D0-8AF3-BE0FB5966504}"/>
              </a:ext>
            </a:extLst>
          </p:cNvPr>
          <p:cNvSpPr txBox="1"/>
          <p:nvPr/>
        </p:nvSpPr>
        <p:spPr>
          <a:xfrm>
            <a:off x="6633853" y="51912"/>
            <a:ext cx="4545470" cy="338554"/>
          </a:xfrm>
          <a:prstGeom prst="rect">
            <a:avLst/>
          </a:prstGeom>
          <a:noFill/>
        </p:spPr>
        <p:txBody>
          <a:bodyPr wrap="square" rtlCol="0">
            <a:spAutoFit/>
          </a:bodyPr>
          <a:lstStyle/>
          <a:p>
            <a:r>
              <a:rPr lang="de-DE" sz="1600" b="1" dirty="0"/>
              <a:t>Verfügbarkeit Behandlungskapazitäten</a:t>
            </a:r>
          </a:p>
        </p:txBody>
      </p:sp>
      <p:sp>
        <p:nvSpPr>
          <p:cNvPr id="4" name="Rechteck 3">
            <a:extLst>
              <a:ext uri="{FF2B5EF4-FFF2-40B4-BE49-F238E27FC236}">
                <a16:creationId xmlns:a16="http://schemas.microsoft.com/office/drawing/2014/main" id="{F926F1F0-D294-4C6B-8E58-ADFB2AF01EBF}"/>
              </a:ext>
            </a:extLst>
          </p:cNvPr>
          <p:cNvSpPr/>
          <p:nvPr/>
        </p:nvSpPr>
        <p:spPr>
          <a:xfrm>
            <a:off x="4241075" y="3310223"/>
            <a:ext cx="623176" cy="1608878"/>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a16="http://schemas.microsoft.com/office/drawing/2014/main" id="{907CB57E-8D63-43A1-93F8-A7347E094E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9815" y="859783"/>
            <a:ext cx="3442185" cy="2380903"/>
          </a:xfrm>
          <a:prstGeom prst="rect">
            <a:avLst/>
          </a:prstGeom>
        </p:spPr>
      </p:pic>
      <p:pic>
        <p:nvPicPr>
          <p:cNvPr id="2" name="Grafik 1">
            <a:extLst>
              <a:ext uri="{FF2B5EF4-FFF2-40B4-BE49-F238E27FC236}">
                <a16:creationId xmlns:a16="http://schemas.microsoft.com/office/drawing/2014/main" id="{72E8D1FE-FA48-46AF-A035-FBEF5346D980}"/>
              </a:ext>
            </a:extLst>
          </p:cNvPr>
          <p:cNvPicPr>
            <a:picLocks noChangeAspect="1"/>
          </p:cNvPicPr>
          <p:nvPr/>
        </p:nvPicPr>
        <p:blipFill rotWithShape="1">
          <a:blip r:embed="rId9"/>
          <a:srcRect t="12014"/>
          <a:stretch/>
        </p:blipFill>
        <p:spPr>
          <a:xfrm>
            <a:off x="10627347" y="390465"/>
            <a:ext cx="1428750" cy="469317"/>
          </a:xfrm>
          <a:prstGeom prst="rect">
            <a:avLst/>
          </a:prstGeom>
        </p:spPr>
      </p:pic>
      <p:sp>
        <p:nvSpPr>
          <p:cNvPr id="3" name="Textfeld 2">
            <a:extLst>
              <a:ext uri="{FF2B5EF4-FFF2-40B4-BE49-F238E27FC236}">
                <a16:creationId xmlns:a16="http://schemas.microsoft.com/office/drawing/2014/main" id="{F247135F-C3A7-4E89-8937-8422B7A1067B}"/>
              </a:ext>
            </a:extLst>
          </p:cNvPr>
          <p:cNvSpPr txBox="1"/>
          <p:nvPr/>
        </p:nvSpPr>
        <p:spPr>
          <a:xfrm>
            <a:off x="5095441" y="552793"/>
            <a:ext cx="1349784" cy="276999"/>
          </a:xfrm>
          <a:prstGeom prst="rect">
            <a:avLst/>
          </a:prstGeom>
          <a:noFill/>
        </p:spPr>
        <p:txBody>
          <a:bodyPr wrap="square" rtlCol="0">
            <a:spAutoFit/>
          </a:bodyPr>
          <a:lstStyle/>
          <a:p>
            <a:r>
              <a:rPr lang="de-DE" sz="1200" b="1" dirty="0"/>
              <a:t>High-Care</a:t>
            </a:r>
          </a:p>
        </p:txBody>
      </p:sp>
      <p:sp>
        <p:nvSpPr>
          <p:cNvPr id="19" name="Textfeld 18">
            <a:extLst>
              <a:ext uri="{FF2B5EF4-FFF2-40B4-BE49-F238E27FC236}">
                <a16:creationId xmlns:a16="http://schemas.microsoft.com/office/drawing/2014/main" id="{E699B2CE-5654-4528-B101-BDAC83877A0A}"/>
              </a:ext>
            </a:extLst>
          </p:cNvPr>
          <p:cNvSpPr txBox="1"/>
          <p:nvPr/>
        </p:nvSpPr>
        <p:spPr>
          <a:xfrm>
            <a:off x="8712942" y="609808"/>
            <a:ext cx="1606715" cy="276999"/>
          </a:xfrm>
          <a:prstGeom prst="rect">
            <a:avLst/>
          </a:prstGeom>
          <a:noFill/>
        </p:spPr>
        <p:txBody>
          <a:bodyPr wrap="square" rtlCol="0">
            <a:spAutoFit/>
          </a:bodyPr>
          <a:lstStyle/>
          <a:p>
            <a:r>
              <a:rPr lang="de-DE" sz="1200" b="1" dirty="0"/>
              <a:t>ECMO-Behandlung</a:t>
            </a:r>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FCEF6F3-CA91-458B-BEDD-D6AE5C48E01B}"/>
              </a:ext>
            </a:extLst>
          </p:cNvPr>
          <p:cNvPicPr>
            <a:picLocks noChangeAspect="1"/>
          </p:cNvPicPr>
          <p:nvPr/>
        </p:nvPicPr>
        <p:blipFill>
          <a:blip r:embed="rId3"/>
          <a:stretch>
            <a:fillRect/>
          </a:stretch>
        </p:blipFill>
        <p:spPr>
          <a:xfrm>
            <a:off x="7467869" y="553181"/>
            <a:ext cx="4595409" cy="2426600"/>
          </a:xfrm>
          <a:prstGeom prst="rect">
            <a:avLst/>
          </a:prstGeom>
          <a:ln>
            <a:solidFill>
              <a:schemeClr val="accent1"/>
            </a:solidFill>
          </a:ln>
        </p:spPr>
      </p:pic>
      <p:pic>
        <p:nvPicPr>
          <p:cNvPr id="5" name="Grafik 4">
            <a:extLst>
              <a:ext uri="{FF2B5EF4-FFF2-40B4-BE49-F238E27FC236}">
                <a16:creationId xmlns:a16="http://schemas.microsoft.com/office/drawing/2014/main" id="{B0271EA1-839C-46F1-BB1E-61923825A0DD}"/>
              </a:ext>
            </a:extLst>
          </p:cNvPr>
          <p:cNvPicPr>
            <a:picLocks noChangeAspect="1"/>
          </p:cNvPicPr>
          <p:nvPr/>
        </p:nvPicPr>
        <p:blipFill>
          <a:blip r:embed="rId4"/>
          <a:stretch>
            <a:fillRect/>
          </a:stretch>
        </p:blipFill>
        <p:spPr>
          <a:xfrm>
            <a:off x="1317168" y="495288"/>
            <a:ext cx="5837567" cy="3035818"/>
          </a:xfrm>
          <a:prstGeom prst="rect">
            <a:avLst/>
          </a:prstGeom>
        </p:spPr>
      </p:pic>
      <p:pic>
        <p:nvPicPr>
          <p:cNvPr id="2" name="Grafik 1">
            <a:extLst>
              <a:ext uri="{FF2B5EF4-FFF2-40B4-BE49-F238E27FC236}">
                <a16:creationId xmlns:a16="http://schemas.microsoft.com/office/drawing/2014/main" id="{0CA92755-8719-47F6-91A3-E5DF78529987}"/>
              </a:ext>
            </a:extLst>
          </p:cNvPr>
          <p:cNvPicPr>
            <a:picLocks noChangeAspect="1"/>
          </p:cNvPicPr>
          <p:nvPr/>
        </p:nvPicPr>
        <p:blipFill>
          <a:blip r:embed="rId5"/>
          <a:stretch>
            <a:fillRect/>
          </a:stretch>
        </p:blipFill>
        <p:spPr>
          <a:xfrm>
            <a:off x="1416448" y="3878219"/>
            <a:ext cx="6717358" cy="2969267"/>
          </a:xfrm>
          <a:prstGeom prst="rect">
            <a:avLst/>
          </a:prstGeom>
        </p:spPr>
      </p:pic>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Anteile)</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154735" y="2592476"/>
            <a:ext cx="272843" cy="24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F0BC941-2666-4177-AD63-BEA1B204E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922" y="563170"/>
            <a:ext cx="4687185" cy="2264006"/>
          </a:xfrm>
          <a:prstGeom prst="rect">
            <a:avLst/>
          </a:prstGeom>
          <a:ln>
            <a:solidFill>
              <a:schemeClr val="accent1"/>
            </a:solidFill>
          </a:ln>
        </p:spPr>
      </p:pic>
      <p:pic>
        <p:nvPicPr>
          <p:cNvPr id="4" name="Grafik 3">
            <a:extLst>
              <a:ext uri="{FF2B5EF4-FFF2-40B4-BE49-F238E27FC236}">
                <a16:creationId xmlns:a16="http://schemas.microsoft.com/office/drawing/2014/main" id="{EEC78F8F-D9E9-4137-A46C-C0FD4C3AE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7" y="2463288"/>
            <a:ext cx="7218199" cy="4345381"/>
          </a:xfrm>
          <a:prstGeom prst="rect">
            <a:avLst/>
          </a:prstGeom>
        </p:spPr>
      </p:pic>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93" y="701445"/>
            <a:ext cx="7057909"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10771731" y="23376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6"/>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Words>
  <Application>Microsoft Office PowerPoint</Application>
  <PresentationFormat>Breitbild</PresentationFormat>
  <Paragraphs>33</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710</cp:revision>
  <dcterms:created xsi:type="dcterms:W3CDTF">2021-01-13T08:46:29Z</dcterms:created>
  <dcterms:modified xsi:type="dcterms:W3CDTF">2022-08-17T08:55:25Z</dcterms:modified>
</cp:coreProperties>
</file>