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7" r:id="rId3"/>
    <p:sldId id="278" r:id="rId4"/>
    <p:sldId id="274" r:id="rId5"/>
    <p:sldId id="276" r:id="rId6"/>
    <p:sldId id="277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91" d="100"/>
          <a:sy n="91" d="100"/>
        </p:scale>
        <p:origin x="1330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3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BA.2.75 in KW31 die 4. häufigste BA.2 Variante, nach BA.2, BA.2.12.1 und BA.2.9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35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lingUlri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EllingUlrich/status/15443343119269560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17.08.2022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15.08.2022)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BEE472B-1B60-4F9B-9672-DD0CC49F4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7143"/>
              </p:ext>
            </p:extLst>
          </p:nvPr>
        </p:nvGraphicFramePr>
        <p:xfrm>
          <a:off x="457200" y="993432"/>
          <a:ext cx="7983539" cy="2221103"/>
        </p:xfrm>
        <a:graphic>
          <a:graphicData uri="http://schemas.openxmlformats.org/drawingml/2006/table">
            <a:tbl>
              <a:tblPr firstRow="1" firstCol="1" bandRow="1"/>
              <a:tblGrid>
                <a:gridCol w="851483">
                  <a:extLst>
                    <a:ext uri="{9D8B030D-6E8A-4147-A177-3AD203B41FA5}">
                      <a16:colId xmlns:a16="http://schemas.microsoft.com/office/drawing/2014/main" val="1995402252"/>
                    </a:ext>
                  </a:extLst>
                </a:gridCol>
                <a:gridCol w="1619075">
                  <a:extLst>
                    <a:ext uri="{9D8B030D-6E8A-4147-A177-3AD203B41FA5}">
                      <a16:colId xmlns:a16="http://schemas.microsoft.com/office/drawing/2014/main" val="3561412265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4011894033"/>
                    </a:ext>
                  </a:extLst>
                </a:gridCol>
                <a:gridCol w="1535185">
                  <a:extLst>
                    <a:ext uri="{9D8B030D-6E8A-4147-A177-3AD203B41FA5}">
                      <a16:colId xmlns:a16="http://schemas.microsoft.com/office/drawing/2014/main" val="2960693946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val="2664681250"/>
                    </a:ext>
                  </a:extLst>
                </a:gridCol>
                <a:gridCol w="1192651">
                  <a:extLst>
                    <a:ext uri="{9D8B030D-6E8A-4147-A177-3AD203B41FA5}">
                      <a16:colId xmlns:a16="http://schemas.microsoft.com/office/drawing/2014/main" val="1893745577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81296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1381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99650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5771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10512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2305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5740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0366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8027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8019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0948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D50CBCB-340B-4882-9B59-55D2E022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129999"/>
            <a:ext cx="790719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15.08.2022)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4BD988-FBBF-477F-98D4-2C9CF2D1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6592" y="594915"/>
            <a:ext cx="5928775" cy="431183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CF31795-A94F-440B-895F-E85DAEC3D3A8}"/>
              </a:ext>
            </a:extLst>
          </p:cNvPr>
          <p:cNvSpPr txBox="1"/>
          <p:nvPr/>
        </p:nvSpPr>
        <p:spPr>
          <a:xfrm>
            <a:off x="5453803" y="4702008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(einschließlich Sublinien)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319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75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15.08.2022)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F42728C-44F1-4243-A4C2-9B2B2BCEFF58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FEC94E-3557-4CF8-A4F9-AF9077B0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2F83F5-E11A-4C8B-BFC6-26C3C5FD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984322-D8D6-4233-8A58-9B5048EED3D6}"/>
              </a:ext>
            </a:extLst>
          </p:cNvPr>
          <p:cNvSpPr txBox="1"/>
          <p:nvPr/>
        </p:nvSpPr>
        <p:spPr>
          <a:xfrm>
            <a:off x="5886997" y="748480"/>
            <a:ext cx="3205551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KW31/2022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100 %</a:t>
            </a:r>
          </a:p>
          <a:p>
            <a:r>
              <a:rPr lang="de-DE" sz="1350" dirty="0"/>
              <a:t>BA.5.1			28,3%</a:t>
            </a:r>
          </a:p>
          <a:p>
            <a:r>
              <a:rPr lang="de-DE" sz="1350" dirty="0"/>
              <a:t>BA.5.2 		17,1%</a:t>
            </a:r>
          </a:p>
          <a:p>
            <a:r>
              <a:rPr lang="de-DE" sz="1350" dirty="0"/>
              <a:t>BE.1.1 		16,7%</a:t>
            </a:r>
          </a:p>
          <a:p>
            <a:r>
              <a:rPr lang="de-DE" sz="1350" dirty="0"/>
              <a:t>BA.5.2.1		15,7%</a:t>
            </a:r>
          </a:p>
          <a:p>
            <a:endParaRPr lang="de-DE" sz="135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E11CA80-4FF5-41DB-BA0F-567104F40371}"/>
              </a:ext>
            </a:extLst>
          </p:cNvPr>
          <p:cNvSpPr txBox="1"/>
          <p:nvPr/>
        </p:nvSpPr>
        <p:spPr>
          <a:xfrm>
            <a:off x="5835545" y="3044190"/>
            <a:ext cx="3257003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BA.2.75   23 (10 in Stichprobe seit KW 25)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E87638-8DA0-4505-BA59-1034A2A6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885" y="706535"/>
            <a:ext cx="5284409" cy="38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246D5-810E-44EE-B90A-651B218E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B3197-BBF8-4F91-937E-3819F31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9B585C-3153-4596-A211-B61244D243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5641319" cy="3766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Defining mutations: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6 Sequenzen, davon 4 in der Stichprobe</a:t>
            </a:r>
          </a:p>
          <a:p>
            <a:r>
              <a:rPr lang="de-DE" dirty="0"/>
              <a:t>Alter zwischen 35 bis 57 Jahre, Geschlecht 2xMännlich, 3x Weiblich</a:t>
            </a:r>
          </a:p>
          <a:p>
            <a:r>
              <a:rPr lang="de-DE" dirty="0"/>
              <a:t>2x RP, 2xNRW, 1xBW, 1xHE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Epidemiologische Informationen zu drei Fällen vorhanden bei 5von 6:</a:t>
            </a:r>
          </a:p>
          <a:p>
            <a:r>
              <a:rPr lang="de-DE" dirty="0"/>
              <a:t>Milde Symptome (Husten, Schnupfen, Fieber und /oder </a:t>
            </a:r>
            <a:r>
              <a:rPr lang="de-DE" dirty="0" err="1"/>
              <a:t>Giederschmerzen</a:t>
            </a:r>
            <a:r>
              <a:rPr lang="de-DE" dirty="0"/>
              <a:t>)</a:t>
            </a:r>
          </a:p>
          <a:p>
            <a:r>
              <a:rPr lang="de-DE" dirty="0"/>
              <a:t>Keine Hospitalisierung</a:t>
            </a:r>
          </a:p>
          <a:p>
            <a:r>
              <a:rPr lang="de-DE" dirty="0"/>
              <a:t>3x 3-fach geimpft, 1x </a:t>
            </a:r>
            <a:r>
              <a:rPr lang="de-DE" dirty="0" err="1"/>
              <a:t>ungeimft</a:t>
            </a:r>
            <a:r>
              <a:rPr lang="de-DE" dirty="0"/>
              <a:t>, 1x NA</a:t>
            </a:r>
          </a:p>
          <a:p>
            <a:r>
              <a:rPr lang="de-DE" dirty="0"/>
              <a:t>3x Keine Reiseanamnese, 2x NA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16CA84-0942-40BB-B8F1-9F89DEB3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BA.2.75 (stand 11.07.2022)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3FAD65-F2AB-4DB4-844E-16585EE8D60B}"/>
              </a:ext>
            </a:extLst>
          </p:cNvPr>
          <p:cNvGrpSpPr/>
          <p:nvPr/>
        </p:nvGrpSpPr>
        <p:grpSpPr>
          <a:xfrm>
            <a:off x="5878907" y="81599"/>
            <a:ext cx="3801314" cy="2861191"/>
            <a:chOff x="5009848" y="158698"/>
            <a:chExt cx="4765163" cy="3586665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D0DD6BC-B913-4405-AAE4-36A09929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848" y="158698"/>
              <a:ext cx="3753097" cy="3405384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857BFA2-7BCC-443C-9FAA-0423CC0DF53E}"/>
                </a:ext>
              </a:extLst>
            </p:cNvPr>
            <p:cNvSpPr/>
            <p:nvPr/>
          </p:nvSpPr>
          <p:spPr>
            <a:xfrm>
              <a:off x="5203011" y="3483753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1100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Quelle: Twitter. @</a:t>
              </a:r>
              <a:r>
                <a:rPr lang="de-DE" sz="1100" dirty="0" err="1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EllingUlrich</a:t>
              </a:r>
              <a:r>
                <a:rPr lang="de-DE" sz="1100" dirty="0"/>
                <a:t>, J</a:t>
              </a:r>
              <a:r>
                <a:rPr lang="de-DE" sz="110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 5</a:t>
              </a:r>
              <a:r>
                <a:rPr lang="de-DE" sz="1100" dirty="0"/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44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Bildschirmpräsentation (16:9)</PresentationFormat>
  <Paragraphs>111</Paragraphs>
  <Slides>6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Anteil Genomsequenzierungen</vt:lpstr>
      <vt:lpstr>PowerPoint-Präsentation</vt:lpstr>
      <vt:lpstr>PowerPoint-Präsentation</vt:lpstr>
      <vt:lpstr>BA.2.75 (stand 11.07.2022)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Claudia Sievers</cp:lastModifiedBy>
  <cp:revision>219</cp:revision>
  <dcterms:created xsi:type="dcterms:W3CDTF">2015-11-02T12:29:13Z</dcterms:created>
  <dcterms:modified xsi:type="dcterms:W3CDTF">2022-08-15T15:30:22Z</dcterms:modified>
</cp:coreProperties>
</file>