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5"/>
  </p:notesMasterIdLst>
  <p:handoutMasterIdLst>
    <p:handoutMasterId r:id="rId6"/>
  </p:handoutMasterIdLst>
  <p:sldIdLst>
    <p:sldId id="814" r:id="rId2"/>
    <p:sldId id="825" r:id="rId3"/>
    <p:sldId id="855" r:id="rId4"/>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de, Anna" initials="AMR" lastIdx="5" clrIdx="0">
    <p:extLst>
      <p:ext uri="{19B8F6BF-5375-455C-9EA6-DF929625EA0E}">
        <p15:presenceInfo xmlns:p15="http://schemas.microsoft.com/office/powerpoint/2012/main" userId="Rohde, Anna" providerId="None"/>
      </p:ext>
    </p:extLst>
  </p:cmAuthor>
  <p:cmAuthor id="2" name="Raiser, Sofie Gillesberg" initials="SGR" lastIdx="1" clrIdx="1">
    <p:extLst>
      <p:ext uri="{19B8F6BF-5375-455C-9EA6-DF929625EA0E}">
        <p15:presenceInfo xmlns:p15="http://schemas.microsoft.com/office/powerpoint/2012/main" userId="Raiser, Sofie Gilles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367BB8"/>
    <a:srgbClr val="4D8AD2"/>
    <a:srgbClr val="80A5DC"/>
    <a:srgbClr val="006EC7"/>
    <a:srgbClr val="66A8DD"/>
    <a:srgbClr val="689CCA"/>
    <a:srgbClr val="338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9"/>
    <p:restoredTop sz="74590" autoAdjust="0"/>
  </p:normalViewPr>
  <p:slideViewPr>
    <p:cSldViewPr snapToGrid="0" snapToObjects="1">
      <p:cViewPr varScale="1">
        <p:scale>
          <a:sx n="81" d="100"/>
          <a:sy n="81" d="100"/>
        </p:scale>
        <p:origin x="1938" y="96"/>
      </p:cViewPr>
      <p:guideLst>
        <p:guide orient="horz" pos="213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16.08.2022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16.08.2022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50" dirty="0"/>
              <a:t>CAVE: vielerorts im Frühjahr 2022 geänderte Teststrategien insbesondere in Europa z.B. Spanien, Dänemark, England testen nur Risikogruppen </a:t>
            </a:r>
            <a:r>
              <a:rPr lang="de-DE" sz="1050" dirty="0" err="1"/>
              <a:t>bzw</a:t>
            </a:r>
            <a:r>
              <a:rPr lang="de-DE" sz="1050" dirty="0"/>
              <a:t> Empfehlen nur Testung von Personen mit Risiko für ein schweren verlauf, Personen die Behandlung im KH benötigen und Personen die mit RG arbeiten; Österreich hat Anzahl PCR pro Einwohner reduziert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a:t>CAVE: Meldungen in Europa unregelmäßig. </a:t>
            </a:r>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301760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Es gibt weiterhin Auffälligkeiten in den Meldungen aus Griechenland, Albanien, Schweiz. Die Daten scheinen erst mit Verzögerung wöchentlich gemeldet zu werden und sind somit für die Erstellung der Graphik nicht verfügbar. </a:t>
            </a:r>
          </a:p>
          <a:p>
            <a:r>
              <a:rPr lang="de-DE" sz="1200" b="0" dirty="0"/>
              <a:t>Meldeunregelmäßigkeiten beobachten wir bei den Belarussischen Daten seit längerem. Auch bei den ukrainischen Daten, aus offensichtlichen Gründen.</a:t>
            </a:r>
          </a:p>
          <a:p>
            <a:endParaRPr lang="de-DE" sz="1200" b="0" dirty="0"/>
          </a:p>
          <a:p>
            <a:r>
              <a:rPr lang="de-DE" sz="1200" b="0" dirty="0"/>
              <a:t>Generell ein abnehmender Trend über mehrere Wochen in der EU. </a:t>
            </a:r>
          </a:p>
          <a:p>
            <a:r>
              <a:rPr lang="en-US" dirty="0"/>
              <a:t>Despite an overall declining trend in the EU/EEA, some countries are still experiencing increases in case rates, driven by BA.4/BA.5. Four countries (Hungary, Latvia, Lithuania and Romania) have reported increases in the overall notification rate of COVID-19 cases for seven weeks or more. Six countries (Estonia, Hungary, Latvia, Lithuania, Romania and Slovakia) have reported increases in case rates among people aged 65 years and above for six weeks or more. These increasing trends are being observed in countries with lower vaccination coverage than the EU/EEA average for both the primary course and booster doses. Given the increase in cases due to the spread of BA.4/BA.5, lower vaccination coverage may lead to a higher number of severe cases.</a:t>
            </a:r>
          </a:p>
          <a:p>
            <a:endParaRPr lang="en-US" sz="1200" b="0" dirty="0"/>
          </a:p>
          <a:p>
            <a:r>
              <a:rPr lang="en-US" sz="1200" kern="1200" dirty="0">
                <a:solidFill>
                  <a:schemeClr val="tx1"/>
                </a:solidFill>
                <a:effectLst/>
                <a:latin typeface="+mn-lt"/>
                <a:ea typeface="+mn-ea"/>
                <a:cs typeface="+mn-cs"/>
              </a:rPr>
              <a:t>Variant update</a:t>
            </a:r>
            <a:br>
              <a:rPr lang="en-US" dirty="0"/>
            </a:br>
            <a:r>
              <a:rPr lang="en-US" sz="1200" kern="1200" dirty="0">
                <a:solidFill>
                  <a:schemeClr val="tx1"/>
                </a:solidFill>
                <a:effectLst/>
                <a:latin typeface="+mn-lt"/>
                <a:ea typeface="+mn-ea"/>
                <a:cs typeface="+mn-cs"/>
              </a:rPr>
              <a:t>Since the last update on 28 July 2022 and as of 11 August 2022, the following changes have been made to ECDC variant</a:t>
            </a:r>
            <a:br>
              <a:rPr lang="en-US" dirty="0"/>
            </a:br>
            <a:r>
              <a:rPr lang="en-US" sz="1200" kern="1200" dirty="0">
                <a:solidFill>
                  <a:schemeClr val="tx1"/>
                </a:solidFill>
                <a:effectLst/>
                <a:latin typeface="+mn-lt"/>
                <a:ea typeface="+mn-ea"/>
                <a:cs typeface="+mn-cs"/>
              </a:rPr>
              <a:t>classifications for variants of concern (VOC), variants of interest (VOI), variants under monitoring and de-escalated variants:</a:t>
            </a:r>
            <a:br>
              <a:rPr lang="en-US" dirty="0"/>
            </a:br>
            <a:r>
              <a:rPr lang="en-US" sz="1200" kern="1200" dirty="0">
                <a:solidFill>
                  <a:schemeClr val="tx1"/>
                </a:solidFill>
                <a:effectLst/>
                <a:latin typeface="+mn-lt"/>
                <a:ea typeface="+mn-ea"/>
                <a:cs typeface="+mn-cs"/>
              </a:rPr>
              <a:t>- BA.1 was de-escalated from variant of concern (VOC) to de-escalated variant.</a:t>
            </a:r>
            <a:br>
              <a:rPr lang="en-US" dirty="0"/>
            </a:br>
            <a:r>
              <a:rPr lang="en-US" sz="1200" kern="1200" dirty="0">
                <a:solidFill>
                  <a:schemeClr val="tx1"/>
                </a:solidFill>
                <a:effectLst/>
                <a:latin typeface="+mn-lt"/>
                <a:ea typeface="+mn-ea"/>
                <a:cs typeface="+mn-cs"/>
              </a:rPr>
              <a:t>- BA.3 was de-escalated from variant under monitoring (VUM) to de-escalated variant.</a:t>
            </a:r>
          </a:p>
          <a:p>
            <a:r>
              <a:rPr lang="en-US" sz="1200" kern="1200" dirty="0">
                <a:solidFill>
                  <a:schemeClr val="tx1"/>
                </a:solidFill>
                <a:effectLst/>
                <a:latin typeface="+mn-lt"/>
                <a:ea typeface="+mn-ea"/>
                <a:cs typeface="+mn-cs"/>
              </a:rPr>
              <a:t>The reason for these de-escalations is the reduced circulation of these variants in the EU/EEA, with very low proportions of BA.1</a:t>
            </a:r>
            <a:br>
              <a:rPr lang="en-US" dirty="0"/>
            </a:br>
            <a:r>
              <a:rPr lang="en-US" sz="1200" kern="1200" dirty="0">
                <a:solidFill>
                  <a:schemeClr val="tx1"/>
                </a:solidFill>
                <a:effectLst/>
                <a:latin typeface="+mn-lt"/>
                <a:ea typeface="+mn-ea"/>
                <a:cs typeface="+mn-cs"/>
              </a:rPr>
              <a:t>being detected in the last few weeks, and no sequences of BA.3 detected since week 25. It is unlikely that these variants will have</a:t>
            </a:r>
            <a:br>
              <a:rPr lang="en-US" dirty="0"/>
            </a:br>
            <a:r>
              <a:rPr lang="en-US" sz="1200" kern="1200" dirty="0">
                <a:solidFill>
                  <a:schemeClr val="tx1"/>
                </a:solidFill>
                <a:effectLst/>
                <a:latin typeface="+mn-lt"/>
                <a:ea typeface="+mn-ea"/>
                <a:cs typeface="+mn-cs"/>
              </a:rPr>
              <a:t>any further impact on the epidemiological situation in the EU/EEA.</a:t>
            </a:r>
            <a:endParaRPr lang="de-DE" sz="1200" b="0" dirty="0"/>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73020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aktuellen Teststrategien Verweis auf: \\rki.local\daten\Wissdaten\RKI_nCoV-Lage\2.Themen\2.1.Epidemiologie\ZIG_1\BMG_Lagezentrum_Erlass_Aufgaben\ID_5455_Teststrategien_international\SARS_CoV-2-Teststrategien_international_Sommer2022_fin.docx </a:t>
            </a:r>
          </a:p>
          <a:p>
            <a:endParaRPr lang="de-DE" dirty="0"/>
          </a:p>
          <a:p>
            <a:r>
              <a:rPr lang="de-DE" dirty="0"/>
              <a:t>Einreisemaßnahmen: in allen EU-Ländern abgeschafft.</a:t>
            </a:r>
          </a:p>
          <a:p>
            <a:endParaRPr lang="de-DE" dirty="0"/>
          </a:p>
          <a:p>
            <a:r>
              <a:rPr lang="de-DE" dirty="0"/>
              <a:t>USCDC hat letzte Woche ihre Empfehlungen aktualisiert. Kein Unterschied mehr zwischen Geimpfte und Nicht-Geimpfte in den Empfehlungen. Keine Isolations- oder Maskenpflicht. Maßnahmen variieren zwischen County/Bundesstaat.</a:t>
            </a:r>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40365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9"/>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9" name="Textfeld 8"/>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864000" tIns="312000" rIns="912000" bIns="600000" numCol="1" spcCol="0" rtlCol="0" fromWordArt="0" anchor="t"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FD635380-D2E5-4D7E-8AF5-49FDFD86C2D4}" type="datetime1">
              <a:rPr lang="de-BE" smtClean="0"/>
              <a:t>08/16/2022</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5246520" y="2015660"/>
            <a:ext cx="0" cy="316041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70"/>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21" y="2267304"/>
            <a:ext cx="527383"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13" name="Rechteck 12"/>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5" name="Bildplatzhalter 14"/>
          <p:cNvSpPr>
            <a:spLocks noGrp="1"/>
          </p:cNvSpPr>
          <p:nvPr>
            <p:ph type="pic" sz="quarter" idx="13"/>
          </p:nvPr>
        </p:nvSpPr>
        <p:spPr>
          <a:xfrm>
            <a:off x="1" y="1384301"/>
            <a:ext cx="4425951" cy="4356100"/>
          </a:xfrm>
        </p:spPr>
        <p:txBody>
          <a:bodyPr/>
          <a:lstStyle/>
          <a:p>
            <a:endParaRPr lang="de-DE"/>
          </a:p>
        </p:txBody>
      </p:sp>
      <p:sp>
        <p:nvSpPr>
          <p:cNvPr id="20" name="Rechteck 19"/>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1"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06744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2175"/>
            <a:ext cx="11663680" cy="4356608"/>
          </a:xfrm>
          <a:prstGeom prst="rect">
            <a:avLst/>
          </a:prstGeom>
        </p:spPr>
      </p:pic>
      <p:sp>
        <p:nvSpPr>
          <p:cNvPr id="21" name="Textfeld 20"/>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336000" tIns="312000" rIns="336000" bIns="600000" numCol="1" spcCol="0" rtlCol="0" fromWordArt="0" anchor="ctr"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cxnSp>
        <p:nvCxnSpPr>
          <p:cNvPr id="23" name="Gerade Verbindung 22"/>
          <p:cNvCxnSpPr/>
          <p:nvPr userDrawn="1"/>
        </p:nvCxnSpPr>
        <p:spPr>
          <a:xfrm>
            <a:off x="5246520" y="2015660"/>
            <a:ext cx="0" cy="316041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11252979" y="2009670"/>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11664621" y="2267304"/>
            <a:ext cx="527383"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3" name="Datumsplatzhalter 2"/>
          <p:cNvSpPr>
            <a:spLocks noGrp="1"/>
          </p:cNvSpPr>
          <p:nvPr>
            <p:ph type="dt" sz="half" idx="10"/>
          </p:nvPr>
        </p:nvSpPr>
        <p:spPr/>
        <p:txBody>
          <a:bodyPr/>
          <a:lstStyle/>
          <a:p>
            <a:fld id="{B7E28FF3-C575-43F5-83A0-D72C9C7D9975}" type="datetime1">
              <a:rPr lang="de-BE" smtClean="0"/>
              <a:t>08/16/2022</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Rechteck 10"/>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3"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3947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59"/>
            <a:ext cx="10644861" cy="43261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DB5E0F7-4362-4531-9452-9CCBDA3E8E86}" type="datetime1">
              <a:rPr lang="de-BE" smtClean="0"/>
              <a:t>08/16/2022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6538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F3E683-FBD8-4C41-A9F2-1650D06B57E7}" type="datetime1">
              <a:rPr lang="de-BE" smtClean="0"/>
              <a:t>08/16/2022</a:t>
            </a:fld>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6106834" y="1902509"/>
            <a:ext cx="5147628"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8424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FC9AFA-9F57-4565-BD33-61CBFB2986E3}" type="datetime1">
              <a:rPr lang="de-BE" smtClean="0"/>
              <a:t>08/16/2022</a:t>
            </a:fld>
            <a:endParaRPr lang="de-DE"/>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825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CE20AB-E9F1-48C9-8320-B5ADCD7C0058}" type="datetime1">
              <a:rPr lang="de-BE" smtClean="0"/>
              <a:t>08/16/2022</a:t>
            </a:fld>
            <a:endParaRPr lang="de-DE"/>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6972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e-DE"/>
          </a:p>
        </p:txBody>
      </p:sp>
      <p:sp>
        <p:nvSpPr>
          <p:cNvPr id="4" name="Textplatzhalt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a:t>Mastertextformat bearbeiten</a:t>
            </a:r>
          </a:p>
        </p:txBody>
      </p:sp>
      <p:sp>
        <p:nvSpPr>
          <p:cNvPr id="5" name="Datumsplatzhalter 4"/>
          <p:cNvSpPr>
            <a:spLocks noGrp="1"/>
          </p:cNvSpPr>
          <p:nvPr>
            <p:ph type="dt" sz="half" idx="10"/>
          </p:nvPr>
        </p:nvSpPr>
        <p:spPr/>
        <p:txBody>
          <a:bodyPr/>
          <a:lstStyle/>
          <a:p>
            <a:fld id="{7A6B9A26-8B9F-4FF7-8E55-3B8C18B1109C}" type="datetime1">
              <a:rPr lang="de-BE" smtClean="0"/>
              <a:t>08/16/2022</a:t>
            </a:fld>
            <a:endParaRPr lang="de-DE"/>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8295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CB5B1E-E4CE-45BD-8171-F7AE2BADA9CD}" type="datetime1">
              <a:rPr lang="de-BE" smtClean="0"/>
              <a:t>08/16/2022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794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BC1A73-2049-422F-800D-2B838B815AD9}" type="datetime1">
              <a:rPr lang="de-BE" smtClean="0"/>
              <a:t>08/16/2022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133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902509"/>
            <a:ext cx="10644861" cy="431597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2" y="6356351"/>
            <a:ext cx="2480561" cy="365125"/>
          </a:xfrm>
          <a:prstGeom prst="rect">
            <a:avLst/>
          </a:prstGeom>
        </p:spPr>
        <p:txBody>
          <a:bodyPr vert="horz" lIns="0" tIns="45720" rIns="0" bIns="45720" rtlCol="0" anchor="ctr"/>
          <a:lstStyle>
            <a:lvl1pPr algn="l">
              <a:defRPr sz="1600">
                <a:solidFill>
                  <a:srgbClr val="045AA6"/>
                </a:solidFill>
              </a:defRPr>
            </a:lvl1pPr>
          </a:lstStyle>
          <a:p>
            <a:fld id="{E34949FC-7B04-428C-A27E-7C7F441574F1}" type="datetime1">
              <a:rPr lang="de-BE" smtClean="0"/>
              <a:t>08/16/2022</a:t>
            </a:fld>
            <a:endParaRPr lang="de-DE" dirty="0"/>
          </a:p>
        </p:txBody>
      </p:sp>
      <p:sp>
        <p:nvSpPr>
          <p:cNvPr id="5" name="Fußzeilenplatzhalter 4"/>
          <p:cNvSpPr>
            <a:spLocks noGrp="1"/>
          </p:cNvSpPr>
          <p:nvPr>
            <p:ph type="ftr" sz="quarter" idx="3"/>
          </p:nvPr>
        </p:nvSpPr>
        <p:spPr>
          <a:xfrm>
            <a:off x="3599723" y="6356351"/>
            <a:ext cx="3860800" cy="365125"/>
          </a:xfrm>
          <a:prstGeom prst="rect">
            <a:avLst/>
          </a:prstGeom>
        </p:spPr>
        <p:txBody>
          <a:bodyPr vert="horz" lIns="0" tIns="45720" rIns="0" bIns="45720" rtlCol="0" anchor="ctr"/>
          <a:lstStyle>
            <a:lvl1pPr algn="l">
              <a:defRPr sz="16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10590483" y="6356351"/>
            <a:ext cx="662496" cy="365125"/>
          </a:xfrm>
          <a:prstGeom prst="rect">
            <a:avLst/>
          </a:prstGeom>
        </p:spPr>
        <p:txBody>
          <a:bodyPr vert="horz" lIns="0" tIns="45720" rIns="0" bIns="45720" rtlCol="0" anchor="ctr"/>
          <a:lstStyle>
            <a:lvl1pPr algn="ctr">
              <a:defRPr sz="16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9579051" y="326666"/>
            <a:ext cx="2041215" cy="595685"/>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609602" y="6458251"/>
            <a:ext cx="10662508" cy="424727"/>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03716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p:titleStyle>
    <p:bodyStyle>
      <a:lvl1pPr marL="457189" indent="-457189" algn="l" defTabSz="609585" rtl="0" eaLnBrk="1" latinLnBrk="0" hangingPunct="1">
        <a:spcBef>
          <a:spcPts val="576"/>
        </a:spcBef>
        <a:buClr>
          <a:srgbClr val="045AA6"/>
        </a:buClr>
        <a:buFont typeface="Wingdings" charset="2"/>
        <a:buChar char="§"/>
        <a:defRPr sz="2667" kern="1200">
          <a:solidFill>
            <a:schemeClr val="tx1"/>
          </a:solidFill>
          <a:latin typeface="+mn-lt"/>
          <a:ea typeface="+mn-ea"/>
          <a:cs typeface="+mn-cs"/>
        </a:defRPr>
      </a:lvl1pPr>
      <a:lvl2pPr marL="990575" indent="-380990" algn="l" defTabSz="609585" rtl="0" eaLnBrk="1" latinLnBrk="0" hangingPunct="1">
        <a:spcBef>
          <a:spcPts val="576"/>
        </a:spcBef>
        <a:buClr>
          <a:srgbClr val="045AA6"/>
        </a:buClr>
        <a:buFont typeface="Wingdings" charset="2"/>
        <a:buChar char="§"/>
        <a:defRPr sz="2400" kern="1200">
          <a:solidFill>
            <a:schemeClr val="tx1"/>
          </a:solidFill>
          <a:latin typeface="+mn-lt"/>
          <a:ea typeface="+mn-ea"/>
          <a:cs typeface="+mn-cs"/>
        </a:defRPr>
      </a:lvl2pPr>
      <a:lvl3pPr marL="1523962" indent="-304792" algn="l" defTabSz="609585" rtl="0" eaLnBrk="1" latinLnBrk="0" hangingPunct="1">
        <a:spcBef>
          <a:spcPts val="576"/>
        </a:spcBef>
        <a:buClr>
          <a:srgbClr val="045AA6"/>
        </a:buClr>
        <a:buFont typeface="Wingdings" charset="2"/>
        <a:buChar char="§"/>
        <a:defRPr sz="2133" kern="1200">
          <a:solidFill>
            <a:schemeClr val="tx1"/>
          </a:solidFill>
          <a:latin typeface="+mn-lt"/>
          <a:ea typeface="+mn-ea"/>
          <a:cs typeface="+mn-cs"/>
        </a:defRPr>
      </a:lvl3pPr>
      <a:lvl4pPr marL="2133547" indent="-304792" algn="l" defTabSz="609585" rtl="0" eaLnBrk="1" latinLnBrk="0" hangingPunct="1">
        <a:spcBef>
          <a:spcPts val="576"/>
        </a:spcBef>
        <a:buClr>
          <a:srgbClr val="045AA6"/>
        </a:buClr>
        <a:buFont typeface="Wingdings" charset="2"/>
        <a:buChar char="§"/>
        <a:defRPr sz="1867" kern="1200">
          <a:solidFill>
            <a:schemeClr val="tx1"/>
          </a:solidFill>
          <a:latin typeface="+mn-lt"/>
          <a:ea typeface="+mn-ea"/>
          <a:cs typeface="+mn-cs"/>
        </a:defRPr>
      </a:lvl4pPr>
      <a:lvl5pPr marL="2743131" indent="-304792" algn="l" defTabSz="609585" rtl="0" eaLnBrk="1" latinLnBrk="0" hangingPunct="1">
        <a:spcBef>
          <a:spcPts val="576"/>
        </a:spcBef>
        <a:buClr>
          <a:srgbClr val="045AA6"/>
        </a:buClr>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356260" y="50395"/>
            <a:ext cx="10422416" cy="639520"/>
          </a:xfrm>
        </p:spPr>
        <p:txBody>
          <a:bodyPr/>
          <a:lstStyle/>
          <a:p>
            <a:r>
              <a:rPr lang="de-DE" sz="2400" dirty="0">
                <a:latin typeface="Scala Sans OT" panose="020B0504030101020104" pitchFamily="34" charset="0"/>
              </a:rPr>
              <a:t>SARS-CoV-2 – Internationale Lage</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A746478C-E33F-4D40-88CB-BAAD064E6E05}"/>
              </a:ext>
            </a:extLst>
          </p:cNvPr>
          <p:cNvSpPr txBox="1"/>
          <p:nvPr/>
        </p:nvSpPr>
        <p:spPr>
          <a:xfrm>
            <a:off x="127698" y="706818"/>
            <a:ext cx="7770136" cy="307777"/>
          </a:xfrm>
          <a:prstGeom prst="rect">
            <a:avLst/>
          </a:prstGeom>
          <a:noFill/>
        </p:spPr>
        <p:txBody>
          <a:bodyPr wrap="square" rtlCol="0">
            <a:spAutoFit/>
          </a:bodyPr>
          <a:lstStyle/>
          <a:p>
            <a:r>
              <a:rPr lang="de-DE" sz="1400" b="1" dirty="0">
                <a:solidFill>
                  <a:srgbClr val="045AA6"/>
                </a:solidFill>
              </a:rPr>
              <a:t>Anzahl Fälle pro KW und WHO Region, 30.12.2019 – 16.08.2022  </a:t>
            </a:r>
          </a:p>
        </p:txBody>
      </p:sp>
      <p:sp>
        <p:nvSpPr>
          <p:cNvPr id="11" name="Textfeld 10">
            <a:extLst>
              <a:ext uri="{FF2B5EF4-FFF2-40B4-BE49-F238E27FC236}">
                <a16:creationId xmlns:a16="http://schemas.microsoft.com/office/drawing/2014/main" id="{76DF19D0-B027-417E-BB55-FCBA27AD3566}"/>
              </a:ext>
            </a:extLst>
          </p:cNvPr>
          <p:cNvSpPr txBox="1"/>
          <p:nvPr/>
        </p:nvSpPr>
        <p:spPr>
          <a:xfrm>
            <a:off x="7225741" y="2378037"/>
            <a:ext cx="4469960" cy="338554"/>
          </a:xfrm>
          <a:prstGeom prst="rect">
            <a:avLst/>
          </a:prstGeom>
          <a:noFill/>
        </p:spPr>
        <p:txBody>
          <a:bodyPr wrap="square" rtlCol="0">
            <a:spAutoFit/>
          </a:bodyPr>
          <a:lstStyle/>
          <a:p>
            <a:pPr algn="ctr"/>
            <a:r>
              <a:rPr lang="de-DE" sz="1600" b="1" dirty="0">
                <a:solidFill>
                  <a:srgbClr val="045AA6"/>
                </a:solidFill>
              </a:rPr>
              <a:t>7-T Inzidenz pro 100.000 Einwohner weltweit</a:t>
            </a:r>
          </a:p>
        </p:txBody>
      </p:sp>
      <p:graphicFrame>
        <p:nvGraphicFramePr>
          <p:cNvPr id="13" name="Tabelle 12">
            <a:extLst>
              <a:ext uri="{FF2B5EF4-FFF2-40B4-BE49-F238E27FC236}">
                <a16:creationId xmlns:a16="http://schemas.microsoft.com/office/drawing/2014/main" id="{EB918FC5-6C8A-42FF-B86F-E13FBBFEADD9}"/>
              </a:ext>
            </a:extLst>
          </p:cNvPr>
          <p:cNvGraphicFramePr>
            <a:graphicFrameLocks noGrp="1"/>
          </p:cNvGraphicFramePr>
          <p:nvPr>
            <p:extLst>
              <p:ext uri="{D42A27DB-BD31-4B8C-83A1-F6EECF244321}">
                <p14:modId xmlns:p14="http://schemas.microsoft.com/office/powerpoint/2010/main" val="2866142215"/>
              </p:ext>
            </p:extLst>
          </p:nvPr>
        </p:nvGraphicFramePr>
        <p:xfrm>
          <a:off x="138264" y="3482415"/>
          <a:ext cx="6530418" cy="2974145"/>
        </p:xfrm>
        <a:graphic>
          <a:graphicData uri="http://schemas.openxmlformats.org/drawingml/2006/table">
            <a:tbl>
              <a:tblPr/>
              <a:tblGrid>
                <a:gridCol w="923622">
                  <a:extLst>
                    <a:ext uri="{9D8B030D-6E8A-4147-A177-3AD203B41FA5}">
                      <a16:colId xmlns:a16="http://schemas.microsoft.com/office/drawing/2014/main" val="2038645333"/>
                    </a:ext>
                  </a:extLst>
                </a:gridCol>
                <a:gridCol w="891540">
                  <a:extLst>
                    <a:ext uri="{9D8B030D-6E8A-4147-A177-3AD203B41FA5}">
                      <a16:colId xmlns:a16="http://schemas.microsoft.com/office/drawing/2014/main" val="2292220271"/>
                    </a:ext>
                  </a:extLst>
                </a:gridCol>
                <a:gridCol w="914400">
                  <a:extLst>
                    <a:ext uri="{9D8B030D-6E8A-4147-A177-3AD203B41FA5}">
                      <a16:colId xmlns:a16="http://schemas.microsoft.com/office/drawing/2014/main" val="3649310408"/>
                    </a:ext>
                  </a:extLst>
                </a:gridCol>
                <a:gridCol w="1108710">
                  <a:extLst>
                    <a:ext uri="{9D8B030D-6E8A-4147-A177-3AD203B41FA5}">
                      <a16:colId xmlns:a16="http://schemas.microsoft.com/office/drawing/2014/main" val="3686004728"/>
                    </a:ext>
                  </a:extLst>
                </a:gridCol>
                <a:gridCol w="651510">
                  <a:extLst>
                    <a:ext uri="{9D8B030D-6E8A-4147-A177-3AD203B41FA5}">
                      <a16:colId xmlns:a16="http://schemas.microsoft.com/office/drawing/2014/main" val="1942457067"/>
                    </a:ext>
                  </a:extLst>
                </a:gridCol>
                <a:gridCol w="880110">
                  <a:extLst>
                    <a:ext uri="{9D8B030D-6E8A-4147-A177-3AD203B41FA5}">
                      <a16:colId xmlns:a16="http://schemas.microsoft.com/office/drawing/2014/main" val="25580784"/>
                    </a:ext>
                  </a:extLst>
                </a:gridCol>
                <a:gridCol w="1160526">
                  <a:extLst>
                    <a:ext uri="{9D8B030D-6E8A-4147-A177-3AD203B41FA5}">
                      <a16:colId xmlns:a16="http://schemas.microsoft.com/office/drawing/2014/main" val="1508028638"/>
                    </a:ext>
                  </a:extLst>
                </a:gridCol>
              </a:tblGrid>
              <a:tr h="665054">
                <a:tc>
                  <a:txBody>
                    <a:bodyPr/>
                    <a:lstStyle/>
                    <a:p>
                      <a:pPr algn="ctr" fontAlgn="t"/>
                      <a:r>
                        <a:rPr lang="de-DE" sz="1600" b="1" i="0" u="none" strike="noStrike" dirty="0">
                          <a:solidFill>
                            <a:srgbClr val="000000"/>
                          </a:solidFill>
                          <a:effectLst/>
                          <a:latin typeface="Calibri" panose="020F0502020204030204" pitchFamily="34" charset="0"/>
                        </a:rPr>
                        <a:t>Kontinent</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Cases</a:t>
                      </a:r>
                    </a:p>
                    <a:p>
                      <a:pPr algn="r" fontAlgn="t"/>
                      <a:r>
                        <a:rPr lang="de-DE" sz="1600" b="1" i="0" u="none" strike="noStrike" dirty="0">
                          <a:solidFill>
                            <a:srgbClr val="000000"/>
                          </a:solidFill>
                          <a:effectLst/>
                          <a:latin typeface="Calibri" panose="020F0502020204030204" pitchFamily="34" charset="0"/>
                        </a:rPr>
                        <a:t>7d</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Change</a:t>
                      </a:r>
                    </a:p>
                    <a:p>
                      <a:pPr algn="r" fontAlgn="t"/>
                      <a:r>
                        <a:rPr lang="de-DE" sz="1600" b="1" i="0" u="none" strike="noStrike" dirty="0">
                          <a:solidFill>
                            <a:srgbClr val="000000"/>
                          </a:solidFill>
                          <a:effectLst/>
                          <a:latin typeface="Calibri" panose="020F0502020204030204" pitchFamily="34" charset="0"/>
                        </a:rPr>
                        <a:t>Cases</a:t>
                      </a:r>
                    </a:p>
                    <a:p>
                      <a:pPr algn="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Proportion</a:t>
                      </a:r>
                    </a:p>
                    <a:p>
                      <a:pPr algn="r" fontAlgn="t"/>
                      <a:r>
                        <a:rPr lang="de-DE" sz="1600" b="1" i="0" u="none" strike="noStrike" dirty="0">
                          <a:solidFill>
                            <a:srgbClr val="000000"/>
                          </a:solidFill>
                          <a:effectLst/>
                          <a:latin typeface="Calibri" panose="020F0502020204030204" pitchFamily="34" charset="0"/>
                        </a:rPr>
                        <a:t>Cases</a:t>
                      </a:r>
                    </a:p>
                    <a:p>
                      <a:pPr algn="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r" fontAlgn="t"/>
                      <a:r>
                        <a:rPr lang="de-DE" sz="1600" b="1" i="0" u="none" strike="noStrike" dirty="0">
                          <a:solidFill>
                            <a:srgbClr val="000000"/>
                          </a:solidFill>
                          <a:effectLst/>
                          <a:latin typeface="Calibri" panose="020F0502020204030204" pitchFamily="34" charset="0"/>
                        </a:rPr>
                        <a:t>7d</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Change</a:t>
                      </a:r>
                    </a:p>
                    <a:p>
                      <a:pPr algn="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Proportion</a:t>
                      </a:r>
                    </a:p>
                    <a:p>
                      <a:pPr algn="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72457"/>
                  </a:ext>
                </a:extLst>
              </a:tr>
              <a:tr h="367605">
                <a:tc>
                  <a:txBody>
                    <a:bodyPr/>
                    <a:lstStyle/>
                    <a:p>
                      <a:pPr algn="ctr" fontAlgn="t"/>
                      <a:r>
                        <a:rPr lang="de-DE" sz="1600" b="1" i="0" u="none" strike="noStrike" dirty="0">
                          <a:solidFill>
                            <a:srgbClr val="000000"/>
                          </a:solidFill>
                          <a:effectLst/>
                          <a:latin typeface="Calibri" panose="020F0502020204030204" pitchFamily="34" charset="0"/>
                        </a:rPr>
                        <a:t>Afrika</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16.785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-35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92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-30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7508171"/>
                  </a:ext>
                </a:extLst>
              </a:tr>
              <a:tr h="367605">
                <a:tc>
                  <a:txBody>
                    <a:bodyPr/>
                    <a:lstStyle/>
                    <a:p>
                      <a:pPr algn="ctr" fontAlgn="t"/>
                      <a:r>
                        <a:rPr lang="de-DE" sz="1600" b="1" i="0" u="none" strike="noStrike" dirty="0">
                          <a:solidFill>
                            <a:srgbClr val="000000"/>
                          </a:solidFill>
                          <a:effectLst/>
                          <a:latin typeface="Calibri" panose="020F0502020204030204" pitchFamily="34" charset="0"/>
                        </a:rPr>
                        <a:t>Amerika</a:t>
                      </a:r>
                    </a:p>
                  </a:txBody>
                  <a:tcPr marL="6350" marR="6350" marT="6350" marB="0" anchor="ctr">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1.119.735</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-17</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22</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5.890</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-7</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42</a:t>
                      </a:r>
                    </a:p>
                  </a:txBody>
                  <a:tcPr marL="7620" marR="7620" marT="7620" marB="0" anchor="b">
                    <a:lnL>
                      <a:noFill/>
                    </a:lnL>
                    <a:lnR>
                      <a:noFill/>
                    </a:lnR>
                    <a:lnT>
                      <a:noFill/>
                    </a:lnT>
                    <a:lnB>
                      <a:noFill/>
                    </a:lnB>
                  </a:tcPr>
                </a:tc>
                <a:extLst>
                  <a:ext uri="{0D108BD9-81ED-4DB2-BD59-A6C34878D82A}">
                    <a16:rowId xmlns:a16="http://schemas.microsoft.com/office/drawing/2014/main" val="638359192"/>
                  </a:ext>
                </a:extLst>
              </a:tr>
              <a:tr h="367605">
                <a:tc>
                  <a:txBody>
                    <a:bodyPr/>
                    <a:lstStyle/>
                    <a:p>
                      <a:pPr algn="ctr" fontAlgn="t"/>
                      <a:r>
                        <a:rPr lang="de-DE" sz="1600" b="1" i="0" u="none" strike="noStrike" dirty="0">
                          <a:solidFill>
                            <a:srgbClr val="000000"/>
                          </a:solidFill>
                          <a:effectLst/>
                          <a:latin typeface="Calibri" panose="020F0502020204030204" pitchFamily="34" charset="0"/>
                        </a:rPr>
                        <a:t>Asien</a:t>
                      </a:r>
                    </a:p>
                  </a:txBody>
                  <a:tcPr marL="6350" marR="6350" marT="6350" marB="0" anchor="ctr">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2.719.935</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-26</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53</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3.874</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FF0000"/>
                          </a:solidFill>
                          <a:effectLst/>
                          <a:latin typeface="Calibri" panose="020F0502020204030204" pitchFamily="34" charset="0"/>
                          <a:ea typeface="+mn-ea"/>
                          <a:cs typeface="+mn-cs"/>
                        </a:rPr>
                        <a:t>8</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28</a:t>
                      </a:r>
                    </a:p>
                  </a:txBody>
                  <a:tcPr marL="7620" marR="7620" marT="7620" marB="0" anchor="b">
                    <a:lnL>
                      <a:noFill/>
                    </a:lnL>
                    <a:lnR>
                      <a:noFill/>
                    </a:lnR>
                    <a:lnT>
                      <a:noFill/>
                    </a:lnT>
                    <a:lnB>
                      <a:noFill/>
                    </a:lnB>
                  </a:tcPr>
                </a:tc>
                <a:extLst>
                  <a:ext uri="{0D108BD9-81ED-4DB2-BD59-A6C34878D82A}">
                    <a16:rowId xmlns:a16="http://schemas.microsoft.com/office/drawing/2014/main" val="3019167780"/>
                  </a:ext>
                </a:extLst>
              </a:tr>
              <a:tr h="398250">
                <a:tc>
                  <a:txBody>
                    <a:bodyPr/>
                    <a:lstStyle/>
                    <a:p>
                      <a:pPr algn="ctr" fontAlgn="t"/>
                      <a:r>
                        <a:rPr lang="de-DE" sz="1600" b="1" i="0" u="none" strike="noStrike" dirty="0">
                          <a:solidFill>
                            <a:srgbClr val="000000"/>
                          </a:solidFill>
                          <a:effectLst/>
                          <a:latin typeface="Calibri" panose="020F0502020204030204" pitchFamily="34" charset="0"/>
                        </a:rPr>
                        <a:t>Europa</a:t>
                      </a:r>
                    </a:p>
                  </a:txBody>
                  <a:tcPr marL="6350" marR="6350" marT="6350" marB="0" anchor="ctr">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1.093.408</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-29</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21</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3.326</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-38</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24</a:t>
                      </a:r>
                    </a:p>
                  </a:txBody>
                  <a:tcPr marL="7620" marR="7620" marT="7620" marB="0" anchor="b">
                    <a:lnL>
                      <a:noFill/>
                    </a:lnL>
                    <a:lnR>
                      <a:noFill/>
                    </a:lnR>
                    <a:lnT>
                      <a:noFill/>
                    </a:lnT>
                    <a:lnB>
                      <a:noFill/>
                    </a:lnB>
                  </a:tcPr>
                </a:tc>
                <a:extLst>
                  <a:ext uri="{0D108BD9-81ED-4DB2-BD59-A6C34878D82A}">
                    <a16:rowId xmlns:a16="http://schemas.microsoft.com/office/drawing/2014/main" val="3777673423"/>
                  </a:ext>
                </a:extLst>
              </a:tr>
              <a:tr h="367605">
                <a:tc>
                  <a:txBody>
                    <a:bodyPr/>
                    <a:lstStyle/>
                    <a:p>
                      <a:pPr algn="ctr" fontAlgn="t"/>
                      <a:r>
                        <a:rPr lang="de-DE" sz="1600" b="1" i="0" u="none" strike="noStrike" dirty="0">
                          <a:solidFill>
                            <a:srgbClr val="000000"/>
                          </a:solidFill>
                          <a:effectLst/>
                          <a:latin typeface="Calibri" panose="020F0502020204030204" pitchFamily="34" charset="0"/>
                        </a:rPr>
                        <a:t>Ozeanien</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189.099</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-26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4</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689</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FF0000"/>
                          </a:solidFill>
                          <a:effectLst/>
                          <a:latin typeface="Calibri" panose="020F0502020204030204" pitchFamily="34" charset="0"/>
                          <a:ea typeface="+mn-ea"/>
                          <a:cs typeface="+mn-cs"/>
                        </a:rPr>
                        <a:t>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252868"/>
                  </a:ext>
                </a:extLst>
              </a:tr>
              <a:tr h="367605">
                <a:tc>
                  <a:txBody>
                    <a:bodyPr/>
                    <a:lstStyle/>
                    <a:p>
                      <a:pPr algn="ctr" fontAlgn="t"/>
                      <a:r>
                        <a:rPr lang="de-DE" sz="1600" b="1" i="0" u="none" strike="noStrike" dirty="0">
                          <a:solidFill>
                            <a:srgbClr val="000000"/>
                          </a:solidFill>
                          <a:effectLst/>
                          <a:latin typeface="Calibri" panose="020F0502020204030204" pitchFamily="34" charset="0"/>
                        </a:rPr>
                        <a:t>Global</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5.138.962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-25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600" b="0" i="0" u="none" strike="noStrike" kern="1200">
                        <a:solidFill>
                          <a:srgbClr val="000000"/>
                        </a:solidFill>
                        <a:effectLst/>
                        <a:latin typeface="Calibri" panose="020F0502020204030204" pitchFamily="34" charset="0"/>
                        <a:ea typeface="+mn-ea"/>
                        <a:cs typeface="+mn-cs"/>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13.871</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-14</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600" b="0" i="0" u="none" strike="noStrike" kern="1200" dirty="0">
                        <a:solidFill>
                          <a:srgbClr val="000000"/>
                        </a:solidFill>
                        <a:effectLst/>
                        <a:latin typeface="Calibri" panose="020F0502020204030204" pitchFamily="34" charset="0"/>
                        <a:ea typeface="+mn-ea"/>
                        <a:cs typeface="+mn-cs"/>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894220"/>
                  </a:ext>
                </a:extLst>
              </a:tr>
            </a:tbl>
          </a:graphicData>
        </a:graphic>
      </p:graphicFrame>
      <p:sp>
        <p:nvSpPr>
          <p:cNvPr id="15" name="Textfeld 14">
            <a:extLst>
              <a:ext uri="{FF2B5EF4-FFF2-40B4-BE49-F238E27FC236}">
                <a16:creationId xmlns:a16="http://schemas.microsoft.com/office/drawing/2014/main" id="{B5057C4F-E430-44AC-8A24-4A9375215CA0}"/>
              </a:ext>
            </a:extLst>
          </p:cNvPr>
          <p:cNvSpPr txBox="1"/>
          <p:nvPr/>
        </p:nvSpPr>
        <p:spPr>
          <a:xfrm>
            <a:off x="0" y="6480816"/>
            <a:ext cx="9690538" cy="276999"/>
          </a:xfrm>
          <a:prstGeom prst="rect">
            <a:avLst/>
          </a:prstGeom>
          <a:solidFill>
            <a:schemeClr val="bg1"/>
          </a:solidFill>
        </p:spPr>
        <p:txBody>
          <a:bodyPr wrap="square" rtlCol="0">
            <a:spAutoFit/>
          </a:bodyPr>
          <a:lstStyle/>
          <a:p>
            <a:r>
              <a:rPr lang="de-DE" sz="1200" i="1" dirty="0">
                <a:solidFill>
                  <a:prstClr val="black"/>
                </a:solidFill>
              </a:rPr>
              <a:t>Quellen: WHO Dashboard Zugriff 17.08.2022, Datenstand 19.08.2022; Karte und Tabelle PHI-Auswertung von </a:t>
            </a:r>
            <a:r>
              <a:rPr lang="de-DE" sz="1200" i="1" dirty="0"/>
              <a:t>WHO-Daten, Datenstand 16.08.2022</a:t>
            </a:r>
          </a:p>
        </p:txBody>
      </p:sp>
      <p:pic>
        <p:nvPicPr>
          <p:cNvPr id="2" name="Grafik 1">
            <a:extLst>
              <a:ext uri="{FF2B5EF4-FFF2-40B4-BE49-F238E27FC236}">
                <a16:creationId xmlns:a16="http://schemas.microsoft.com/office/drawing/2014/main" id="{0D6F7ED3-717B-4C32-99AC-7A471B4BDC20}"/>
              </a:ext>
            </a:extLst>
          </p:cNvPr>
          <p:cNvPicPr>
            <a:picLocks noChangeAspect="1"/>
          </p:cNvPicPr>
          <p:nvPr/>
        </p:nvPicPr>
        <p:blipFill>
          <a:blip r:embed="rId3"/>
          <a:stretch>
            <a:fillRect/>
          </a:stretch>
        </p:blipFill>
        <p:spPr>
          <a:xfrm>
            <a:off x="195670" y="1014595"/>
            <a:ext cx="6415606" cy="2371781"/>
          </a:xfrm>
          <a:prstGeom prst="rect">
            <a:avLst/>
          </a:prstGeom>
        </p:spPr>
      </p:pic>
      <p:pic>
        <p:nvPicPr>
          <p:cNvPr id="4" name="Grafik 3">
            <a:extLst>
              <a:ext uri="{FF2B5EF4-FFF2-40B4-BE49-F238E27FC236}">
                <a16:creationId xmlns:a16="http://schemas.microsoft.com/office/drawing/2014/main" id="{428CD1BF-32B4-4FD1-BA68-EABB2D6C9B49}"/>
              </a:ext>
            </a:extLst>
          </p:cNvPr>
          <p:cNvPicPr>
            <a:picLocks noChangeAspect="1"/>
          </p:cNvPicPr>
          <p:nvPr/>
        </p:nvPicPr>
        <p:blipFill>
          <a:blip r:embed="rId4"/>
          <a:stretch>
            <a:fillRect/>
          </a:stretch>
        </p:blipFill>
        <p:spPr>
          <a:xfrm>
            <a:off x="6771329" y="3014571"/>
            <a:ext cx="5225001" cy="3441989"/>
          </a:xfrm>
          <a:prstGeom prst="rect">
            <a:avLst/>
          </a:prstGeom>
        </p:spPr>
      </p:pic>
    </p:spTree>
    <p:extLst>
      <p:ext uri="{BB962C8B-B14F-4D97-AF65-F5344CB8AC3E}">
        <p14:creationId xmlns:p14="http://schemas.microsoft.com/office/powerpoint/2010/main" val="58558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2D55277-4223-41B7-A832-F9BBAA13B3AC}"/>
              </a:ext>
            </a:extLst>
          </p:cNvPr>
          <p:cNvPicPr>
            <a:picLocks noChangeAspect="1"/>
          </p:cNvPicPr>
          <p:nvPr/>
        </p:nvPicPr>
        <p:blipFill>
          <a:blip r:embed="rId3"/>
          <a:stretch>
            <a:fillRect/>
          </a:stretch>
        </p:blipFill>
        <p:spPr>
          <a:xfrm>
            <a:off x="978344" y="689915"/>
            <a:ext cx="5312941" cy="1970157"/>
          </a:xfrm>
          <a:prstGeom prst="rect">
            <a:avLst/>
          </a:prstGeom>
        </p:spPr>
      </p:pic>
      <p:pic>
        <p:nvPicPr>
          <p:cNvPr id="3" name="Grafik 2">
            <a:extLst>
              <a:ext uri="{FF2B5EF4-FFF2-40B4-BE49-F238E27FC236}">
                <a16:creationId xmlns:a16="http://schemas.microsoft.com/office/drawing/2014/main" id="{4C0E16DB-22A0-425C-8E92-6046C1F6552F}"/>
              </a:ext>
            </a:extLst>
          </p:cNvPr>
          <p:cNvPicPr>
            <a:picLocks noChangeAspect="1"/>
          </p:cNvPicPr>
          <p:nvPr/>
        </p:nvPicPr>
        <p:blipFill rotWithShape="1">
          <a:blip r:embed="rId4"/>
          <a:srcRect l="10169"/>
          <a:stretch/>
        </p:blipFill>
        <p:spPr>
          <a:xfrm>
            <a:off x="4187744" y="2695699"/>
            <a:ext cx="3717266" cy="4162301"/>
          </a:xfrm>
          <a:prstGeom prst="rect">
            <a:avLst/>
          </a:prstGeom>
          <a:ln>
            <a:solidFill>
              <a:schemeClr val="tx1"/>
            </a:solidFill>
          </a:ln>
        </p:spPr>
      </p:pic>
      <p:pic>
        <p:nvPicPr>
          <p:cNvPr id="4" name="Grafik 3">
            <a:extLst>
              <a:ext uri="{FF2B5EF4-FFF2-40B4-BE49-F238E27FC236}">
                <a16:creationId xmlns:a16="http://schemas.microsoft.com/office/drawing/2014/main" id="{D3545D8D-88CB-4329-92FE-21593AF508F4}"/>
              </a:ext>
            </a:extLst>
          </p:cNvPr>
          <p:cNvPicPr>
            <a:picLocks noChangeAspect="1"/>
          </p:cNvPicPr>
          <p:nvPr/>
        </p:nvPicPr>
        <p:blipFill>
          <a:blip r:embed="rId5"/>
          <a:stretch>
            <a:fillRect/>
          </a:stretch>
        </p:blipFill>
        <p:spPr>
          <a:xfrm>
            <a:off x="133816" y="2695699"/>
            <a:ext cx="4053928" cy="4162301"/>
          </a:xfrm>
          <a:prstGeom prst="rect">
            <a:avLst/>
          </a:prstGeom>
          <a:ln>
            <a:solidFill>
              <a:schemeClr val="tx1"/>
            </a:solidFill>
          </a:ln>
        </p:spPr>
      </p:pic>
      <p:sp>
        <p:nvSpPr>
          <p:cNvPr id="10" name="Textfeld 9">
            <a:extLst>
              <a:ext uri="{FF2B5EF4-FFF2-40B4-BE49-F238E27FC236}">
                <a16:creationId xmlns:a16="http://schemas.microsoft.com/office/drawing/2014/main" id="{E502F1E3-5A6C-4D73-AEFD-86D09814D54F}"/>
              </a:ext>
            </a:extLst>
          </p:cNvPr>
          <p:cNvSpPr txBox="1"/>
          <p:nvPr/>
        </p:nvSpPr>
        <p:spPr>
          <a:xfrm>
            <a:off x="2299572" y="6499828"/>
            <a:ext cx="1493550" cy="307777"/>
          </a:xfrm>
          <a:prstGeom prst="rect">
            <a:avLst/>
          </a:prstGeom>
          <a:solidFill>
            <a:schemeClr val="bg1"/>
          </a:solidFill>
        </p:spPr>
        <p:txBody>
          <a:bodyPr wrap="none" rtlCol="0">
            <a:spAutoFit/>
          </a:bodyPr>
          <a:lstStyle/>
          <a:p>
            <a:r>
              <a:rPr lang="de-DE" sz="1400" dirty="0"/>
              <a:t>WHO, 02.08.2022</a:t>
            </a:r>
          </a:p>
        </p:txBody>
      </p:sp>
      <p:sp>
        <p:nvSpPr>
          <p:cNvPr id="11" name="Textfeld 10">
            <a:extLst>
              <a:ext uri="{FF2B5EF4-FFF2-40B4-BE49-F238E27FC236}">
                <a16:creationId xmlns:a16="http://schemas.microsoft.com/office/drawing/2014/main" id="{D5FE80FD-5DF0-411E-B9F6-A08F126FC9AE}"/>
              </a:ext>
            </a:extLst>
          </p:cNvPr>
          <p:cNvSpPr txBox="1"/>
          <p:nvPr/>
        </p:nvSpPr>
        <p:spPr>
          <a:xfrm>
            <a:off x="6261327" y="6499827"/>
            <a:ext cx="1493550" cy="307777"/>
          </a:xfrm>
          <a:prstGeom prst="rect">
            <a:avLst/>
          </a:prstGeom>
          <a:solidFill>
            <a:schemeClr val="bg1"/>
          </a:solidFill>
        </p:spPr>
        <p:txBody>
          <a:bodyPr wrap="none" rtlCol="0">
            <a:spAutoFit/>
          </a:bodyPr>
          <a:lstStyle/>
          <a:p>
            <a:r>
              <a:rPr lang="de-DE" sz="1400" dirty="0"/>
              <a:t>WHO, 09.08.2022</a:t>
            </a:r>
          </a:p>
        </p:txBody>
      </p:sp>
      <p:cxnSp>
        <p:nvCxnSpPr>
          <p:cNvPr id="12" name="Gerade Verbindung 7">
            <a:extLst>
              <a:ext uri="{FF2B5EF4-FFF2-40B4-BE49-F238E27FC236}">
                <a16:creationId xmlns:a16="http://schemas.microsoft.com/office/drawing/2014/main" id="{988CBF61-3CCC-49CD-BEA4-8B250EC4AF78}"/>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3" name="Titel 6">
            <a:extLst>
              <a:ext uri="{FF2B5EF4-FFF2-40B4-BE49-F238E27FC236}">
                <a16:creationId xmlns:a16="http://schemas.microsoft.com/office/drawing/2014/main" id="{C9A75739-D609-4928-BCA4-A2F20EF780BF}"/>
              </a:ext>
            </a:extLst>
          </p:cNvPr>
          <p:cNvSpPr txBox="1">
            <a:spLocks/>
          </p:cNvSpPr>
          <p:nvPr/>
        </p:nvSpPr>
        <p:spPr>
          <a:xfrm>
            <a:off x="133815" y="50395"/>
            <a:ext cx="10644861" cy="639520"/>
          </a:xfrm>
          <a:prstGeom prst="rect">
            <a:avLst/>
          </a:prstGeom>
        </p:spPr>
        <p:txBody>
          <a:bodyPr vert="horz" lIns="0" tIns="0" rIns="0" bIns="0" rtlCol="0" anchor="ctr" anchorCtr="0">
            <a:noAutofit/>
          </a:bodyPr>
          <a:lst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a:lstStyle>
          <a:p>
            <a:r>
              <a:rPr lang="de-DE" sz="2400" dirty="0">
                <a:latin typeface="Scala Sans OT" panose="020B0504030101020104" pitchFamily="34" charset="0"/>
              </a:rPr>
              <a:t>7-Tages-Inzidenz pro 100.000 Einwohner in Europa</a:t>
            </a:r>
            <a:endParaRPr lang="de-BE" sz="2400" dirty="0">
              <a:latin typeface="Scala Sans OT" panose="020B0504030101020104" pitchFamily="34" charset="0"/>
            </a:endParaRPr>
          </a:p>
        </p:txBody>
      </p:sp>
      <p:pic>
        <p:nvPicPr>
          <p:cNvPr id="6" name="Grafik 5">
            <a:extLst>
              <a:ext uri="{FF2B5EF4-FFF2-40B4-BE49-F238E27FC236}">
                <a16:creationId xmlns:a16="http://schemas.microsoft.com/office/drawing/2014/main" id="{E51FE14F-332E-4FD5-9A25-D28241F322BA}"/>
              </a:ext>
            </a:extLst>
          </p:cNvPr>
          <p:cNvPicPr>
            <a:picLocks noChangeAspect="1"/>
          </p:cNvPicPr>
          <p:nvPr/>
        </p:nvPicPr>
        <p:blipFill>
          <a:blip r:embed="rId6"/>
          <a:stretch>
            <a:fillRect/>
          </a:stretch>
        </p:blipFill>
        <p:spPr>
          <a:xfrm>
            <a:off x="7477125" y="1037290"/>
            <a:ext cx="4714875" cy="4895850"/>
          </a:xfrm>
          <a:prstGeom prst="rect">
            <a:avLst/>
          </a:prstGeom>
          <a:ln>
            <a:solidFill>
              <a:schemeClr val="tx1"/>
            </a:solidFill>
          </a:ln>
        </p:spPr>
      </p:pic>
      <p:sp>
        <p:nvSpPr>
          <p:cNvPr id="14" name="Textfeld 13">
            <a:extLst>
              <a:ext uri="{FF2B5EF4-FFF2-40B4-BE49-F238E27FC236}">
                <a16:creationId xmlns:a16="http://schemas.microsoft.com/office/drawing/2014/main" id="{18A4AF33-471B-4810-AF0C-A75365842035}"/>
              </a:ext>
            </a:extLst>
          </p:cNvPr>
          <p:cNvSpPr txBox="1"/>
          <p:nvPr/>
        </p:nvSpPr>
        <p:spPr>
          <a:xfrm>
            <a:off x="10698450" y="5625363"/>
            <a:ext cx="1477264" cy="307777"/>
          </a:xfrm>
          <a:prstGeom prst="rect">
            <a:avLst/>
          </a:prstGeom>
          <a:solidFill>
            <a:schemeClr val="bg1"/>
          </a:solidFill>
        </p:spPr>
        <p:txBody>
          <a:bodyPr wrap="none" rtlCol="0">
            <a:spAutoFit/>
          </a:bodyPr>
          <a:lstStyle/>
          <a:p>
            <a:r>
              <a:rPr lang="de-DE" sz="1400" dirty="0"/>
              <a:t>WHO, 16.08.2022</a:t>
            </a:r>
          </a:p>
        </p:txBody>
      </p:sp>
    </p:spTree>
    <p:extLst>
      <p:ext uri="{BB962C8B-B14F-4D97-AF65-F5344CB8AC3E}">
        <p14:creationId xmlns:p14="http://schemas.microsoft.com/office/powerpoint/2010/main" val="323733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8F8B736-CBB8-4F54-940B-8096CDFD540E}"/>
              </a:ext>
            </a:extLst>
          </p:cNvPr>
          <p:cNvSpPr>
            <a:spLocks noGrp="1"/>
          </p:cNvSpPr>
          <p:nvPr>
            <p:ph type="title"/>
          </p:nvPr>
        </p:nvSpPr>
        <p:spPr>
          <a:xfrm>
            <a:off x="609599" y="375012"/>
            <a:ext cx="10644861" cy="952388"/>
          </a:xfrm>
        </p:spPr>
        <p:txBody>
          <a:bodyPr/>
          <a:lstStyle/>
          <a:p>
            <a:r>
              <a:rPr lang="de-DE" dirty="0"/>
              <a:t>Maßnahmen</a:t>
            </a:r>
          </a:p>
        </p:txBody>
      </p:sp>
      <p:graphicFrame>
        <p:nvGraphicFramePr>
          <p:cNvPr id="6" name="Tabelle 5">
            <a:extLst>
              <a:ext uri="{FF2B5EF4-FFF2-40B4-BE49-F238E27FC236}">
                <a16:creationId xmlns:a16="http://schemas.microsoft.com/office/drawing/2014/main" id="{8DF9EDB1-D617-4908-9ADF-EE0F4365E055}"/>
              </a:ext>
            </a:extLst>
          </p:cNvPr>
          <p:cNvGraphicFramePr>
            <a:graphicFrameLocks noGrp="1"/>
          </p:cNvGraphicFramePr>
          <p:nvPr>
            <p:extLst>
              <p:ext uri="{D42A27DB-BD31-4B8C-83A1-F6EECF244321}">
                <p14:modId xmlns:p14="http://schemas.microsoft.com/office/powerpoint/2010/main" val="3010892548"/>
              </p:ext>
            </p:extLst>
          </p:nvPr>
        </p:nvGraphicFramePr>
        <p:xfrm>
          <a:off x="1793174" y="1496291"/>
          <a:ext cx="8716488" cy="4572000"/>
        </p:xfrm>
        <a:graphic>
          <a:graphicData uri="http://schemas.openxmlformats.org/drawingml/2006/table">
            <a:tbl>
              <a:tblPr/>
              <a:tblGrid>
                <a:gridCol w="1661311">
                  <a:extLst>
                    <a:ext uri="{9D8B030D-6E8A-4147-A177-3AD203B41FA5}">
                      <a16:colId xmlns:a16="http://schemas.microsoft.com/office/drawing/2014/main" val="2682346100"/>
                    </a:ext>
                  </a:extLst>
                </a:gridCol>
                <a:gridCol w="1445556">
                  <a:extLst>
                    <a:ext uri="{9D8B030D-6E8A-4147-A177-3AD203B41FA5}">
                      <a16:colId xmlns:a16="http://schemas.microsoft.com/office/drawing/2014/main" val="3579298472"/>
                    </a:ext>
                  </a:extLst>
                </a:gridCol>
                <a:gridCol w="1639735">
                  <a:extLst>
                    <a:ext uri="{9D8B030D-6E8A-4147-A177-3AD203B41FA5}">
                      <a16:colId xmlns:a16="http://schemas.microsoft.com/office/drawing/2014/main" val="1981029179"/>
                    </a:ext>
                  </a:extLst>
                </a:gridCol>
                <a:gridCol w="3969886">
                  <a:extLst>
                    <a:ext uri="{9D8B030D-6E8A-4147-A177-3AD203B41FA5}">
                      <a16:colId xmlns:a16="http://schemas.microsoft.com/office/drawing/2014/main" val="3273291567"/>
                    </a:ext>
                  </a:extLst>
                </a:gridCol>
              </a:tblGrid>
              <a:tr h="288000">
                <a:tc>
                  <a:txBody>
                    <a:bodyPr/>
                    <a:lstStyle/>
                    <a:p>
                      <a:pPr algn="l" fontAlgn="b"/>
                      <a:r>
                        <a:rPr lang="de-DE" sz="1800" b="1" i="0" u="none" strike="noStrike">
                          <a:solidFill>
                            <a:srgbClr val="FFFFFF"/>
                          </a:solidFill>
                          <a:effectLst/>
                          <a:latin typeface="Calibri" panose="020F0502020204030204" pitchFamily="34" charset="0"/>
                        </a:rPr>
                        <a:t>Land</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de-DE" sz="1800" b="1" i="0" u="none" strike="noStrike">
                          <a:solidFill>
                            <a:srgbClr val="FFFFFF"/>
                          </a:solidFill>
                          <a:effectLst/>
                          <a:latin typeface="Calibri" panose="020F0502020204030204" pitchFamily="34" charset="0"/>
                        </a:rPr>
                        <a:t>Maskenpflicht</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de-DE" sz="1800" b="1" i="0" u="none" strike="noStrike">
                          <a:solidFill>
                            <a:srgbClr val="FFFFFF"/>
                          </a:solidFill>
                          <a:effectLst/>
                          <a:latin typeface="Calibri" panose="020F0502020204030204" pitchFamily="34" charset="0"/>
                        </a:rPr>
                        <a:t>Isolationspflicht</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de-DE" sz="1800" b="1" i="0" u="none" strike="noStrike">
                          <a:solidFill>
                            <a:srgbClr val="FFFFFF"/>
                          </a:solidFill>
                          <a:effectLst/>
                          <a:latin typeface="Calibri" panose="020F0502020204030204" pitchFamily="34" charset="0"/>
                        </a:rPr>
                        <a:t>Impfung</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345176804"/>
                  </a:ext>
                </a:extLst>
              </a:tr>
              <a:tr h="288000">
                <a:tc>
                  <a:txBody>
                    <a:bodyPr/>
                    <a:lstStyle/>
                    <a:p>
                      <a:pPr algn="l" fontAlgn="b"/>
                      <a:r>
                        <a:rPr lang="de-DE" sz="1800" b="1" i="0" u="none" strike="noStrike">
                          <a:solidFill>
                            <a:srgbClr val="000000"/>
                          </a:solidFill>
                          <a:effectLst/>
                          <a:latin typeface="Calibri" panose="020F0502020204030204" pitchFamily="34" charset="0"/>
                        </a:rPr>
                        <a:t>Dänemark</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Impfauffrischung im Herbst</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30037628"/>
                  </a:ext>
                </a:extLst>
              </a:tr>
              <a:tr h="288000">
                <a:tc>
                  <a:txBody>
                    <a:bodyPr/>
                    <a:lstStyle/>
                    <a:p>
                      <a:pPr algn="l" fontAlgn="b"/>
                      <a:r>
                        <a:rPr lang="de-DE" sz="1800" b="1" i="0" u="none" strike="noStrike">
                          <a:solidFill>
                            <a:srgbClr val="000000"/>
                          </a:solidFill>
                          <a:effectLst/>
                          <a:latin typeface="Calibri" panose="020F0502020204030204" pitchFamily="34" charset="0"/>
                        </a:rPr>
                        <a:t>Finnland</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2. Booster &gt;60J + RG</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792294933"/>
                  </a:ext>
                </a:extLst>
              </a:tr>
              <a:tr h="288000">
                <a:tc>
                  <a:txBody>
                    <a:bodyPr/>
                    <a:lstStyle/>
                    <a:p>
                      <a:pPr algn="l" fontAlgn="b"/>
                      <a:r>
                        <a:rPr lang="de-DE" sz="1800" b="1" i="0" u="none" strike="noStrike">
                          <a:solidFill>
                            <a:srgbClr val="000000"/>
                          </a:solidFill>
                          <a:effectLst/>
                          <a:latin typeface="Calibri" panose="020F0502020204030204" pitchFamily="34" charset="0"/>
                        </a:rPr>
                        <a:t>Frankreich</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Ja</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2. Booster &gt;60J + RG</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41953931"/>
                  </a:ext>
                </a:extLst>
              </a:tr>
              <a:tr h="540000">
                <a:tc>
                  <a:txBody>
                    <a:bodyPr/>
                    <a:lstStyle/>
                    <a:p>
                      <a:pPr algn="l" fontAlgn="b"/>
                      <a:r>
                        <a:rPr lang="de-DE" sz="1800" b="1" i="0" u="none" strike="noStrike" dirty="0">
                          <a:solidFill>
                            <a:srgbClr val="000000"/>
                          </a:solidFill>
                          <a:effectLst/>
                          <a:latin typeface="Calibri" panose="020F0502020204030204" pitchFamily="34" charset="0"/>
                        </a:rPr>
                        <a:t>Griechenland</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dirty="0">
                          <a:solidFill>
                            <a:srgbClr val="000000"/>
                          </a:solidFill>
                          <a:effectLst/>
                          <a:latin typeface="Calibri" panose="020F0502020204030204" pitchFamily="34" charset="0"/>
                        </a:rPr>
                        <a:t>ÖPNV</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61234120"/>
                  </a:ext>
                </a:extLst>
              </a:tr>
              <a:tr h="288000">
                <a:tc>
                  <a:txBody>
                    <a:bodyPr/>
                    <a:lstStyle/>
                    <a:p>
                      <a:pPr algn="l" fontAlgn="b"/>
                      <a:r>
                        <a:rPr lang="de-DE" sz="1800" b="1" i="0" u="none" strike="noStrike">
                          <a:solidFill>
                            <a:srgbClr val="000000"/>
                          </a:solidFill>
                          <a:effectLst/>
                          <a:latin typeface="Calibri" panose="020F0502020204030204" pitchFamily="34" charset="0"/>
                        </a:rPr>
                        <a:t>Großbritannien</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2. Booster : &gt;50J + RG ab Herbst</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22014472"/>
                  </a:ext>
                </a:extLst>
              </a:tr>
              <a:tr h="288000">
                <a:tc>
                  <a:txBody>
                    <a:bodyPr/>
                    <a:lstStyle/>
                    <a:p>
                      <a:pPr algn="l" fontAlgn="b"/>
                      <a:r>
                        <a:rPr lang="de-DE" sz="1800" b="1" i="0" u="none" strike="noStrike">
                          <a:solidFill>
                            <a:srgbClr val="000000"/>
                          </a:solidFill>
                          <a:effectLst/>
                          <a:latin typeface="Calibri" panose="020F0502020204030204" pitchFamily="34" charset="0"/>
                        </a:rPr>
                        <a:t>Irland</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2. Booster: &gt; 50J+ RG; 3. Booster für RG</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598615464"/>
                  </a:ext>
                </a:extLst>
              </a:tr>
              <a:tr h="288000">
                <a:tc>
                  <a:txBody>
                    <a:bodyPr/>
                    <a:lstStyle/>
                    <a:p>
                      <a:pPr algn="l" fontAlgn="b"/>
                      <a:r>
                        <a:rPr lang="de-DE" sz="1800" b="1" i="0" u="none" strike="noStrike">
                          <a:solidFill>
                            <a:srgbClr val="000000"/>
                          </a:solidFill>
                          <a:effectLst/>
                          <a:latin typeface="Calibri" panose="020F0502020204030204" pitchFamily="34" charset="0"/>
                        </a:rPr>
                        <a:t>Italien</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ÖPNV</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Ja</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2. Booster &gt;60J + RG</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91395548"/>
                  </a:ext>
                </a:extLst>
              </a:tr>
              <a:tr h="288000">
                <a:tc>
                  <a:txBody>
                    <a:bodyPr/>
                    <a:lstStyle/>
                    <a:p>
                      <a:pPr algn="l" fontAlgn="b"/>
                      <a:r>
                        <a:rPr lang="de-DE" sz="1800" b="1" i="0" u="none" strike="noStrike">
                          <a:solidFill>
                            <a:srgbClr val="000000"/>
                          </a:solidFill>
                          <a:effectLst/>
                          <a:latin typeface="Calibri" panose="020F0502020204030204" pitchFamily="34" charset="0"/>
                        </a:rPr>
                        <a:t>Niederlande</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Ja</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2. Booster: RG; ab Sept. &gt;12J</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763676099"/>
                  </a:ext>
                </a:extLst>
              </a:tr>
              <a:tr h="288000">
                <a:tc>
                  <a:txBody>
                    <a:bodyPr/>
                    <a:lstStyle/>
                    <a:p>
                      <a:pPr algn="l" fontAlgn="b"/>
                      <a:r>
                        <a:rPr lang="de-DE" sz="1800" b="1" i="0" u="none" strike="noStrike">
                          <a:solidFill>
                            <a:srgbClr val="000000"/>
                          </a:solidFill>
                          <a:effectLst/>
                          <a:latin typeface="Calibri" panose="020F0502020204030204" pitchFamily="34" charset="0"/>
                        </a:rPr>
                        <a:t>Österreich</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2. Booster ab Sept.</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26496725"/>
                  </a:ext>
                </a:extLst>
              </a:tr>
              <a:tr h="288000">
                <a:tc>
                  <a:txBody>
                    <a:bodyPr/>
                    <a:lstStyle/>
                    <a:p>
                      <a:pPr algn="l" fontAlgn="b"/>
                      <a:r>
                        <a:rPr lang="de-DE" sz="1800" b="1" i="0" u="none" strike="noStrike">
                          <a:solidFill>
                            <a:srgbClr val="000000"/>
                          </a:solidFill>
                          <a:effectLst/>
                          <a:latin typeface="Calibri" panose="020F0502020204030204" pitchFamily="34" charset="0"/>
                        </a:rPr>
                        <a:t>Polen</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751799233"/>
                  </a:ext>
                </a:extLst>
              </a:tr>
              <a:tr h="288000">
                <a:tc>
                  <a:txBody>
                    <a:bodyPr/>
                    <a:lstStyle/>
                    <a:p>
                      <a:pPr algn="l" fontAlgn="b"/>
                      <a:r>
                        <a:rPr lang="de-DE" sz="1800" b="1" i="0" u="none" strike="noStrike">
                          <a:solidFill>
                            <a:srgbClr val="000000"/>
                          </a:solidFill>
                          <a:effectLst/>
                          <a:latin typeface="Calibri" panose="020F0502020204030204" pitchFamily="34" charset="0"/>
                        </a:rPr>
                        <a:t>Portugal</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ÖPNV</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de-DE" sz="18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936969"/>
                  </a:ext>
                </a:extLst>
              </a:tr>
              <a:tr h="288000">
                <a:tc>
                  <a:txBody>
                    <a:bodyPr/>
                    <a:lstStyle/>
                    <a:p>
                      <a:pPr algn="l" fontAlgn="b"/>
                      <a:r>
                        <a:rPr lang="de-DE" sz="1800" b="1" i="0" u="none" strike="noStrike">
                          <a:solidFill>
                            <a:srgbClr val="000000"/>
                          </a:solidFill>
                          <a:effectLst/>
                          <a:latin typeface="Calibri" panose="020F0502020204030204" pitchFamily="34" charset="0"/>
                        </a:rPr>
                        <a:t>Schweden</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3. Booster &gt;80J ab Sept.</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786059456"/>
                  </a:ext>
                </a:extLst>
              </a:tr>
              <a:tr h="288000">
                <a:tc>
                  <a:txBody>
                    <a:bodyPr/>
                    <a:lstStyle/>
                    <a:p>
                      <a:pPr algn="l" fontAlgn="b"/>
                      <a:r>
                        <a:rPr lang="de-DE" sz="1800" b="1" i="0" u="none" strike="noStrike">
                          <a:solidFill>
                            <a:srgbClr val="000000"/>
                          </a:solidFill>
                          <a:effectLst/>
                          <a:latin typeface="Calibri" panose="020F0502020204030204" pitchFamily="34" charset="0"/>
                        </a:rPr>
                        <a:t>Schweiz</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de-DE" sz="1800" b="0" i="0" u="none" strike="noStrike">
                          <a:solidFill>
                            <a:srgbClr val="000000"/>
                          </a:solidFill>
                          <a:effectLst/>
                          <a:latin typeface="Calibri" panose="020F0502020204030204" pitchFamily="34" charset="0"/>
                        </a:rPr>
                        <a:t>2. Booster: &gt;80J., ab Sept &gt;60J</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50445370"/>
                  </a:ext>
                </a:extLst>
              </a:tr>
              <a:tr h="288000">
                <a:tc>
                  <a:txBody>
                    <a:bodyPr/>
                    <a:lstStyle/>
                    <a:p>
                      <a:pPr algn="l" fontAlgn="b"/>
                      <a:r>
                        <a:rPr lang="de-DE" sz="1800" b="1" i="0" u="none" strike="noStrike">
                          <a:solidFill>
                            <a:srgbClr val="000000"/>
                          </a:solidFill>
                          <a:effectLst/>
                          <a:latin typeface="Calibri" panose="020F0502020204030204" pitchFamily="34" charset="0"/>
                        </a:rPr>
                        <a:t>Spanien</a:t>
                      </a:r>
                    </a:p>
                  </a:txBody>
                  <a:tcPr marL="7620" marR="7620" marT="762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ÖPNV</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Nein</a:t>
                      </a:r>
                    </a:p>
                  </a:txBody>
                  <a:tcPr marL="7620" marR="7620" marT="762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de-DE" sz="1800" b="0" i="0" u="none" strike="noStrike" dirty="0">
                          <a:solidFill>
                            <a:srgbClr val="000000"/>
                          </a:solidFill>
                          <a:effectLst/>
                          <a:latin typeface="Calibri" panose="020F0502020204030204" pitchFamily="34" charset="0"/>
                        </a:rPr>
                        <a:t>Impfauffrischung im Herbst</a:t>
                      </a:r>
                    </a:p>
                  </a:txBody>
                  <a:tcPr marL="7620" marR="7620" marT="762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61258872"/>
                  </a:ext>
                </a:extLst>
              </a:tr>
            </a:tbl>
          </a:graphicData>
        </a:graphic>
      </p:graphicFrame>
    </p:spTree>
    <p:extLst>
      <p:ext uri="{BB962C8B-B14F-4D97-AF65-F5344CB8AC3E}">
        <p14:creationId xmlns:p14="http://schemas.microsoft.com/office/powerpoint/2010/main" val="1761166271"/>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Breitbild</PresentationFormat>
  <Paragraphs>142</Paragraphs>
  <Slides>3</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Calibri</vt:lpstr>
      <vt:lpstr>ＭＳ 明朝</vt:lpstr>
      <vt:lpstr>Scala Sans OT</vt:lpstr>
      <vt:lpstr>Wingdings</vt:lpstr>
      <vt:lpstr>1_Office-Design</vt:lpstr>
      <vt:lpstr>SARS-CoV-2 – Internationale Lage</vt:lpstr>
      <vt:lpstr>PowerPoint-Präsentation</vt:lpstr>
      <vt:lpstr>Maßnahmen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Esquevin, Sarah</cp:lastModifiedBy>
  <cp:revision>1101</cp:revision>
  <dcterms:created xsi:type="dcterms:W3CDTF">2015-11-02T12:29:13Z</dcterms:created>
  <dcterms:modified xsi:type="dcterms:W3CDTF">2022-08-17T08:59:40Z</dcterms:modified>
</cp:coreProperties>
</file>