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8" r:id="rId3"/>
    <p:sldId id="267" r:id="rId4"/>
    <p:sldId id="257" r:id="rId5"/>
    <p:sldId id="1029" r:id="rId6"/>
    <p:sldId id="277" r:id="rId7"/>
    <p:sldId id="260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llingUlric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witter.com/EllingUlrich/status/154433431192695603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17.08.2022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BF1A56-0AE1-441E-9CF1-F9D15AE981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2" y="1047726"/>
            <a:ext cx="7798335" cy="325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15.08.2022)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BEE472B-1B60-4F9B-9672-DD0CC49F4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64742"/>
              </p:ext>
            </p:extLst>
          </p:nvPr>
        </p:nvGraphicFramePr>
        <p:xfrm>
          <a:off x="457200" y="993432"/>
          <a:ext cx="6637452" cy="2402586"/>
        </p:xfrm>
        <a:graphic>
          <a:graphicData uri="http://schemas.openxmlformats.org/drawingml/2006/table">
            <a:tbl>
              <a:tblPr firstRow="1" firstCol="1" bandRow="1"/>
              <a:tblGrid>
                <a:gridCol w="707916">
                  <a:extLst>
                    <a:ext uri="{9D8B030D-6E8A-4147-A177-3AD203B41FA5}">
                      <a16:colId xmlns:a16="http://schemas.microsoft.com/office/drawing/2014/main" val="1995402252"/>
                    </a:ext>
                  </a:extLst>
                </a:gridCol>
                <a:gridCol w="1346086">
                  <a:extLst>
                    <a:ext uri="{9D8B030D-6E8A-4147-A177-3AD203B41FA5}">
                      <a16:colId xmlns:a16="http://schemas.microsoft.com/office/drawing/2014/main" val="3561412265"/>
                    </a:ext>
                  </a:extLst>
                </a:gridCol>
                <a:gridCol w="1269366">
                  <a:extLst>
                    <a:ext uri="{9D8B030D-6E8A-4147-A177-3AD203B41FA5}">
                      <a16:colId xmlns:a16="http://schemas.microsoft.com/office/drawing/2014/main" val="4011894033"/>
                    </a:ext>
                  </a:extLst>
                </a:gridCol>
                <a:gridCol w="1276341">
                  <a:extLst>
                    <a:ext uri="{9D8B030D-6E8A-4147-A177-3AD203B41FA5}">
                      <a16:colId xmlns:a16="http://schemas.microsoft.com/office/drawing/2014/main" val="2960693946"/>
                    </a:ext>
                  </a:extLst>
                </a:gridCol>
                <a:gridCol w="1046182">
                  <a:extLst>
                    <a:ext uri="{9D8B030D-6E8A-4147-A177-3AD203B41FA5}">
                      <a16:colId xmlns:a16="http://schemas.microsoft.com/office/drawing/2014/main" val="2664681250"/>
                    </a:ext>
                  </a:extLst>
                </a:gridCol>
                <a:gridCol w="991561">
                  <a:extLst>
                    <a:ext uri="{9D8B030D-6E8A-4147-A177-3AD203B41FA5}">
                      <a16:colId xmlns:a16="http://schemas.microsoft.com/office/drawing/2014/main" val="189374557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81296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E2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1381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99650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5771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10512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2305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5740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0366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880270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8019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09486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95,2 %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449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2,1 %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3,1 %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94,8 %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2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 (Datenstand: 22.08.2022)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23.08.2022</a:t>
            </a:r>
            <a:endParaRPr lang="de-DE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879258DD-F33E-4CAF-B8C5-114ADC907061}"/>
              </a:ext>
            </a:extLst>
          </p:cNvPr>
          <p:cNvSpPr txBox="1"/>
          <p:nvPr/>
        </p:nvSpPr>
        <p:spPr>
          <a:xfrm>
            <a:off x="5424866" y="78279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KW32/2022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BA.5.1 		26.6%</a:t>
            </a:r>
          </a:p>
          <a:p>
            <a:r>
              <a:rPr lang="de-DE" sz="1350" dirty="0"/>
              <a:t>    BA.5.2		19.9%</a:t>
            </a:r>
          </a:p>
          <a:p>
            <a:r>
              <a:rPr lang="de-DE" sz="1350" dirty="0"/>
              <a:t>    BA.5.2.1 		18.7%</a:t>
            </a:r>
          </a:p>
          <a:p>
            <a:r>
              <a:rPr lang="de-DE" sz="1350" dirty="0"/>
              <a:t>    BE.1.1 		14.2%</a:t>
            </a:r>
          </a:p>
          <a:p>
            <a:r>
              <a:rPr lang="de-DE" sz="1350" dirty="0"/>
              <a:t>    BA.5 		  3.0%</a:t>
            </a:r>
          </a:p>
          <a:p>
            <a:r>
              <a:rPr lang="de-DE" sz="1350" dirty="0"/>
              <a:t>    BF.5 		  2.5%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5F80D8B6-679B-4094-A906-0753A5C9F9AD}"/>
              </a:ext>
            </a:extLst>
          </p:cNvPr>
          <p:cNvSpPr txBox="1"/>
          <p:nvPr/>
        </p:nvSpPr>
        <p:spPr>
          <a:xfrm>
            <a:off x="5424866" y="3273149"/>
            <a:ext cx="3795334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83958 (51046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6609   (3841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4157   (2198 in Stichprobe)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B47BF-CD50-4922-B431-58A84BE1F5AF}"/>
              </a:ext>
            </a:extLst>
          </p:cNvPr>
          <p:cNvSpPr txBox="1"/>
          <p:nvPr/>
        </p:nvSpPr>
        <p:spPr>
          <a:xfrm>
            <a:off x="5341620" y="44119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31BD3E-0D06-4ABA-8960-1C1E66FD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4" y="778371"/>
            <a:ext cx="5186362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22.08.2022)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7ABCC790-AD47-4C0B-B5FE-FA8023DA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23.08.2022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9B1E9-EC61-40E1-9886-6902DFBE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4" y="778371"/>
            <a:ext cx="5182066" cy="3768776"/>
          </a:xfrm>
          <a:prstGeom prst="rect">
            <a:avLst/>
          </a:prstGeom>
        </p:spPr>
      </p:pic>
      <p:sp>
        <p:nvSpPr>
          <p:cNvPr id="12" name="Textfeld 5">
            <a:extLst>
              <a:ext uri="{FF2B5EF4-FFF2-40B4-BE49-F238E27FC236}">
                <a16:creationId xmlns:a16="http://schemas.microsoft.com/office/drawing/2014/main" id="{CBAE9A49-CCD8-4B96-A21A-B1B4A23AE6A1}"/>
              </a:ext>
            </a:extLst>
          </p:cNvPr>
          <p:cNvSpPr txBox="1"/>
          <p:nvPr/>
        </p:nvSpPr>
        <p:spPr>
          <a:xfrm>
            <a:off x="5424866" y="78279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KW32/2022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BA.5.1 		26.6%</a:t>
            </a:r>
          </a:p>
          <a:p>
            <a:r>
              <a:rPr lang="de-DE" sz="1350" dirty="0"/>
              <a:t>    BA.5.2		19.9%</a:t>
            </a:r>
          </a:p>
          <a:p>
            <a:r>
              <a:rPr lang="de-DE" sz="1350" dirty="0"/>
              <a:t>    BA.5.2.1 		18.7%</a:t>
            </a:r>
          </a:p>
          <a:p>
            <a:r>
              <a:rPr lang="de-DE" sz="1350" dirty="0"/>
              <a:t>    BE.1.1 		14.2%</a:t>
            </a:r>
          </a:p>
          <a:p>
            <a:r>
              <a:rPr lang="de-DE" sz="1350" dirty="0"/>
              <a:t>    BA.5 		  3.0%</a:t>
            </a:r>
          </a:p>
          <a:p>
            <a:r>
              <a:rPr lang="de-DE" sz="1350" dirty="0"/>
              <a:t>    BF.5 		  2.5%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391D3D7F-DAB4-4B81-AB55-937B0F43885D}"/>
              </a:ext>
            </a:extLst>
          </p:cNvPr>
          <p:cNvSpPr txBox="1"/>
          <p:nvPr/>
        </p:nvSpPr>
        <p:spPr>
          <a:xfrm>
            <a:off x="5424866" y="3273149"/>
            <a:ext cx="3795334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83958 (51046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6609   (3841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4157   (2198 in Stichprobe)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A62DC-7116-49CE-B111-9AB930C623D1}"/>
              </a:ext>
            </a:extLst>
          </p:cNvPr>
          <p:cNvSpPr txBox="1"/>
          <p:nvPr/>
        </p:nvSpPr>
        <p:spPr>
          <a:xfrm>
            <a:off x="5341620" y="44119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246D5-810E-44EE-B90A-651B218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B3197-BBF8-4F91-937E-3819F31F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9B585C-3153-4596-A211-B61244D24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5641319" cy="3766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Defining mutations: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6 Sequenzen, davon 4 in der Stichprobe</a:t>
            </a:r>
          </a:p>
          <a:p>
            <a:r>
              <a:rPr lang="de-DE" dirty="0"/>
              <a:t>Alter zwischen 35 bis 57 Jahre, Geschlecht 2xMännlich, 3x Weiblich</a:t>
            </a:r>
          </a:p>
          <a:p>
            <a:r>
              <a:rPr lang="de-DE" dirty="0"/>
              <a:t>2x RP, 2xNRW, 1xBW, 1xHE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Epidemiologische Informationen zu drei Fällen vorhanden bei 5 von 6:</a:t>
            </a:r>
          </a:p>
          <a:p>
            <a:r>
              <a:rPr lang="de-DE" dirty="0"/>
              <a:t>Milde Symptome (Husten, Schnupfen, Fieber und /oder </a:t>
            </a:r>
            <a:r>
              <a:rPr lang="de-DE" dirty="0" err="1"/>
              <a:t>Giederschmerzen</a:t>
            </a:r>
            <a:r>
              <a:rPr lang="de-DE" dirty="0"/>
              <a:t>)</a:t>
            </a:r>
          </a:p>
          <a:p>
            <a:r>
              <a:rPr lang="de-DE" dirty="0"/>
              <a:t>Keine Hospitalisierung</a:t>
            </a:r>
          </a:p>
          <a:p>
            <a:r>
              <a:rPr lang="de-DE" dirty="0"/>
              <a:t>3x 3-fach geimpft, 1x </a:t>
            </a:r>
            <a:r>
              <a:rPr lang="de-DE" dirty="0" err="1"/>
              <a:t>ungeimft</a:t>
            </a:r>
            <a:r>
              <a:rPr lang="de-DE" dirty="0"/>
              <a:t>, 1x NA</a:t>
            </a:r>
          </a:p>
          <a:p>
            <a:r>
              <a:rPr lang="de-DE" dirty="0"/>
              <a:t>3x Keine Reiseanamnese, 2x NA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16CA84-0942-40BB-B8F1-9F89DEB3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BA.2.75 (stand 11.07.2022)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3FAD65-F2AB-4DB4-844E-16585EE8D60B}"/>
              </a:ext>
            </a:extLst>
          </p:cNvPr>
          <p:cNvGrpSpPr/>
          <p:nvPr/>
        </p:nvGrpSpPr>
        <p:grpSpPr>
          <a:xfrm>
            <a:off x="5878907" y="81599"/>
            <a:ext cx="3801314" cy="2861191"/>
            <a:chOff x="5009848" y="158698"/>
            <a:chExt cx="4765163" cy="3586665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D0DD6BC-B913-4405-AAE4-36A09929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9848" y="158698"/>
              <a:ext cx="3753097" cy="3405384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857BFA2-7BCC-443C-9FAA-0423CC0DF53E}"/>
                </a:ext>
              </a:extLst>
            </p:cNvPr>
            <p:cNvSpPr/>
            <p:nvPr/>
          </p:nvSpPr>
          <p:spPr>
            <a:xfrm>
              <a:off x="5203011" y="3483753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sz="1100" dirty="0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Quelle: Twitter. @</a:t>
              </a:r>
              <a:r>
                <a:rPr lang="de-DE" sz="1100" dirty="0" err="1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EllingUlrich</a:t>
              </a:r>
              <a:r>
                <a:rPr lang="de-DE" sz="1100" dirty="0"/>
                <a:t>, J</a:t>
              </a:r>
              <a:r>
                <a:rPr lang="de-DE" sz="11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 5</a:t>
              </a:r>
              <a:r>
                <a:rPr lang="de-DE" sz="1100" dirty="0"/>
                <a:t>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44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571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Nachweise Rekombinanten  (Datenstand: 22.08.2022)</a:t>
            </a:r>
          </a:p>
          <a:p>
            <a:endParaRPr lang="de-DE" b="1" dirty="0">
              <a:solidFill>
                <a:srgbClr val="045AA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2E8D30-75E4-4BDF-B0B7-81B8F3CC6CFB}"/>
              </a:ext>
            </a:extLst>
          </p:cNvPr>
          <p:cNvSpPr txBox="1"/>
          <p:nvPr/>
        </p:nvSpPr>
        <p:spPr>
          <a:xfrm>
            <a:off x="2860963" y="4162474"/>
            <a:ext cx="4693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Zuordnung.</a:t>
            </a:r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31D69862-0240-475D-B39B-4A979A70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23.08.2022</a:t>
            </a:r>
            <a:endParaRPr lang="de-DE" dirty="0"/>
          </a:p>
        </p:txBody>
      </p:sp>
      <p:graphicFrame>
        <p:nvGraphicFramePr>
          <p:cNvPr id="11" name="Tabelle 5">
            <a:extLst>
              <a:ext uri="{FF2B5EF4-FFF2-40B4-BE49-F238E27FC236}">
                <a16:creationId xmlns:a16="http://schemas.microsoft.com/office/drawing/2014/main" id="{00821FC5-8326-4D21-8567-56AC5640A0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8890" y="883081"/>
          <a:ext cx="2215250" cy="31614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</a:tbl>
          </a:graphicData>
        </a:graphic>
      </p:graphicFrame>
      <p:graphicFrame>
        <p:nvGraphicFramePr>
          <p:cNvPr id="12" name="Tabelle 7">
            <a:extLst>
              <a:ext uri="{FF2B5EF4-FFF2-40B4-BE49-F238E27FC236}">
                <a16:creationId xmlns:a16="http://schemas.microsoft.com/office/drawing/2014/main" id="{B0DF7E18-7D93-471C-B96B-7FFDEF1454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09805" y="884598"/>
          <a:ext cx="2215250" cy="29222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XS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XU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XV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XW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XY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8639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XAA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189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XAB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83287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XAC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15792"/>
                  </a:ext>
                </a:extLst>
              </a:tr>
            </a:tbl>
          </a:graphicData>
        </a:graphic>
      </p:graphicFrame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DC3D7445-3AC8-404C-9545-A7F103BA22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90720" y="885276"/>
          <a:ext cx="2215250" cy="31614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XAG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XAH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XAJ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9579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XAK</a:t>
                      </a: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394951475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XAL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0006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XAM</a:t>
                      </a: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273260051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XAN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420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XAP</a:t>
                      </a: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376652824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XAQ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564" marR="10564" marT="10564" marB="0" anchor="b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4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Bildschirmpräsentation (16:9)</PresentationFormat>
  <Paragraphs>216</Paragraphs>
  <Slides>7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  <vt:lpstr>BA.2.75 (stand 11.07.2022)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220</cp:revision>
  <dcterms:created xsi:type="dcterms:W3CDTF">2015-11-02T12:29:13Z</dcterms:created>
  <dcterms:modified xsi:type="dcterms:W3CDTF">2022-08-23T18:54:25Z</dcterms:modified>
</cp:coreProperties>
</file>