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46754b5ee8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46754b5ee8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146754b5ee8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146754b5ee8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146754b5ee8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146754b5ee8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146754b5ee8_0_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146754b5ee8_0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680">
                <a:latin typeface="Calibri"/>
                <a:ea typeface="Calibri"/>
                <a:cs typeface="Calibri"/>
                <a:sym typeface="Calibri"/>
              </a:rPr>
              <a:t>Selbstauskünfte zu COVID-19 Testergebnissen im Vergleich zur offiziellen Inzidenz</a:t>
            </a:r>
            <a:endParaRPr sz="268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lang="en" sz="238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Ergebnisse</a:t>
            </a:r>
            <a:r>
              <a:rPr lang="en" sz="238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aus der Corona-Datenspende</a:t>
            </a:r>
            <a:endParaRPr sz="25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311700" y="3626725"/>
            <a:ext cx="4223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Projektgruppe 4 - 24.08.2022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80350" y="339450"/>
            <a:ext cx="2675750" cy="668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87900" y="287900"/>
            <a:ext cx="3544853" cy="7205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B5394"/>
                </a:solidFill>
                <a:latin typeface="Calibri"/>
                <a:ea typeface="Calibri"/>
                <a:cs typeface="Calibri"/>
                <a:sym typeface="Calibri"/>
              </a:rPr>
              <a:t>Überblick </a:t>
            </a:r>
            <a:r>
              <a:rPr lang="en">
                <a:solidFill>
                  <a:srgbClr val="0B5394"/>
                </a:solidFill>
                <a:latin typeface="Calibri"/>
                <a:ea typeface="Calibri"/>
                <a:cs typeface="Calibri"/>
                <a:sym typeface="Calibri"/>
              </a:rPr>
              <a:t>Corona Datenspende</a:t>
            </a:r>
            <a:endParaRPr>
              <a:solidFill>
                <a:srgbClr val="0B539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p14"/>
          <p:cNvSpPr txBox="1"/>
          <p:nvPr>
            <p:ph idx="1" type="body"/>
          </p:nvPr>
        </p:nvSpPr>
        <p:spPr>
          <a:xfrm>
            <a:off x="311700" y="1295350"/>
            <a:ext cx="6731400" cy="3416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●"/>
            </a:pPr>
            <a:r>
              <a:rPr lang="en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Start von wöchentlichen Fragebögen am 19. Oktober 2021 z</a:t>
            </a:r>
            <a:r>
              <a:rPr lang="en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 Tests, Symptomen, Soziodemographie und Verhalten in der Pandemie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●"/>
            </a:pPr>
            <a:r>
              <a:rPr lang="en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Start von zusätzlicher Long Covid Studie im April 2022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●"/>
            </a:pPr>
            <a:r>
              <a:rPr lang="en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28.588 Nutzer:innen haben 12947 positive und </a:t>
            </a:r>
            <a:r>
              <a:rPr lang="en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228942</a:t>
            </a:r>
            <a:r>
              <a:rPr lang="en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negative Testergebnisse mitgeteilt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→ Verbesserung des Fieber-Monitors durch Anpassen der Parameter an neue Varianten - Kalibrieren an Selbstauskünften über Testergebnisse, Vitaldaten und Symptome.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" name="Google Shape;66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66550" y="1017725"/>
            <a:ext cx="3493101" cy="3493101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Google Shape;72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B5394"/>
                </a:solidFill>
                <a:latin typeface="Calibri"/>
                <a:ea typeface="Calibri"/>
                <a:cs typeface="Calibri"/>
                <a:sym typeface="Calibri"/>
              </a:rPr>
              <a:t>Selbstauskünfte über Testergebnisse im Vergleich zur Inzidenz</a:t>
            </a:r>
            <a:endParaRPr>
              <a:solidFill>
                <a:srgbClr val="0B539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" name="Google Shape;73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74" name="Google Shape;74;p15"/>
          <p:cNvSpPr txBox="1"/>
          <p:nvPr/>
        </p:nvSpPr>
        <p:spPr>
          <a:xfrm>
            <a:off x="406250" y="1316975"/>
            <a:ext cx="4560300" cy="255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Wochendurchschnitt der in der Datenspende berichteten Testergebnisse steigt ab April im vergleich zur Inzidenzkurve stark an.</a:t>
            </a:r>
            <a:endParaRPr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In der Spitze steigen die von Nutzer:innen der Datenspende angegebenen Testergebnisse um ca. das 15 fache an, die Inzidenzkurve um ca. Das 4 fache.</a:t>
            </a:r>
            <a:endParaRPr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Ergebnisse sind in einer U.S. Studie (DETECT) qualitativ ähnlich.</a:t>
            </a:r>
            <a:endParaRPr/>
          </a:p>
        </p:txBody>
      </p:sp>
      <p:pic>
        <p:nvPicPr>
          <p:cNvPr id="75" name="Google Shape;75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717368" y="1017725"/>
            <a:ext cx="3755084" cy="34931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4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4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Google Shape;80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58275" y="1017725"/>
            <a:ext cx="3936524" cy="3936524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B5394"/>
                </a:solidFill>
                <a:latin typeface="Calibri"/>
                <a:ea typeface="Calibri"/>
                <a:cs typeface="Calibri"/>
                <a:sym typeface="Calibri"/>
              </a:rPr>
              <a:t>Verhältnis von Schnelltests zu PCR Tests</a:t>
            </a:r>
            <a:endParaRPr>
              <a:solidFill>
                <a:srgbClr val="0B539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" name="Google Shape;82;p16"/>
          <p:cNvSpPr txBox="1"/>
          <p:nvPr>
            <p:ph idx="1" type="body"/>
          </p:nvPr>
        </p:nvSpPr>
        <p:spPr>
          <a:xfrm>
            <a:off x="512425" y="1225500"/>
            <a:ext cx="3669900" cy="3569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-320675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"/>
              <a:buChar char="●"/>
            </a:pPr>
            <a:r>
              <a:rPr lang="en" sz="14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Anzahl der durch PCR Test bestätigten Antigen-Schnelltests in der Datenspende nimmt ab</a:t>
            </a:r>
            <a:endParaRPr sz="14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→ Veränderung im Testverhalten korreliert mit der Abweichung zwischen geschätzter und offizieller Inzidenz </a:t>
            </a:r>
            <a:endParaRPr sz="14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→ Teilnehmer:innen nicht repräsentativ für die Gesamtbevölkerung</a:t>
            </a:r>
            <a:endParaRPr sz="14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rgbClr val="66666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" name="Google Shape;83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84" name="Google Shape;84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137925" y="1017725"/>
            <a:ext cx="4883224" cy="390657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4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4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