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1024" r:id="rId14"/>
    <p:sldId id="102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1290" autoAdjust="0"/>
  </p:normalViewPr>
  <p:slideViewPr>
    <p:cSldViewPr snapToGrid="0" snapToObjects="1">
      <p:cViewPr varScale="1">
        <p:scale>
          <a:sx n="73" d="100"/>
          <a:sy n="73" d="100"/>
        </p:scale>
        <p:origin x="988" y="36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FG17_NRZ\nCoV-Lage\Krisenstab%20Vorlage%20KW3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13.043478260869565</c:v>
                </c:pt>
                <c:pt idx="139">
                  <c:v>7.3684210526315779</c:v>
                </c:pt>
                <c:pt idx="140">
                  <c:v>8.75</c:v>
                </c:pt>
                <c:pt idx="141">
                  <c:v>7.5316129032258097</c:v>
                </c:pt>
                <c:pt idx="142">
                  <c:v>7.5268817204301079</c:v>
                </c:pt>
                <c:pt idx="143">
                  <c:v>4.9504950495049505</c:v>
                </c:pt>
                <c:pt idx="144">
                  <c:v>3.8834951456310676</c:v>
                </c:pt>
                <c:pt idx="145">
                  <c:v>3.7037037037037033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3.5087719298245612</c:v>
                </c:pt>
                <c:pt idx="150">
                  <c:v>3.7037037037037033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9E-4433-A07B-B064DB4BDAE2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9E-4433-A07B-B064DB4BDAE2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9E-4433-A07B-B064DB4BDAE2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9E-4433-A07B-B064DB4BDAE2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E9E-4433-A07B-B064DB4BD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E5-436A-8855-86557EAECDE6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  <c:pt idx="148">
                  <c:v>0</c:v>
                </c:pt>
                <c:pt idx="149">
                  <c:v>0</c:v>
                </c:pt>
                <c:pt idx="150">
                  <c:v>1.8518518518518516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E5-436A-8855-86557EAECDE6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E5-436A-8855-86557EAECDE6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E5-436A-8855-86557EAECDE6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3.2608695652173911</c:v>
                </c:pt>
                <c:pt idx="139">
                  <c:v>6.3157894736842106</c:v>
                </c:pt>
                <c:pt idx="140">
                  <c:v>8.75</c:v>
                </c:pt>
                <c:pt idx="141">
                  <c:v>19.35483870967742</c:v>
                </c:pt>
                <c:pt idx="142">
                  <c:v>20.43010752688172</c:v>
                </c:pt>
                <c:pt idx="143">
                  <c:v>19.801980198019802</c:v>
                </c:pt>
                <c:pt idx="144">
                  <c:v>27.184466019417474</c:v>
                </c:pt>
                <c:pt idx="145">
                  <c:v>20.987654320987652</c:v>
                </c:pt>
                <c:pt idx="146">
                  <c:v>17.142857142857142</c:v>
                </c:pt>
                <c:pt idx="147">
                  <c:v>18</c:v>
                </c:pt>
                <c:pt idx="148">
                  <c:v>29.850746268656714</c:v>
                </c:pt>
                <c:pt idx="149">
                  <c:v>22.807017543859647</c:v>
                </c:pt>
                <c:pt idx="150">
                  <c:v>16.666666666666664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E5-436A-8855-86557EAEC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13.043478260869565</c:v>
                </c:pt>
                <c:pt idx="139">
                  <c:v>16.842105263157894</c:v>
                </c:pt>
                <c:pt idx="140">
                  <c:v>21.25</c:v>
                </c:pt>
                <c:pt idx="141">
                  <c:v>15.053763440860216</c:v>
                </c:pt>
                <c:pt idx="142">
                  <c:v>13.978494623655912</c:v>
                </c:pt>
                <c:pt idx="143">
                  <c:v>9.9009900990099009</c:v>
                </c:pt>
                <c:pt idx="144">
                  <c:v>14.563106796116504</c:v>
                </c:pt>
                <c:pt idx="145">
                  <c:v>20.987654320987652</c:v>
                </c:pt>
                <c:pt idx="146">
                  <c:v>20</c:v>
                </c:pt>
                <c:pt idx="147">
                  <c:v>11</c:v>
                </c:pt>
                <c:pt idx="148">
                  <c:v>7.4626865671641784</c:v>
                </c:pt>
                <c:pt idx="149">
                  <c:v>10.526315789473683</c:v>
                </c:pt>
                <c:pt idx="150">
                  <c:v>14.814814814814813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25-4277-98BD-318FB658CFA0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11.956521739130435</c:v>
                </c:pt>
                <c:pt idx="139">
                  <c:v>12.631578947368421</c:v>
                </c:pt>
                <c:pt idx="140">
                  <c:v>13.75</c:v>
                </c:pt>
                <c:pt idx="141">
                  <c:v>12.903225806451612</c:v>
                </c:pt>
                <c:pt idx="142">
                  <c:v>15.053763440860216</c:v>
                </c:pt>
                <c:pt idx="143">
                  <c:v>20.792079207920793</c:v>
                </c:pt>
                <c:pt idx="144">
                  <c:v>21.359223300970875</c:v>
                </c:pt>
                <c:pt idx="145">
                  <c:v>17.283950617283949</c:v>
                </c:pt>
                <c:pt idx="146">
                  <c:v>20</c:v>
                </c:pt>
                <c:pt idx="147">
                  <c:v>19</c:v>
                </c:pt>
                <c:pt idx="148">
                  <c:v>11.940298507462686</c:v>
                </c:pt>
                <c:pt idx="149">
                  <c:v>10.526315789473683</c:v>
                </c:pt>
                <c:pt idx="150">
                  <c:v>12.962962962962962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25-4277-98BD-318FB658CFA0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5.4347826086956523</c:v>
                </c:pt>
                <c:pt idx="139">
                  <c:v>5.2631578947368416</c:v>
                </c:pt>
                <c:pt idx="140">
                  <c:v>5</c:v>
                </c:pt>
                <c:pt idx="141">
                  <c:v>1.0752688172043012</c:v>
                </c:pt>
                <c:pt idx="142">
                  <c:v>4.3010752688172049</c:v>
                </c:pt>
                <c:pt idx="143">
                  <c:v>3.9603960396039604</c:v>
                </c:pt>
                <c:pt idx="144">
                  <c:v>1.9417475728155338</c:v>
                </c:pt>
                <c:pt idx="145">
                  <c:v>1.2345679012345678</c:v>
                </c:pt>
                <c:pt idx="146">
                  <c:v>1.4285714285714286</c:v>
                </c:pt>
                <c:pt idx="147">
                  <c:v>2</c:v>
                </c:pt>
                <c:pt idx="148">
                  <c:v>0</c:v>
                </c:pt>
                <c:pt idx="149">
                  <c:v>1.7543859649122806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25-4277-98BD-318FB658CFA0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2.4691358024691357</c:v>
                </c:pt>
                <c:pt idx="146">
                  <c:v>0</c:v>
                </c:pt>
                <c:pt idx="147">
                  <c:v>3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25-4277-98BD-318FB658C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 letzter Woche eher Stagnation in KW 33,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2,6 je 100T (KW 31: durch Nachmeldungen von 2,1 auf 3,3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Stabilisierung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33/2022: 20 je 100T (ohne Nachmeldungen KW 32: 18, KW 31: 23, KW 30: 21,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Nach starkem Rückgang in letzter Woche eher Stagnation in KW 33, mit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2,6 je 100T (KW 31: durch Nachmeldungen von 2,1 auf 3,3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32: 2,1, KW 31: 3,5, KW 30: 3,2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Stabilisierung in allen AG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33/2022: 20 je 100T (ohne Nachmeldungen KW 32: 18, KW 31: 23, KW 30: 21, KW 29: 35, KW 28: 30, KW 27: 25, KW 26: 23; KW 25: 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Stabilisierung in KW 32 in AG 60-79 und 80+ bei COVID-SARI-Fällen und COVID-SARI mit Intensivbehandlung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verstorbener COVID-SARI-Fälle füllt </a:t>
            </a:r>
            <a:r>
              <a:rPr lang="de-DE" sz="1200" b="0" i="0" u="non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 möglicherweise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noch auf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gesunken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3,0 % (Vorwoche: 3,6 %); Vorwochenwert lag bei 3,7 %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Trend: in den letzten Wochen (seit 28. KW)  bis 31. KW ein rückläufiger Trend, erstmals wieder Anstieg in KW 32, hat sich aber in KW 33 nicht fortgesetzt.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mit 3,0 % im Bereich der Vorjahre zur 33. KW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bei den Kindern: 5,9 % (Vorwoche: 5,4 %); Rückgang bei den Erwachsenen: (2,6 %; Vorwoche: 3,3 %)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5 AGs : Anstieg bei den 0- bis 4-Jährigen (Anstieg um 42 %), in allen anderen AGs gesunken</a:t>
            </a:r>
          </a:p>
          <a:p>
            <a:pPr marL="171450" indent="-171450">
              <a:buFontTx/>
              <a:buChar char="-"/>
            </a:pP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deutlich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1,2 % auf 0,6 %); (Wochenvorwert: 1,2%);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Ähnlich wie bei ARE: Anstieg bei den Kleinkindern (aber nur leicht) und Rückgang bei den anderen 4 AGs</a:t>
            </a: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33. KW wurden bundesweit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33 insgesamt mit 775 (Vorwoche: 937)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ca.800; seit KW 28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Bereich der Vorjahre zur 33. KW, aber auch in allen der ab 15-Jährigen höher (nicht mehr ganz so deutlich wie in den Vorwochen); bei den 0-4 Jährigen ähnlich der vorpandemischen Werte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 (zwischen 16 % und 27 %)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70 % der BL noch in den Sommerferien  (in NW, MV und SH hat Schule wieder begonnen in KWW 33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dort bereits Anstieg bei den Schulkindern erkennbar, besonders in NW)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in allen12 AGI-Regionen zur Vorwoche stabil oder (deutlich) gesunken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\\rki.local\daten\Projekte\FG36_AGI\Wochenberichte\Berichterstellung\Saison_2021_22\Woche_33_2022\AGI-Wochenbericht_2022-08-23.xls oder in \\rki.local\daten\Projekte\FG36_AGI\Wochenberichte\Berichterstellung\Saison_2021_22\Woche_33_2022\KI_2015_2022-08-23.xlsx „Pivot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33/2022 sind die Werte in allen Altersgruppen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29/2022 beobachteter rückläufiger Trend setzt sich fort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33. KW 2022 insgesamt nur leicht gesunken, SARI-Fälle mit Intensivbehandlung stabil geblieben im Vergleich zur Vorwoche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Weiterhin auf üblichem Sommerniveau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im Vgl. zur Vorwoche in KW 33 stabil: 28 %  (Vorwoche: 30 %)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28 % (Vorwoche: 27 %),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ab 80 Jahre bleibt weiterhin etwas über den Werten der Vorjahre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Anteil COVID-19-Diagnosen in den AG 35+ ist stabil im Vgl. zur Vorwoche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23.8.2022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2,6 COVID-SARI pro 100.000</a:t>
            </a:r>
          </a:p>
          <a:p>
            <a:endParaRPr lang="de-DE" dirty="0"/>
          </a:p>
          <a:p>
            <a:r>
              <a:rPr lang="de-DE" dirty="0"/>
              <a:t>Entspricht ca. 2.200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20/100T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Hospitalisierungs-/Intensivinzidenz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5" y="753708"/>
            <a:ext cx="7730715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" y="3726176"/>
            <a:ext cx="7730715" cy="3092286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23.8.2022</a:t>
            </a:r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22. KW bis 33.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4408" y="3664813"/>
          <a:ext cx="8429624" cy="265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1792" y="885784"/>
          <a:ext cx="839152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24.08.2022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00" y="2359633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359154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69553" y="160511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152188"/>
            <a:ext cx="567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7896261" y="2374889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395481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306823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617838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1992649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1475" y="2123282"/>
          <a:ext cx="8401050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24.08.2022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528569" y="3626168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85150" y="3707983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68418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07480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80855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12731B0-A60E-47C6-8D6B-A5C0245FA4FB}"/>
              </a:ext>
            </a:extLst>
          </p:cNvPr>
          <p:cNvPicPr/>
          <p:nvPr/>
        </p:nvPicPr>
        <p:blipFill rotWithShape="1">
          <a:blip r:embed="rId3"/>
          <a:srcRect l="2409"/>
          <a:stretch/>
        </p:blipFill>
        <p:spPr bwMode="auto">
          <a:xfrm>
            <a:off x="254310" y="978809"/>
            <a:ext cx="5016294" cy="2570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33.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23.8.2022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848537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33 bei 3.000 ARE (Vorwoche: 3.600)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2,5 Mio. ARE in Deutschland, unabhängig von einem Arztbesuch</a:t>
            </a:r>
            <a:br>
              <a:rPr lang="de-DE" b="1" dirty="0"/>
            </a:br>
            <a:r>
              <a:rPr lang="de-DE" dirty="0"/>
              <a:t>(32. KW: ca. 3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99999" y="4070455"/>
            <a:ext cx="34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Erneuter</a:t>
            </a:r>
            <a:r>
              <a:rPr lang="en-US" dirty="0"/>
              <a:t> </a:t>
            </a:r>
            <a:r>
              <a:rPr lang="en-US" dirty="0" err="1"/>
              <a:t>Anstieg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</a:t>
            </a:r>
            <a:r>
              <a:rPr lang="en-US" dirty="0" err="1"/>
              <a:t>Kleinkindern</a:t>
            </a:r>
            <a:r>
              <a:rPr lang="en-US" dirty="0"/>
              <a:t> (0 bis 4 Jahre), in </a:t>
            </a:r>
            <a:r>
              <a:rPr lang="en-US" dirty="0" err="1"/>
              <a:t>allen</a:t>
            </a:r>
            <a:r>
              <a:rPr lang="en-US" dirty="0"/>
              <a:t>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Altersgruppen</a:t>
            </a:r>
            <a:r>
              <a:rPr lang="en-US" dirty="0"/>
              <a:t> </a:t>
            </a:r>
            <a:r>
              <a:rPr lang="en-US" dirty="0" err="1"/>
              <a:t>gesunken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8A4739-5161-4747-9734-BA3311DA5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37" y="3722224"/>
            <a:ext cx="5151600" cy="257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33.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23.8.2022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32. KW 2022:</a:t>
            </a:r>
          </a:p>
          <a:p>
            <a:r>
              <a:rPr lang="de-DE" dirty="0"/>
              <a:t>Rückgang insgesamt</a:t>
            </a:r>
          </a:p>
          <a:p>
            <a:endParaRPr lang="de-DE" sz="600" dirty="0"/>
          </a:p>
          <a:p>
            <a:r>
              <a:rPr lang="de-DE" dirty="0"/>
              <a:t>ca. 800 Arzt­konsul­ta­tionen wegen ARE pro 100.000 EW 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33. KW 2022: ca. 650 T.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533922" y="4703201"/>
            <a:ext cx="31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Altersgruppen im Vergleich zur Vorwoche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B9F7610-4E2B-4F1C-9EFA-E2F6C79806A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t="30951" r="777" b="1425"/>
          <a:stretch/>
        </p:blipFill>
        <p:spPr bwMode="auto">
          <a:xfrm>
            <a:off x="68377" y="1364581"/>
            <a:ext cx="5399405" cy="239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5F5CA31-5171-47D9-8386-E13A9F20905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19" r="873" b="1427"/>
          <a:stretch/>
        </p:blipFill>
        <p:spPr bwMode="auto">
          <a:xfrm>
            <a:off x="68378" y="3953794"/>
            <a:ext cx="5399405" cy="2362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23.08.2022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33. KW 2022</a:t>
            </a:r>
          </a:p>
          <a:p>
            <a:r>
              <a:rPr lang="de-DE" dirty="0"/>
              <a:t>Rund 220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190.000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8" y="2074540"/>
            <a:ext cx="7891195" cy="31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6" y="1036359"/>
            <a:ext cx="4247998" cy="21239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33.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0" y="1036359"/>
            <a:ext cx="4247998" cy="2123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0" y="2888816"/>
            <a:ext cx="4247998" cy="2123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0" y="4705759"/>
            <a:ext cx="4247998" cy="212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8" y="2888816"/>
            <a:ext cx="4247998" cy="212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8" y="4705759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33.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23.8.2022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33.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33.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67637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8350" y="1856085"/>
            <a:ext cx="314307" cy="495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398939" y="489064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28%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 flipV="1">
            <a:off x="7118350" y="5070386"/>
            <a:ext cx="359603" cy="492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23.8.2022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8088172" y="1506170"/>
            <a:ext cx="114597" cy="5933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347246" y="1128406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27 %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8083137" y="5199680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288143" y="4825994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8080742" y="3326677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324148" y="2980629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26 %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2DA89697-D30D-441D-9397-2AE4F2D48082}"/>
              </a:ext>
            </a:extLst>
          </p:cNvPr>
          <p:cNvCxnSpPr>
            <a:cxnSpLocks/>
          </p:cNvCxnSpPr>
          <p:nvPr/>
        </p:nvCxnSpPr>
        <p:spPr>
          <a:xfrm flipH="1">
            <a:off x="3983644" y="1490075"/>
            <a:ext cx="114597" cy="593345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8C4FDAA-BB1F-4EE4-A328-2F1A905324BA}"/>
              </a:ext>
            </a:extLst>
          </p:cNvPr>
          <p:cNvSpPr txBox="1"/>
          <p:nvPr/>
        </p:nvSpPr>
        <p:spPr>
          <a:xfrm>
            <a:off x="3242718" y="1112311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13 %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33.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23.8.2022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1779</Words>
  <Application>Microsoft Office PowerPoint</Application>
  <PresentationFormat>Bildschirmpräsentation (4:3)</PresentationFormat>
  <Paragraphs>192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23.8.2022</vt:lpstr>
      <vt:lpstr>GrippeWeb bis zur 33. KW 2022 </vt:lpstr>
      <vt:lpstr>Arbeitsgemeinschaft Influenza ARE-Konsultationen / 100.000 Einwohner bis zur 33. KW 2022</vt:lpstr>
      <vt:lpstr>Arbeitsgemeinschaft Influenza - SEEDARE ARE-Konsultationen mit COVID-Diagnose / 100.000 Einwohner </vt:lpstr>
      <vt:lpstr>SEEDARE – ARE mit COVID-19 Konsultationen in Altersgruppen bis zur 33.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3596</cp:revision>
  <cp:lastPrinted>2020-05-13T06:04:10Z</cp:lastPrinted>
  <dcterms:created xsi:type="dcterms:W3CDTF">2015-11-02T12:29:13Z</dcterms:created>
  <dcterms:modified xsi:type="dcterms:W3CDTF">2022-08-24T08:52:54Z</dcterms:modified>
</cp:coreProperties>
</file>