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8" r:id="rId3"/>
    <p:sldId id="267" r:id="rId4"/>
    <p:sldId id="257" r:id="rId5"/>
    <p:sldId id="1031" r:id="rId6"/>
    <p:sldId id="1030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3424" autoAdjust="0"/>
  </p:normalViewPr>
  <p:slideViewPr>
    <p:cSldViewPr snapToGrid="0" snapToObjects="1">
      <p:cViewPr varScale="1">
        <p:scale>
          <a:sx n="127" d="100"/>
          <a:sy n="127" d="100"/>
        </p:scale>
        <p:origin x="140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101/2022.08.09.50338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VOC/VOI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01.09.2022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EB80E0-C657-446D-97A0-18CC66A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6AEDE-AF65-4ECB-8336-07ECE9BC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A7E997-D3F5-4926-8429-D6E9A248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Genomsequenzierungen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058A52-EC71-4002-A586-4E9420C849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6" y="1169352"/>
            <a:ext cx="6690397" cy="3020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3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420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VOC Anteile (Datenstand: 29.08.2022)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83628-A4B1-4210-9CEC-D875261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D638E7-C44D-4A1A-A656-D1C53D42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F1935AB-A22E-4A78-939B-992F9801BAD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3942"/>
          <a:ext cx="7983539" cy="22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247">
                  <a:extLst>
                    <a:ext uri="{9D8B030D-6E8A-4147-A177-3AD203B41FA5}">
                      <a16:colId xmlns:a16="http://schemas.microsoft.com/office/drawing/2014/main" val="190148061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2630543797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431605948"/>
                    </a:ext>
                  </a:extLst>
                </a:gridCol>
                <a:gridCol w="1432247">
                  <a:extLst>
                    <a:ext uri="{9D8B030D-6E8A-4147-A177-3AD203B41FA5}">
                      <a16:colId xmlns:a16="http://schemas.microsoft.com/office/drawing/2014/main" val="3545283472"/>
                    </a:ext>
                  </a:extLst>
                </a:gridCol>
                <a:gridCol w="1433843">
                  <a:extLst>
                    <a:ext uri="{9D8B030D-6E8A-4147-A177-3AD203B41FA5}">
                      <a16:colId xmlns:a16="http://schemas.microsoft.com/office/drawing/2014/main" val="315214495"/>
                    </a:ext>
                  </a:extLst>
                </a:gridCol>
                <a:gridCol w="820708">
                  <a:extLst>
                    <a:ext uri="{9D8B030D-6E8A-4147-A177-3AD203B41FA5}">
                      <a16:colId xmlns:a16="http://schemas.microsoft.com/office/drawing/2014/main" val="601938137"/>
                    </a:ext>
                  </a:extLst>
                </a:gridCol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2022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Omikron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0230"/>
                  </a:ext>
                </a:extLst>
              </a:tr>
              <a:tr h="164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BA.5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2044614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26,4 %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7,3 %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65,6 %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541599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15,6 %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77,7 %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503265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83,6 %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28754724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6,7 %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87,5 %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997018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5,3 %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90,2 %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471715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4,8 %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05723727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1,4 %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94,6 %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8638303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&lt; 0,1 %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1,3 %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393308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1,1 %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 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95,9 %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91189312"/>
                  </a:ext>
                </a:extLst>
              </a:tr>
              <a:tr h="181483"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33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0 %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2,5 %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R="22225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96,9 %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142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VOC Anteile (Datenstand: 29.08.2022)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79258DD-F33E-4CAF-B8C5-114ADC907061}"/>
              </a:ext>
            </a:extLst>
          </p:cNvPr>
          <p:cNvSpPr txBox="1"/>
          <p:nvPr/>
        </p:nvSpPr>
        <p:spPr>
          <a:xfrm>
            <a:off x="5424866" y="78279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KW32/2022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25.3%</a:t>
            </a:r>
          </a:p>
          <a:p>
            <a:r>
              <a:rPr lang="de-DE" sz="1350" dirty="0"/>
              <a:t>    BA.5.2		22.0%</a:t>
            </a:r>
          </a:p>
          <a:p>
            <a:r>
              <a:rPr lang="de-DE" sz="1350" dirty="0"/>
              <a:t>    BA.5.2.1 		17.2%</a:t>
            </a:r>
          </a:p>
          <a:p>
            <a:r>
              <a:rPr lang="de-DE" sz="1350" dirty="0"/>
              <a:t>    BE.1.1 		13.4%</a:t>
            </a:r>
          </a:p>
          <a:p>
            <a:r>
              <a:rPr lang="de-DE" sz="1350" dirty="0"/>
              <a:t>    BF.7 		  2.8%</a:t>
            </a:r>
          </a:p>
          <a:p>
            <a:r>
              <a:rPr lang="de-DE" sz="1350" dirty="0"/>
              <a:t>    BF.5 		  1.8%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5F80D8B6-679B-4094-A906-0753A5C9F9AD}"/>
              </a:ext>
            </a:extLst>
          </p:cNvPr>
          <p:cNvSpPr txBox="1"/>
          <p:nvPr/>
        </p:nvSpPr>
        <p:spPr>
          <a:xfrm>
            <a:off x="5424866" y="3273149"/>
            <a:ext cx="3719134" cy="1546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91840 (55046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6860   (3951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4219  (2226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	41 (19 in Stichprobe)</a:t>
            </a:r>
            <a:br>
              <a:rPr lang="de-DE" sz="1350" dirty="0"/>
            </a:br>
            <a:endParaRPr lang="de-DE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B47BF-CD50-4922-B431-58A84BE1F5AF}"/>
              </a:ext>
            </a:extLst>
          </p:cNvPr>
          <p:cNvSpPr txBox="1"/>
          <p:nvPr/>
        </p:nvSpPr>
        <p:spPr>
          <a:xfrm>
            <a:off x="5341620" y="456902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273C56-4873-428D-97E0-4AB5737C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38"/>
            <a:ext cx="5156857" cy="37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Omikron (Sub-)Linien Anteile (Datenstand: 29.08.2022)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DE8901-C868-402B-A8ED-A516296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/>
              <a:t>31.08.2022</a:t>
            </a:r>
            <a:endParaRPr lang="de-DE" dirty="0"/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879258DD-F33E-4CAF-B8C5-114ADC907061}"/>
              </a:ext>
            </a:extLst>
          </p:cNvPr>
          <p:cNvSpPr txBox="1"/>
          <p:nvPr/>
        </p:nvSpPr>
        <p:spPr>
          <a:xfrm>
            <a:off x="5424866" y="782794"/>
            <a:ext cx="3257003" cy="23775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KW32/2022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100%</a:t>
            </a:r>
          </a:p>
          <a:p>
            <a:r>
              <a:rPr lang="de-DE" sz="1350" dirty="0"/>
              <a:t>    BA.5.1 		25.3%</a:t>
            </a:r>
          </a:p>
          <a:p>
            <a:r>
              <a:rPr lang="de-DE" sz="1350" dirty="0"/>
              <a:t>    BA.5.2		22.0%</a:t>
            </a:r>
          </a:p>
          <a:p>
            <a:r>
              <a:rPr lang="de-DE" sz="1350" dirty="0"/>
              <a:t>    BA.5.2.1 		17.2%</a:t>
            </a:r>
          </a:p>
          <a:p>
            <a:r>
              <a:rPr lang="de-DE" sz="1350" dirty="0"/>
              <a:t>    BE.1.1 		13.4%</a:t>
            </a:r>
          </a:p>
          <a:p>
            <a:r>
              <a:rPr lang="de-DE" sz="1350" dirty="0"/>
              <a:t>    BF.7 		  2.8%</a:t>
            </a:r>
          </a:p>
          <a:p>
            <a:r>
              <a:rPr lang="de-DE" sz="1350" dirty="0"/>
              <a:t>    BF.5 		  1.8%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002E08-E138-4C22-9D26-74E23FD006FA}"/>
              </a:ext>
            </a:extLst>
          </p:cNvPr>
          <p:cNvSpPr txBox="1"/>
          <p:nvPr/>
        </p:nvSpPr>
        <p:spPr>
          <a:xfrm>
            <a:off x="4034790" y="212979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B47BF-CD50-4922-B431-58A84BE1F5AF}"/>
              </a:ext>
            </a:extLst>
          </p:cNvPr>
          <p:cNvSpPr txBox="1"/>
          <p:nvPr/>
        </p:nvSpPr>
        <p:spPr>
          <a:xfrm>
            <a:off x="5341620" y="441198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8372E95-FFD6-43B2-9217-F82FF21E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67951CB-F479-404D-8882-9062BB11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" y="739273"/>
            <a:ext cx="5260340" cy="3825702"/>
          </a:xfrm>
          <a:prstGeom prst="rect">
            <a:avLst/>
          </a:prstGeom>
        </p:spPr>
      </p:pic>
      <p:sp>
        <p:nvSpPr>
          <p:cNvPr id="14" name="Textfeld 1">
            <a:extLst>
              <a:ext uri="{FF2B5EF4-FFF2-40B4-BE49-F238E27FC236}">
                <a16:creationId xmlns:a16="http://schemas.microsoft.com/office/drawing/2014/main" id="{1DCBB629-4BE3-4231-8B51-47F03CB2FEDB}"/>
              </a:ext>
            </a:extLst>
          </p:cNvPr>
          <p:cNvSpPr txBox="1"/>
          <p:nvPr/>
        </p:nvSpPr>
        <p:spPr>
          <a:xfrm>
            <a:off x="5424866" y="3273149"/>
            <a:ext cx="3719134" cy="1546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BA.5*	91840 (55046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BA.4*	6860   (3951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4219  (2226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BA.2.75	41 (19 in Stichprobe)</a:t>
            </a:r>
            <a:br>
              <a:rPr lang="de-DE" sz="1350" dirty="0"/>
            </a:br>
            <a:endParaRPr lang="de-DE" sz="135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E709650-4063-47DC-BD76-0B86F8290B27}"/>
              </a:ext>
            </a:extLst>
          </p:cNvPr>
          <p:cNvSpPr txBox="1"/>
          <p:nvPr/>
        </p:nvSpPr>
        <p:spPr>
          <a:xfrm>
            <a:off x="5341620" y="456902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 einschließlich Sublinien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184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4BC1D-2C79-4DE1-B543-BC2A04E3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31.08.2022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1336EA-A05C-4F85-AFAA-9B93033A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9527538-BB72-4F92-91BB-1D774536A3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BA.4*+R346X 258 Seq. international (2.5.2022), 93 in D (7.4.2022)</a:t>
            </a:r>
          </a:p>
          <a:p>
            <a:r>
              <a:rPr lang="de-DE" dirty="0"/>
              <a:t>BA.5*+R346X 1378 Seq. international (16.5.2022), 106 in D (7.4.2022)</a:t>
            </a:r>
          </a:p>
          <a:p>
            <a:endParaRPr lang="de-DE" dirty="0"/>
          </a:p>
          <a:p>
            <a:r>
              <a:rPr lang="de-DE" dirty="0"/>
              <a:t>Mutation S:R346: </a:t>
            </a:r>
          </a:p>
          <a:p>
            <a:pPr lvl="1"/>
            <a:r>
              <a:rPr lang="en-US" sz="1400" dirty="0"/>
              <a:t>“escape a large group of neutralizing antibodies (</a:t>
            </a:r>
            <a:r>
              <a:rPr lang="en-US" sz="1400" dirty="0" err="1"/>
              <a:t>NAbs</a:t>
            </a:r>
            <a:r>
              <a:rPr lang="en-US" sz="1400" dirty="0"/>
              <a:t>)”</a:t>
            </a:r>
            <a:br>
              <a:rPr lang="de-DE" sz="1400" dirty="0"/>
            </a:br>
            <a:r>
              <a:rPr lang="de-DE" sz="850" dirty="0" err="1"/>
              <a:t>bioRxiv</a:t>
            </a:r>
            <a:r>
              <a:rPr lang="de-DE" sz="850" dirty="0"/>
              <a:t>, Jian 2022 </a:t>
            </a:r>
            <a:r>
              <a:rPr lang="de-DE" sz="850" dirty="0">
                <a:hlinkClick r:id="rId2"/>
              </a:rPr>
              <a:t>https://doi.org/10.1101/2022.08.09.503384</a:t>
            </a:r>
            <a:r>
              <a:rPr lang="de-DE" sz="850" dirty="0"/>
              <a:t> 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209067-C3A7-4292-A06A-10CE1A7F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BA.4*/BA.5 + R346X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9C43805-5E09-4F34-88E1-A8D52FC0DA91}"/>
              </a:ext>
            </a:extLst>
          </p:cNvPr>
          <p:cNvGrpSpPr/>
          <p:nvPr/>
        </p:nvGrpSpPr>
        <p:grpSpPr>
          <a:xfrm>
            <a:off x="758753" y="3167327"/>
            <a:ext cx="3578978" cy="1747987"/>
            <a:chOff x="984235" y="2266745"/>
            <a:chExt cx="4148861" cy="2026320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5DA3102-3F7F-420C-806C-5BF923341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235" y="2266745"/>
              <a:ext cx="4148861" cy="202632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1613440-D72B-484A-9C12-1B511D250350}"/>
                </a:ext>
              </a:extLst>
            </p:cNvPr>
            <p:cNvSpPr txBox="1"/>
            <p:nvPr/>
          </p:nvSpPr>
          <p:spPr>
            <a:xfrm>
              <a:off x="1650483" y="2917142"/>
              <a:ext cx="1549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BA.4* + R346X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D723ABC-8D48-4953-9E5A-6A627CC129B1}"/>
              </a:ext>
            </a:extLst>
          </p:cNvPr>
          <p:cNvGrpSpPr/>
          <p:nvPr/>
        </p:nvGrpSpPr>
        <p:grpSpPr>
          <a:xfrm>
            <a:off x="4959728" y="3167327"/>
            <a:ext cx="3578977" cy="1722142"/>
            <a:chOff x="1028205" y="2577415"/>
            <a:chExt cx="3532019" cy="169954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D78F520-90DF-4C21-8A95-4DE747A4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205" y="2577415"/>
              <a:ext cx="3532019" cy="1699547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882EAF4-0DF5-48BE-9826-5AB41394EAB4}"/>
                </a:ext>
              </a:extLst>
            </p:cNvPr>
            <p:cNvSpPr txBox="1"/>
            <p:nvPr/>
          </p:nvSpPr>
          <p:spPr>
            <a:xfrm>
              <a:off x="1495036" y="3102760"/>
              <a:ext cx="1549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BA.5* + R346X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9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Bildschirmpräsentation (16:9)</PresentationFormat>
  <Paragraphs>130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Anteil Genomsequenzierungen</vt:lpstr>
      <vt:lpstr>PowerPoint-Präsentation</vt:lpstr>
      <vt:lpstr>PowerPoint-Präsentation</vt:lpstr>
      <vt:lpstr>PowerPoint-Präsentation</vt:lpstr>
      <vt:lpstr>BA.4*/BA.5 + R346X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226</cp:revision>
  <dcterms:created xsi:type="dcterms:W3CDTF">2015-11-02T12:29:13Z</dcterms:created>
  <dcterms:modified xsi:type="dcterms:W3CDTF">2022-09-01T07:35:02Z</dcterms:modified>
</cp:coreProperties>
</file>