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4" r:id="rId2"/>
    <p:sldId id="296" r:id="rId3"/>
    <p:sldId id="307" r:id="rId4"/>
    <p:sldId id="298" r:id="rId5"/>
    <p:sldId id="259" r:id="rId6"/>
    <p:sldId id="308" r:id="rId7"/>
    <p:sldId id="309"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59" autoAdjust="0"/>
    <p:restoredTop sz="96349" autoAdjust="0"/>
  </p:normalViewPr>
  <p:slideViewPr>
    <p:cSldViewPr snapToGrid="0">
      <p:cViewPr varScale="1">
        <p:scale>
          <a:sx n="114" d="100"/>
          <a:sy n="114" d="100"/>
        </p:scale>
        <p:origin x="108" y="96"/>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31.08.2022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In der Vorwoche waren es noch 951 (24.08.22)</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Neuaufnahmen: +768</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Der Hauptteil der Bundesländer hat somit einen Anteil von etwa 3 bis 6 %.</a:t>
            </a:r>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3</a:t>
            </a:fld>
            <a:endParaRPr lang="de-DE"/>
          </a:p>
        </p:txBody>
      </p:sp>
    </p:spTree>
    <p:extLst>
      <p:ext uri="{BB962C8B-B14F-4D97-AF65-F5344CB8AC3E}">
        <p14:creationId xmlns:p14="http://schemas.microsoft.com/office/powerpoint/2010/main" val="306958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Altersverteilung oben links zeigt, dass in den absoluten Zahlen ein Rückgang in allen Altersgruppen zu verzeichnen ist. Man sieht es gut oben links für die Altersgruppen ab 50 und im Zoom oben rechts auch in den jüngeren Altersgruppen bis 49.</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Absolut sowie Prozentual, in der unteren Grafik, gab es leichte Sprünge nach unten in der Altersgruppe 80+ (in grau) und Sprünge nach oben in den </a:t>
            </a:r>
            <a:r>
              <a:rPr lang="de-DE" dirty="0" err="1"/>
              <a:t>Altersguppen</a:t>
            </a:r>
            <a:r>
              <a:rPr lang="de-DE" dirty="0"/>
              <a:t> 60-79 (in gelb und braun). Ob das eine stabile Entwicklung ist, muss noch weiter beobachtet werden. </a:t>
            </a:r>
          </a:p>
          <a:p>
            <a:endParaRPr lang="de-DE" dirty="0"/>
          </a:p>
          <a:p>
            <a:r>
              <a:rPr lang="de-DE" dirty="0"/>
              <a:t>Aktuell haben die über 60-jährigen einen Anteil von knapp über 80 % (81%)</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abschließend noch die 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a:p>
            <a:endParaRPr lang="de-DE" dirty="0"/>
          </a:p>
          <a:p>
            <a:r>
              <a:rPr lang="de-DE" dirty="0"/>
              <a:t>In allen Kleeblättern, und für die gesamte Bundesrepublik sagen die Prognosen einen Abfall der COVID-ITS-Belegung voraus.</a:t>
            </a:r>
          </a:p>
          <a:p>
            <a:endParaRPr lang="de-DE" dirty="0"/>
          </a:p>
          <a:p>
            <a:r>
              <a:rPr lang="de-DE" dirty="0"/>
              <a:t>Soweit aus dem Intensivregister. </a:t>
            </a:r>
          </a:p>
          <a:p>
            <a:r>
              <a:rPr lang="de-DE" dirty="0"/>
              <a:t>Vielen Dank für das Teilen der Folien!</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31.08.2022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31.08.2022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31.08.2022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31.08.2022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31.08.2022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31.08.2022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31.08.2022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31.08.2022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31.08.2022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31.08.2022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31.08.2022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31.08.2022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4E6DC98C-C61E-4B8A-B55F-54D9C1D18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953" y="3994195"/>
            <a:ext cx="4876549" cy="2714474"/>
          </a:xfrm>
          <a:prstGeom prst="rect">
            <a:avLst/>
          </a:prstGeom>
        </p:spPr>
      </p:pic>
      <p:pic>
        <p:nvPicPr>
          <p:cNvPr id="9" name="Grafik 8">
            <a:extLst>
              <a:ext uri="{FF2B5EF4-FFF2-40B4-BE49-F238E27FC236}">
                <a16:creationId xmlns:a16="http://schemas.microsoft.com/office/drawing/2014/main" id="{129D4FF1-1E01-49CA-A829-910B23674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449" y="381406"/>
            <a:ext cx="4721860" cy="3060891"/>
          </a:xfrm>
          <a:prstGeom prst="rect">
            <a:avLst/>
          </a:prstGeom>
        </p:spPr>
      </p:pic>
      <p:pic>
        <p:nvPicPr>
          <p:cNvPr id="3" name="Grafik 2">
            <a:extLst>
              <a:ext uri="{FF2B5EF4-FFF2-40B4-BE49-F238E27FC236}">
                <a16:creationId xmlns:a16="http://schemas.microsoft.com/office/drawing/2014/main" id="{96A2D269-3F42-4CA2-8870-D2CD3C1314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12" y="2463368"/>
            <a:ext cx="6731616" cy="3892982"/>
          </a:xfrm>
          <a:prstGeom prst="rect">
            <a:avLst/>
          </a:prstGeom>
        </p:spPr>
      </p:pic>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31.08.2022 werden </a:t>
            </a:r>
            <a:r>
              <a:rPr lang="de-DE" sz="1600" b="1" dirty="0"/>
              <a:t>797 </a:t>
            </a:r>
            <a:r>
              <a:rPr lang="de-DE" sz="1600" dirty="0"/>
              <a:t>COVID-19-Patient*innen auf Intensivstationen (der ca. 1.300 Akutkrankenhäuser) behandelt. </a:t>
            </a:r>
          </a:p>
          <a:p>
            <a:pPr>
              <a:spcBef>
                <a:spcPts val="600"/>
              </a:spcBef>
            </a:pPr>
            <a:r>
              <a:rPr lang="de-DE" sz="1600" dirty="0"/>
              <a:t>Weiterhin Reduktion der COVID-ITS-Belegung</a:t>
            </a:r>
          </a:p>
          <a:p>
            <a:pPr>
              <a:spcBef>
                <a:spcPts val="600"/>
              </a:spcBef>
            </a:pPr>
            <a:r>
              <a:rPr lang="de-DE" sz="1600" dirty="0"/>
              <a:t>ITS-COVID-Neuaufnahmen mit </a:t>
            </a:r>
            <a:r>
              <a:rPr lang="de-DE" sz="1600" b="1" dirty="0"/>
              <a:t>+695 </a:t>
            </a:r>
            <a:r>
              <a:rPr lang="de-DE" sz="1600" dirty="0"/>
              <a:t>in den letzten 7 Tagen im Plateau</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sp>
        <p:nvSpPr>
          <p:cNvPr id="26" name="Textfeld 25">
            <a:extLst>
              <a:ext uri="{FF2B5EF4-FFF2-40B4-BE49-F238E27FC236}">
                <a16:creationId xmlns:a16="http://schemas.microsoft.com/office/drawing/2014/main" id="{D73E6659-02B7-4105-A782-708515D3013E}"/>
              </a:ext>
            </a:extLst>
          </p:cNvPr>
          <p:cNvSpPr txBox="1"/>
          <p:nvPr/>
        </p:nvSpPr>
        <p:spPr>
          <a:xfrm>
            <a:off x="2293691" y="2658339"/>
            <a:ext cx="522682" cy="485469"/>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1974496" y="2664409"/>
            <a:ext cx="522682" cy="485469"/>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2671120" y="2694685"/>
            <a:ext cx="647826" cy="452157"/>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6417656" y="4624740"/>
            <a:ext cx="208588" cy="61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6398018" y="5504804"/>
            <a:ext cx="438010" cy="276999"/>
          </a:xfrm>
          <a:prstGeom prst="rect">
            <a:avLst/>
          </a:prstGeom>
          <a:noFill/>
        </p:spPr>
        <p:txBody>
          <a:bodyPr wrap="square" rtlCol="0">
            <a:spAutoFit/>
          </a:bodyPr>
          <a:lstStyle/>
          <a:p>
            <a:r>
              <a:rPr lang="de-DE" sz="1200" dirty="0">
                <a:solidFill>
                  <a:schemeClr val="bg2">
                    <a:lumMod val="50000"/>
                  </a:schemeClr>
                </a:solidFill>
              </a:rPr>
              <a:t>797</a:t>
            </a:r>
          </a:p>
        </p:txBody>
      </p:sp>
      <p:sp>
        <p:nvSpPr>
          <p:cNvPr id="14" name="Textfeld 13">
            <a:extLst>
              <a:ext uri="{FF2B5EF4-FFF2-40B4-BE49-F238E27FC236}">
                <a16:creationId xmlns:a16="http://schemas.microsoft.com/office/drawing/2014/main" id="{4A28318D-B736-4639-8DFC-4670EAAD84D7}"/>
              </a:ext>
            </a:extLst>
          </p:cNvPr>
          <p:cNvSpPr txBox="1"/>
          <p:nvPr/>
        </p:nvSpPr>
        <p:spPr>
          <a:xfrm>
            <a:off x="6807570" y="107779"/>
            <a:ext cx="4321605" cy="326256"/>
          </a:xfrm>
          <a:prstGeom prst="rect">
            <a:avLst/>
          </a:prstGeom>
          <a:noFill/>
        </p:spPr>
        <p:txBody>
          <a:bodyPr wrap="square" rtlCol="0">
            <a:spAutoFit/>
          </a:bodyPr>
          <a:lstStyle/>
          <a:p>
            <a:r>
              <a:rPr lang="de-DE" sz="1400" b="1" dirty="0"/>
              <a:t>Neuaufnahmen auf die ITS  </a:t>
            </a:r>
            <a:r>
              <a:rPr lang="de-DE" sz="1400" i="1" dirty="0"/>
              <a:t>(pro Tag)</a:t>
            </a:r>
          </a:p>
        </p:txBody>
      </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6"/>
          <a:stretch>
            <a:fillRect/>
          </a:stretch>
        </p:blipFill>
        <p:spPr>
          <a:xfrm>
            <a:off x="9694865" y="136525"/>
            <a:ext cx="2198781" cy="473593"/>
          </a:xfrm>
          <a:prstGeom prst="rect">
            <a:avLst/>
          </a:prstGeom>
        </p:spPr>
      </p:pic>
      <p:sp>
        <p:nvSpPr>
          <p:cNvPr id="7" name="Rechteck 6">
            <a:extLst>
              <a:ext uri="{FF2B5EF4-FFF2-40B4-BE49-F238E27FC236}">
                <a16:creationId xmlns:a16="http://schemas.microsoft.com/office/drawing/2014/main" id="{5AAA6FB0-3973-446F-85CA-9B0A7ED38003}"/>
              </a:ext>
            </a:extLst>
          </p:cNvPr>
          <p:cNvSpPr/>
          <p:nvPr/>
        </p:nvSpPr>
        <p:spPr>
          <a:xfrm>
            <a:off x="12016324" y="247403"/>
            <a:ext cx="111781" cy="19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69613F9B-6184-43ED-B357-93E81FD51C3E}"/>
              </a:ext>
            </a:extLst>
          </p:cNvPr>
          <p:cNvCxnSpPr>
            <a:cxnSpLocks/>
          </p:cNvCxnSpPr>
          <p:nvPr/>
        </p:nvCxnSpPr>
        <p:spPr>
          <a:xfrm flipH="1">
            <a:off x="11708809" y="1725146"/>
            <a:ext cx="220407" cy="592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5A5CCA7F-C133-48F9-AA23-066889ED1C2D}"/>
              </a:ext>
            </a:extLst>
          </p:cNvPr>
          <p:cNvCxnSpPr>
            <a:cxnSpLocks/>
          </p:cNvCxnSpPr>
          <p:nvPr/>
        </p:nvCxnSpPr>
        <p:spPr>
          <a:xfrm flipH="1">
            <a:off x="11960433" y="5487971"/>
            <a:ext cx="111781" cy="575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FB1E8BF5-CE63-4CB6-9D2D-170CC3E7159F}"/>
              </a:ext>
            </a:extLst>
          </p:cNvPr>
          <p:cNvSpPr txBox="1"/>
          <p:nvPr/>
        </p:nvSpPr>
        <p:spPr>
          <a:xfrm>
            <a:off x="7045658" y="3624506"/>
            <a:ext cx="4841765" cy="307777"/>
          </a:xfrm>
          <a:prstGeom prst="rect">
            <a:avLst/>
          </a:prstGeom>
          <a:noFill/>
        </p:spPr>
        <p:txBody>
          <a:bodyPr wrap="square" rtlCol="0">
            <a:spAutoFit/>
          </a:bodyPr>
          <a:lstStyle/>
          <a:p>
            <a:r>
              <a:rPr lang="de-DE" sz="1200" b="1" dirty="0"/>
              <a:t>Anzahl verstorbener positiver SARS-CoV-2-Patient*innen auf ITS </a:t>
            </a:r>
            <a:r>
              <a:rPr lang="de-DE" sz="1200" i="1" dirty="0"/>
              <a:t>(pro Tag</a:t>
            </a:r>
            <a:r>
              <a:rPr lang="de-DE" sz="1400" i="1" dirty="0"/>
              <a:t>)</a:t>
            </a:r>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6ADE91B-6531-47C9-B7EB-58365D592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873"/>
            <a:ext cx="12192000" cy="6194247"/>
          </a:xfrm>
          <a:prstGeom prst="rect">
            <a:avLst/>
          </a:prstGeom>
        </p:spPr>
      </p:pic>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1448750" cy="400110"/>
          </a:xfrm>
          <a:prstGeom prst="rect">
            <a:avLst/>
          </a:prstGeom>
          <a:noFill/>
        </p:spPr>
        <p:txBody>
          <a:bodyPr wrap="square" rtlCol="0">
            <a:spAutoFit/>
          </a:bodyPr>
          <a:lstStyle/>
          <a:p>
            <a:r>
              <a:rPr lang="de-DE" sz="2000" b="1" dirty="0">
                <a:latin typeface="+mj-lt"/>
              </a:rPr>
              <a:t>Anteil der COVID-19-Patient*innen an der Gesamtzahl betreibbarer ITS-Betten </a:t>
            </a:r>
            <a:r>
              <a:rPr lang="de-DE" sz="1400" b="1" dirty="0">
                <a:solidFill>
                  <a:schemeClr val="bg1">
                    <a:lumMod val="65000"/>
                  </a:schemeClr>
                </a:solidFill>
                <a:latin typeface="+mj-lt"/>
              </a:rPr>
              <a:t>(letzte 8 Wochen)</a:t>
            </a:r>
            <a:endParaRPr lang="de-DE" sz="2000" b="1" dirty="0">
              <a:solidFill>
                <a:schemeClr val="bg1">
                  <a:lumMod val="65000"/>
                </a:schemeClr>
              </a:solidFill>
              <a:latin typeface="+mj-lt"/>
            </a:endParaRPr>
          </a:p>
        </p:txBody>
      </p: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53F9BA3-15D7-4D43-87FE-B83141CCB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399" y="3954841"/>
            <a:ext cx="4212912" cy="2736100"/>
          </a:xfrm>
          <a:prstGeom prst="rect">
            <a:avLst/>
          </a:prstGeom>
        </p:spPr>
      </p:pic>
      <p:pic>
        <p:nvPicPr>
          <p:cNvPr id="5" name="Grafik 4">
            <a:extLst>
              <a:ext uri="{FF2B5EF4-FFF2-40B4-BE49-F238E27FC236}">
                <a16:creationId xmlns:a16="http://schemas.microsoft.com/office/drawing/2014/main" id="{1A56910C-5566-41D9-AC7A-87B438D20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239" y="939301"/>
            <a:ext cx="4421947" cy="4054181"/>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5"/>
          <a:stretch>
            <a:fillRect/>
          </a:stretch>
        </p:blipFill>
        <p:spPr>
          <a:xfrm>
            <a:off x="5508374" y="5833691"/>
            <a:ext cx="1724025" cy="857250"/>
          </a:xfrm>
          <a:prstGeom prst="rect">
            <a:avLst/>
          </a:prstGeom>
        </p:spPr>
      </p:pic>
      <p:sp>
        <p:nvSpPr>
          <p:cNvPr id="17" name="Textfeld 16">
            <a:extLst>
              <a:ext uri="{FF2B5EF4-FFF2-40B4-BE49-F238E27FC236}">
                <a16:creationId xmlns:a16="http://schemas.microsoft.com/office/drawing/2014/main" id="{238293D3-A43C-4BE2-80CE-E6704B7094C6}"/>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20" name="Grafik 19">
            <a:extLst>
              <a:ext uri="{FF2B5EF4-FFF2-40B4-BE49-F238E27FC236}">
                <a16:creationId xmlns:a16="http://schemas.microsoft.com/office/drawing/2014/main" id="{F6A99EC6-3536-4C3A-B41C-6B03BE042631}"/>
              </a:ext>
            </a:extLst>
          </p:cNvPr>
          <p:cNvPicPr>
            <a:picLocks noChangeAspect="1"/>
          </p:cNvPicPr>
          <p:nvPr/>
        </p:nvPicPr>
        <p:blipFill>
          <a:blip r:embed="rId6"/>
          <a:stretch>
            <a:fillRect/>
          </a:stretch>
        </p:blipFill>
        <p:spPr>
          <a:xfrm>
            <a:off x="444138" y="5102991"/>
            <a:ext cx="1811952" cy="1443536"/>
          </a:xfrm>
          <a:prstGeom prst="rect">
            <a:avLst/>
          </a:prstGeom>
        </p:spPr>
      </p:pic>
      <p:sp>
        <p:nvSpPr>
          <p:cNvPr id="4" name="Rechteck 3">
            <a:extLst>
              <a:ext uri="{FF2B5EF4-FFF2-40B4-BE49-F238E27FC236}">
                <a16:creationId xmlns:a16="http://schemas.microsoft.com/office/drawing/2014/main" id="{F926F1F0-D294-4C6B-8E58-ADFB2AF01EBF}"/>
              </a:ext>
            </a:extLst>
          </p:cNvPr>
          <p:cNvSpPr/>
          <p:nvPr/>
        </p:nvSpPr>
        <p:spPr>
          <a:xfrm>
            <a:off x="3930324" y="3211611"/>
            <a:ext cx="623176" cy="1608878"/>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9DD76ED6-408E-4194-8CA7-00D53D56C232}"/>
              </a:ext>
            </a:extLst>
          </p:cNvPr>
          <p:cNvSpPr txBox="1"/>
          <p:nvPr/>
        </p:nvSpPr>
        <p:spPr>
          <a:xfrm>
            <a:off x="5344905" y="95635"/>
            <a:ext cx="2929518" cy="338554"/>
          </a:xfrm>
          <a:prstGeom prst="rect">
            <a:avLst/>
          </a:prstGeom>
          <a:noFill/>
        </p:spPr>
        <p:txBody>
          <a:bodyPr wrap="square" rtlCol="0">
            <a:spAutoFit/>
          </a:bodyPr>
          <a:lstStyle/>
          <a:p>
            <a:r>
              <a:rPr lang="de-DE" sz="1600" b="1" dirty="0"/>
              <a:t>Einschätzung Betriebssituation</a:t>
            </a:r>
          </a:p>
        </p:txBody>
      </p:sp>
      <p:pic>
        <p:nvPicPr>
          <p:cNvPr id="23" name="Grafik 22">
            <a:extLst>
              <a:ext uri="{FF2B5EF4-FFF2-40B4-BE49-F238E27FC236}">
                <a16:creationId xmlns:a16="http://schemas.microsoft.com/office/drawing/2014/main" id="{353D74EF-113D-487F-A942-816165D9837E}"/>
              </a:ext>
            </a:extLst>
          </p:cNvPr>
          <p:cNvPicPr>
            <a:picLocks noChangeAspect="1"/>
          </p:cNvPicPr>
          <p:nvPr/>
        </p:nvPicPr>
        <p:blipFill>
          <a:blip r:embed="rId7"/>
          <a:stretch>
            <a:fillRect/>
          </a:stretch>
        </p:blipFill>
        <p:spPr>
          <a:xfrm>
            <a:off x="10478846" y="95635"/>
            <a:ext cx="1634938" cy="462407"/>
          </a:xfrm>
          <a:prstGeom prst="rect">
            <a:avLst/>
          </a:prstGeom>
        </p:spPr>
      </p:pic>
      <p:pic>
        <p:nvPicPr>
          <p:cNvPr id="2" name="Grafik 1">
            <a:extLst>
              <a:ext uri="{FF2B5EF4-FFF2-40B4-BE49-F238E27FC236}">
                <a16:creationId xmlns:a16="http://schemas.microsoft.com/office/drawing/2014/main" id="{2101A7AE-4C3D-4650-87F2-1083A52D924B}"/>
              </a:ext>
            </a:extLst>
          </p:cNvPr>
          <p:cNvPicPr>
            <a:picLocks noChangeAspect="1"/>
          </p:cNvPicPr>
          <p:nvPr/>
        </p:nvPicPr>
        <p:blipFill>
          <a:blip r:embed="rId8"/>
          <a:stretch>
            <a:fillRect/>
          </a:stretch>
        </p:blipFill>
        <p:spPr>
          <a:xfrm>
            <a:off x="5128625" y="829792"/>
            <a:ext cx="3362077" cy="2441520"/>
          </a:xfrm>
          <a:prstGeom prst="rect">
            <a:avLst/>
          </a:prstGeom>
        </p:spPr>
      </p:pic>
      <p:pic>
        <p:nvPicPr>
          <p:cNvPr id="3" name="Grafik 2">
            <a:extLst>
              <a:ext uri="{FF2B5EF4-FFF2-40B4-BE49-F238E27FC236}">
                <a16:creationId xmlns:a16="http://schemas.microsoft.com/office/drawing/2014/main" id="{E0F3FF87-A1D1-4EF0-9E6F-FA8AAF136853}"/>
              </a:ext>
            </a:extLst>
          </p:cNvPr>
          <p:cNvPicPr>
            <a:picLocks noChangeAspect="1"/>
          </p:cNvPicPr>
          <p:nvPr/>
        </p:nvPicPr>
        <p:blipFill>
          <a:blip r:embed="rId9"/>
          <a:stretch>
            <a:fillRect/>
          </a:stretch>
        </p:blipFill>
        <p:spPr>
          <a:xfrm>
            <a:off x="8671919" y="829792"/>
            <a:ext cx="3441865" cy="2345441"/>
          </a:xfrm>
          <a:prstGeom prst="rect">
            <a:avLst/>
          </a:prstGeom>
        </p:spPr>
      </p:pic>
      <p:sp>
        <p:nvSpPr>
          <p:cNvPr id="7" name="Textfeld 6">
            <a:extLst>
              <a:ext uri="{FF2B5EF4-FFF2-40B4-BE49-F238E27FC236}">
                <a16:creationId xmlns:a16="http://schemas.microsoft.com/office/drawing/2014/main" id="{556AB193-9754-48CA-AD67-127D5A31DC34}"/>
              </a:ext>
            </a:extLst>
          </p:cNvPr>
          <p:cNvSpPr txBox="1"/>
          <p:nvPr/>
        </p:nvSpPr>
        <p:spPr>
          <a:xfrm>
            <a:off x="5277145" y="533872"/>
            <a:ext cx="2075767" cy="307777"/>
          </a:xfrm>
          <a:prstGeom prst="rect">
            <a:avLst/>
          </a:prstGeom>
          <a:noFill/>
        </p:spPr>
        <p:txBody>
          <a:bodyPr wrap="square" rtlCol="0">
            <a:spAutoFit/>
          </a:bodyPr>
          <a:lstStyle/>
          <a:p>
            <a:r>
              <a:rPr lang="de-DE" sz="1400" i="1" dirty="0"/>
              <a:t>Uni- &amp; Maximalversorger</a:t>
            </a:r>
          </a:p>
        </p:txBody>
      </p:sp>
      <p:sp>
        <p:nvSpPr>
          <p:cNvPr id="15" name="Textfeld 14">
            <a:extLst>
              <a:ext uri="{FF2B5EF4-FFF2-40B4-BE49-F238E27FC236}">
                <a16:creationId xmlns:a16="http://schemas.microsoft.com/office/drawing/2014/main" id="{D0F235E8-316F-434B-9D49-60F441C93BC8}"/>
              </a:ext>
            </a:extLst>
          </p:cNvPr>
          <p:cNvSpPr txBox="1"/>
          <p:nvPr/>
        </p:nvSpPr>
        <p:spPr>
          <a:xfrm>
            <a:off x="8671919" y="522015"/>
            <a:ext cx="2075767" cy="307777"/>
          </a:xfrm>
          <a:prstGeom prst="rect">
            <a:avLst/>
          </a:prstGeom>
          <a:noFill/>
        </p:spPr>
        <p:txBody>
          <a:bodyPr wrap="square" rtlCol="0">
            <a:spAutoFit/>
          </a:bodyPr>
          <a:lstStyle/>
          <a:p>
            <a:r>
              <a:rPr lang="de-DE" sz="1400" i="1" dirty="0"/>
              <a:t>Grund-/Regelversorger</a:t>
            </a:r>
          </a:p>
        </p:txBody>
      </p:sp>
    </p:spTree>
    <p:extLst>
      <p:ext uri="{BB962C8B-B14F-4D97-AF65-F5344CB8AC3E}">
        <p14:creationId xmlns:p14="http://schemas.microsoft.com/office/powerpoint/2010/main" val="147211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749D053-2711-4417-942A-571A7F08B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222" y="3925729"/>
            <a:ext cx="6466623" cy="2904277"/>
          </a:xfrm>
          <a:prstGeom prst="rect">
            <a:avLst/>
          </a:prstGeom>
        </p:spPr>
      </p:pic>
      <p:pic>
        <p:nvPicPr>
          <p:cNvPr id="4" name="Grafik 3">
            <a:extLst>
              <a:ext uri="{FF2B5EF4-FFF2-40B4-BE49-F238E27FC236}">
                <a16:creationId xmlns:a16="http://schemas.microsoft.com/office/drawing/2014/main" id="{26248B45-85DD-4DF6-B0F8-D1397954A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205" y="520283"/>
            <a:ext cx="4531752" cy="2689081"/>
          </a:xfrm>
          <a:prstGeom prst="rect">
            <a:avLst/>
          </a:prstGeom>
          <a:ln>
            <a:solidFill>
              <a:schemeClr val="accent1"/>
            </a:solidFill>
          </a:ln>
        </p:spPr>
      </p:pic>
      <p:pic>
        <p:nvPicPr>
          <p:cNvPr id="3" name="Grafik 2">
            <a:extLst>
              <a:ext uri="{FF2B5EF4-FFF2-40B4-BE49-F238E27FC236}">
                <a16:creationId xmlns:a16="http://schemas.microsoft.com/office/drawing/2014/main" id="{62A5A910-A9A5-44D0-BAD0-A298A2DAD57F}"/>
              </a:ext>
            </a:extLst>
          </p:cNvPr>
          <p:cNvPicPr>
            <a:picLocks noChangeAspect="1"/>
          </p:cNvPicPr>
          <p:nvPr/>
        </p:nvPicPr>
        <p:blipFill rotWithShape="1">
          <a:blip r:embed="rId5">
            <a:extLst>
              <a:ext uri="{28A0092B-C50C-407E-A947-70E740481C1C}">
                <a14:useLocalDpi xmlns:a14="http://schemas.microsoft.com/office/drawing/2010/main" val="0"/>
              </a:ext>
            </a:extLst>
          </a:blip>
          <a:srcRect r="1002"/>
          <a:stretch/>
        </p:blipFill>
        <p:spPr>
          <a:xfrm>
            <a:off x="1394692" y="520283"/>
            <a:ext cx="5760043" cy="2977719"/>
          </a:xfrm>
          <a:prstGeom prst="rect">
            <a:avLst/>
          </a:prstGeom>
        </p:spPr>
      </p:pic>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787" y="1332565"/>
            <a:ext cx="1181381" cy="1966030"/>
          </a:xfrm>
          <a:prstGeom prst="rect">
            <a:avLst/>
          </a:prstGeom>
        </p:spPr>
      </p:pic>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(zoom):</a:t>
            </a:r>
            <a:endParaRPr lang="de-DE" dirty="0"/>
          </a:p>
        </p:txBody>
      </p: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Anteile)</a:t>
            </a:r>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154735" y="2592476"/>
            <a:ext cx="272843" cy="246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057909"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10771731" y="23376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AB2FBC95-E511-4C0F-ADE0-BC64705B9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4" y="2444406"/>
            <a:ext cx="7230051" cy="4413594"/>
          </a:xfrm>
          <a:prstGeom prst="rect">
            <a:avLst/>
          </a:prstGeom>
        </p:spPr>
      </p:pic>
      <p:pic>
        <p:nvPicPr>
          <p:cNvPr id="9" name="Grafik 8">
            <a:extLst>
              <a:ext uri="{FF2B5EF4-FFF2-40B4-BE49-F238E27FC236}">
                <a16:creationId xmlns:a16="http://schemas.microsoft.com/office/drawing/2014/main" id="{3F48BC99-E6BF-4622-BA6A-130A4E1F43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8742" y="580089"/>
            <a:ext cx="4805758" cy="2326649"/>
          </a:xfrm>
          <a:prstGeom prst="rect">
            <a:avLst/>
          </a:prstGeom>
          <a:ln>
            <a:solidFill>
              <a:schemeClr val="accent1"/>
            </a:solidFill>
          </a:ln>
        </p:spPr>
      </p:pic>
    </p:spTree>
    <p:extLst>
      <p:ext uri="{BB962C8B-B14F-4D97-AF65-F5344CB8AC3E}">
        <p14:creationId xmlns:p14="http://schemas.microsoft.com/office/powerpoint/2010/main" val="7625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F7706D5-D2B9-4BA5-8AB3-38DAFE430DE3}"/>
              </a:ext>
            </a:extLst>
          </p:cNvPr>
          <p:cNvSpPr txBox="1"/>
          <p:nvPr/>
        </p:nvSpPr>
        <p:spPr>
          <a:xfrm>
            <a:off x="70423" y="54415"/>
            <a:ext cx="5945497" cy="369332"/>
          </a:xfrm>
          <a:prstGeom prst="rect">
            <a:avLst/>
          </a:prstGeom>
          <a:noFill/>
        </p:spPr>
        <p:txBody>
          <a:bodyPr wrap="square" rtlCol="0">
            <a:spAutoFit/>
          </a:bodyPr>
          <a:lstStyle/>
          <a:p>
            <a:r>
              <a:rPr lang="de-DE" i="1" dirty="0"/>
              <a:t>Extra: </a:t>
            </a:r>
            <a:r>
              <a:rPr lang="de-DE" dirty="0"/>
              <a:t>Pausieren/Streichen folgender Erfassungsentitäten (IR)</a:t>
            </a:r>
          </a:p>
        </p:txBody>
      </p:sp>
      <p:pic>
        <p:nvPicPr>
          <p:cNvPr id="3" name="Grafik 2">
            <a:extLst>
              <a:ext uri="{FF2B5EF4-FFF2-40B4-BE49-F238E27FC236}">
                <a16:creationId xmlns:a16="http://schemas.microsoft.com/office/drawing/2014/main" id="{1AB527BC-9DAE-4615-BF77-88D4B1EC98CC}"/>
              </a:ext>
            </a:extLst>
          </p:cNvPr>
          <p:cNvPicPr>
            <a:picLocks noChangeAspect="1"/>
          </p:cNvPicPr>
          <p:nvPr/>
        </p:nvPicPr>
        <p:blipFill>
          <a:blip r:embed="rId2"/>
          <a:stretch>
            <a:fillRect/>
          </a:stretch>
        </p:blipFill>
        <p:spPr>
          <a:xfrm>
            <a:off x="189782" y="593921"/>
            <a:ext cx="5105863" cy="2978946"/>
          </a:xfrm>
          <a:prstGeom prst="rect">
            <a:avLst/>
          </a:prstGeom>
        </p:spPr>
      </p:pic>
      <p:pic>
        <p:nvPicPr>
          <p:cNvPr id="4" name="Grafik 3">
            <a:extLst>
              <a:ext uri="{FF2B5EF4-FFF2-40B4-BE49-F238E27FC236}">
                <a16:creationId xmlns:a16="http://schemas.microsoft.com/office/drawing/2014/main" id="{95B85008-0D1D-4185-B9F7-88793DD3B07A}"/>
              </a:ext>
            </a:extLst>
          </p:cNvPr>
          <p:cNvPicPr>
            <a:picLocks noChangeAspect="1"/>
          </p:cNvPicPr>
          <p:nvPr/>
        </p:nvPicPr>
        <p:blipFill>
          <a:blip r:embed="rId3"/>
          <a:stretch>
            <a:fillRect/>
          </a:stretch>
        </p:blipFill>
        <p:spPr>
          <a:xfrm>
            <a:off x="169676" y="3795622"/>
            <a:ext cx="4825018" cy="3007963"/>
          </a:xfrm>
          <a:prstGeom prst="rect">
            <a:avLst/>
          </a:prstGeom>
        </p:spPr>
      </p:pic>
      <p:pic>
        <p:nvPicPr>
          <p:cNvPr id="5" name="Grafik 4">
            <a:extLst>
              <a:ext uri="{FF2B5EF4-FFF2-40B4-BE49-F238E27FC236}">
                <a16:creationId xmlns:a16="http://schemas.microsoft.com/office/drawing/2014/main" id="{CD62E763-461C-4F46-812D-FF97BC47D8D7}"/>
              </a:ext>
            </a:extLst>
          </p:cNvPr>
          <p:cNvPicPr>
            <a:picLocks noChangeAspect="1"/>
          </p:cNvPicPr>
          <p:nvPr/>
        </p:nvPicPr>
        <p:blipFill>
          <a:blip r:embed="rId4"/>
          <a:stretch>
            <a:fillRect/>
          </a:stretch>
        </p:blipFill>
        <p:spPr>
          <a:xfrm>
            <a:off x="6015920" y="-16759"/>
            <a:ext cx="6102805" cy="3589626"/>
          </a:xfrm>
          <a:prstGeom prst="rect">
            <a:avLst/>
          </a:prstGeom>
        </p:spPr>
      </p:pic>
      <p:pic>
        <p:nvPicPr>
          <p:cNvPr id="6" name="Grafik 5">
            <a:extLst>
              <a:ext uri="{FF2B5EF4-FFF2-40B4-BE49-F238E27FC236}">
                <a16:creationId xmlns:a16="http://schemas.microsoft.com/office/drawing/2014/main" id="{65A62451-221C-4CF4-B50F-A27D86EFF75C}"/>
              </a:ext>
            </a:extLst>
          </p:cNvPr>
          <p:cNvPicPr>
            <a:picLocks noChangeAspect="1"/>
          </p:cNvPicPr>
          <p:nvPr/>
        </p:nvPicPr>
        <p:blipFill>
          <a:blip r:embed="rId5"/>
          <a:stretch>
            <a:fillRect/>
          </a:stretch>
        </p:blipFill>
        <p:spPr>
          <a:xfrm>
            <a:off x="6015920" y="3866806"/>
            <a:ext cx="5415465" cy="2991194"/>
          </a:xfrm>
          <a:prstGeom prst="rect">
            <a:avLst/>
          </a:prstGeom>
        </p:spPr>
      </p:pic>
    </p:spTree>
    <p:extLst>
      <p:ext uri="{BB962C8B-B14F-4D97-AF65-F5344CB8AC3E}">
        <p14:creationId xmlns:p14="http://schemas.microsoft.com/office/powerpoint/2010/main" val="116222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E67FDEC-21BD-44F7-B30C-7B40EC8D4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79" y="214673"/>
            <a:ext cx="7610236" cy="3593079"/>
          </a:xfrm>
          <a:prstGeom prst="rect">
            <a:avLst/>
          </a:prstGeom>
        </p:spPr>
      </p:pic>
      <p:pic>
        <p:nvPicPr>
          <p:cNvPr id="3" name="Grafik 2">
            <a:extLst>
              <a:ext uri="{FF2B5EF4-FFF2-40B4-BE49-F238E27FC236}">
                <a16:creationId xmlns:a16="http://schemas.microsoft.com/office/drawing/2014/main" id="{045D161C-DF39-49FC-9572-6C91C4E395E8}"/>
              </a:ext>
            </a:extLst>
          </p:cNvPr>
          <p:cNvPicPr>
            <a:picLocks noChangeAspect="1"/>
          </p:cNvPicPr>
          <p:nvPr/>
        </p:nvPicPr>
        <p:blipFill>
          <a:blip r:embed="rId3"/>
          <a:stretch>
            <a:fillRect/>
          </a:stretch>
        </p:blipFill>
        <p:spPr>
          <a:xfrm>
            <a:off x="6366294" y="2863970"/>
            <a:ext cx="5446808" cy="3888985"/>
          </a:xfrm>
          <a:prstGeom prst="rect">
            <a:avLst/>
          </a:prstGeom>
        </p:spPr>
      </p:pic>
    </p:spTree>
    <p:extLst>
      <p:ext uri="{BB962C8B-B14F-4D97-AF65-F5344CB8AC3E}">
        <p14:creationId xmlns:p14="http://schemas.microsoft.com/office/powerpoint/2010/main" val="288757074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371</Words>
  <Application>Microsoft Office PowerPoint</Application>
  <PresentationFormat>Breitbild</PresentationFormat>
  <Paragraphs>49</Paragraphs>
  <Slides>7</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739</cp:revision>
  <dcterms:created xsi:type="dcterms:W3CDTF">2021-01-13T08:46:29Z</dcterms:created>
  <dcterms:modified xsi:type="dcterms:W3CDTF">2022-08-31T17:15:14Z</dcterms:modified>
</cp:coreProperties>
</file>